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
  </p:notesMasterIdLst>
  <p:sldIdLst>
    <p:sldId id="296" r:id="rId2"/>
  </p:sldIdLst>
  <p:sldSz cx="49377600" cy="32918400"/>
  <p:notesSz cx="6858000" cy="9144000"/>
  <p:embeddedFontLst>
    <p:embeddedFont>
      <p:font typeface="Lato" panose="020B0604020202020204" charset="0"/>
      <p:regular r:id="rId4"/>
      <p:bold r:id="rId5"/>
      <p:italic r:id="rId6"/>
      <p:boldItalic r:id="rId7"/>
    </p:embeddedFont>
    <p:embeddedFont>
      <p:font typeface="Calibri Light" panose="020F0302020204030204" pitchFamily="34" charset="0"/>
      <p:regular r:id="rId8"/>
      <p:italic r:id="rId9"/>
    </p:embeddedFont>
    <p:embeddedFont>
      <p:font typeface="Lato Medium" panose="020B0604020202020204" charset="0"/>
      <p:regular r:id="rId10"/>
    </p:embeddedFont>
    <p:embeddedFont>
      <p:font typeface="Calibri" panose="020F0502020204030204" pitchFamily="34" charset="0"/>
      <p:regular r:id="rId11"/>
      <p:bold r:id="rId12"/>
      <p:italic r:id="rId13"/>
      <p:boldItalic r:id="rId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5576" userDrawn="1">
          <p15:clr>
            <a:srgbClr val="A4A3A4"/>
          </p15:clr>
        </p15:guide>
        <p15:guide id="3" pos="6024" userDrawn="1">
          <p15:clr>
            <a:srgbClr val="A4A3A4"/>
          </p15:clr>
        </p15:guide>
        <p15:guide id="4" pos="264" userDrawn="1">
          <p15:clr>
            <a:srgbClr val="A4A3A4"/>
          </p15:clr>
        </p15:guide>
        <p15:guide id="5" pos="744" userDrawn="1">
          <p15:clr>
            <a:srgbClr val="A4A3A4"/>
          </p15:clr>
        </p15:guide>
        <p15:guide id="6" orient="horz"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4F"/>
    <a:srgbClr val="FFC107"/>
    <a:srgbClr val="263238"/>
    <a:srgbClr val="1B5E20"/>
    <a:srgbClr val="E1E082"/>
    <a:srgbClr val="E04336"/>
    <a:srgbClr val="E91E63"/>
    <a:srgbClr val="B3E5FC"/>
    <a:srgbClr val="FF8A80"/>
    <a:srgbClr val="4CAF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63" autoAdjust="0"/>
    <p:restoredTop sz="90319" autoAdjust="0"/>
  </p:normalViewPr>
  <p:slideViewPr>
    <p:cSldViewPr snapToGrid="0" showGuides="1">
      <p:cViewPr varScale="1">
        <p:scale>
          <a:sx n="15" d="100"/>
          <a:sy n="15" d="100"/>
        </p:scale>
        <p:origin x="1338" y="144"/>
      </p:cViewPr>
      <p:guideLst>
        <p:guide pos="15576"/>
        <p:guide pos="6024"/>
        <p:guide pos="264"/>
        <p:guide pos="744"/>
        <p:guide orient="horz"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1CB04D-1C75-43E0-9B64-B7DDAA42BB2C}" type="datetimeFigureOut">
              <a:rPr lang="en-US" smtClean="0"/>
              <a:t>10/31/2019</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6C2670-3342-473C-969D-FDFF399F2050}" type="slidenum">
              <a:rPr lang="en-US" smtClean="0"/>
              <a:t>‹#›</a:t>
            </a:fld>
            <a:endParaRPr lang="en-US"/>
          </a:p>
        </p:txBody>
      </p:sp>
    </p:spTree>
    <p:extLst>
      <p:ext uri="{BB962C8B-B14F-4D97-AF65-F5344CB8AC3E}">
        <p14:creationId xmlns:p14="http://schemas.microsoft.com/office/powerpoint/2010/main" val="83174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pPr marL="171450" indent="-171450">
              <a:buFont typeface="Arial" panose="020B0604020202020204" pitchFamily="34" charset="0"/>
              <a:buChar char="•"/>
            </a:pPr>
            <a:r>
              <a:rPr lang="en-US" dirty="0"/>
              <a:t>In </a:t>
            </a:r>
            <a:r>
              <a:rPr lang="en-US" dirty="0" err="1"/>
              <a:t>Powerpoint</a:t>
            </a:r>
            <a:r>
              <a:rPr lang="en-US" dirty="0"/>
              <a:t>, click View &gt; Guides</a:t>
            </a:r>
          </a:p>
          <a:p>
            <a:pPr marL="171450" indent="-171450">
              <a:buFont typeface="Arial" panose="020B0604020202020204" pitchFamily="34" charset="0"/>
              <a:buChar char="•"/>
            </a:pPr>
            <a:r>
              <a:rPr lang="en-US" dirty="0"/>
              <a:t>Keep text within gutter guides.</a:t>
            </a:r>
          </a:p>
          <a:p>
            <a:pPr marL="171450" indent="-171450">
              <a:buFont typeface="Arial" panose="020B0604020202020204" pitchFamily="34" charset="0"/>
              <a:buChar char="•"/>
            </a:pPr>
            <a:r>
              <a:rPr lang="en-US" dirty="0"/>
              <a:t>Author list: Don’t split names onto two lines (e.g., “Jimmy [break] Smith”). If that happens, use a new line, unless you need the space. </a:t>
            </a:r>
            <a:r>
              <a:rPr lang="en-US" b="1" dirty="0"/>
              <a:t>Bold the first names of anybody who’s presenting</a:t>
            </a:r>
            <a:r>
              <a:rPr lang="en-US" dirty="0"/>
              <a:t> in person.</a:t>
            </a:r>
          </a:p>
          <a:p>
            <a:pPr marL="171450" indent="-171450">
              <a:buFont typeface="Arial" panose="020B0604020202020204" pitchFamily="34" charset="0"/>
              <a:buChar char="•"/>
            </a:pPr>
            <a:r>
              <a:rPr lang="en-US" dirty="0"/>
              <a:t>Intro/methods/result: </a:t>
            </a:r>
            <a:r>
              <a:rPr lang="en-US" b="1" dirty="0"/>
              <a:t>Do not drop below font size 28</a:t>
            </a:r>
            <a:r>
              <a:rPr lang="en-US" dirty="0"/>
              <a:t>, but if you have extra space, jack up the font size until the space is full.</a:t>
            </a:r>
          </a:p>
          <a:p>
            <a:pPr marL="171450" indent="-171450">
              <a:buFont typeface="Arial" panose="020B0604020202020204" pitchFamily="34" charset="0"/>
              <a:buChar char="•"/>
            </a:pPr>
            <a:r>
              <a:rPr lang="en-US" dirty="0"/>
              <a:t>Do not use color in the sidebars except in graphs/figures. It’ll pull attention from the center and slow interpretation for passersby.</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26C2670-3342-473C-969D-FDFF399F2050}" type="slidenum">
              <a:rPr lang="en-US" smtClean="0"/>
              <a:t>1</a:t>
            </a:fld>
            <a:endParaRPr lang="en-US"/>
          </a:p>
        </p:txBody>
      </p:sp>
    </p:spTree>
    <p:extLst>
      <p:ext uri="{BB962C8B-B14F-4D97-AF65-F5344CB8AC3E}">
        <p14:creationId xmlns:p14="http://schemas.microsoft.com/office/powerpoint/2010/main" val="2110499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03320" y="5387342"/>
            <a:ext cx="4197096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6172200" y="17289782"/>
            <a:ext cx="370332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601755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421369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335848" y="1752600"/>
            <a:ext cx="10647045"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394713" y="1752600"/>
            <a:ext cx="31323915"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062549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311104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68995" y="8206749"/>
            <a:ext cx="4258818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3368995" y="22029429"/>
            <a:ext cx="4258818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135061-2F74-46D4-9F8F-C77EF304855D}"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055305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394710" y="8763000"/>
            <a:ext cx="209854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4997410" y="8763000"/>
            <a:ext cx="209854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135061-2F74-46D4-9F8F-C77EF304855D}" type="datetimeFigureOut">
              <a:rPr lang="en-US" smtClean="0"/>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428215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01141" y="1752607"/>
            <a:ext cx="425881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401147" y="8069582"/>
            <a:ext cx="20889036"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401147" y="12024360"/>
            <a:ext cx="20889036"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4997413" y="8069582"/>
            <a:ext cx="20991911"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4997413" y="12024360"/>
            <a:ext cx="20991911"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135061-2F74-46D4-9F8F-C77EF304855D}" type="datetimeFigureOut">
              <a:rPr lang="en-US" smtClean="0"/>
              <a:t>10/31/2019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738387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135061-2F74-46D4-9F8F-C77EF304855D}" type="datetimeFigureOut">
              <a:rPr lang="en-US" smtClean="0"/>
              <a:t>10/31/2019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420506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35061-2F74-46D4-9F8F-C77EF304855D}" type="datetimeFigureOut">
              <a:rPr lang="en-US" smtClean="0"/>
              <a:t>10/31/2019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705658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01142" y="2194560"/>
            <a:ext cx="15925561"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20991911" y="4739647"/>
            <a:ext cx="2499741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01142" y="9875520"/>
            <a:ext cx="15925561"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446394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01142" y="2194560"/>
            <a:ext cx="15925561"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20991911" y="4739647"/>
            <a:ext cx="2499741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401142" y="9875520"/>
            <a:ext cx="15925561"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620014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94710" y="1752607"/>
            <a:ext cx="42588180" cy="63627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94710" y="8763000"/>
            <a:ext cx="4258818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394710" y="30510487"/>
            <a:ext cx="1110996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3F135061-2F74-46D4-9F8F-C77EF304855D}" type="datetimeFigureOut">
              <a:rPr lang="en-US" smtClean="0"/>
              <a:t>10/31/2019</a:t>
            </a:fld>
            <a:endParaRPr lang="en-US"/>
          </a:p>
        </p:txBody>
      </p:sp>
      <p:sp>
        <p:nvSpPr>
          <p:cNvPr id="5" name="Footer Placeholder 4"/>
          <p:cNvSpPr>
            <a:spLocks noGrp="1"/>
          </p:cNvSpPr>
          <p:nvPr>
            <p:ph type="ftr" sz="quarter" idx="3"/>
          </p:nvPr>
        </p:nvSpPr>
        <p:spPr>
          <a:xfrm>
            <a:off x="16356330" y="30510487"/>
            <a:ext cx="1666494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4872930" y="30510487"/>
            <a:ext cx="1110996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63FC52CE-B062-47D6-A8CB-AF6B214D1AE5}" type="slidenum">
              <a:rPr lang="en-US" smtClean="0"/>
              <a:t>‹#›</a:t>
            </a:fld>
            <a:endParaRPr lang="en-US"/>
          </a:p>
        </p:txBody>
      </p:sp>
    </p:spTree>
    <p:extLst>
      <p:ext uri="{BB962C8B-B14F-4D97-AF65-F5344CB8AC3E}">
        <p14:creationId xmlns:p14="http://schemas.microsoft.com/office/powerpoint/2010/main" val="23432060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mailto:info@prs.no"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pn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D40"/>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ECD43CEB-C90D-4A47-A364-C09E4478D4EC}"/>
              </a:ext>
            </a:extLst>
          </p:cNvPr>
          <p:cNvSpPr/>
          <p:nvPr/>
        </p:nvSpPr>
        <p:spPr>
          <a:xfrm>
            <a:off x="-82411" y="-133564"/>
            <a:ext cx="49460011" cy="6131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solidFill>
                  <a:schemeClr val="tx1"/>
                </a:solidFill>
                <a:latin typeface="Lato" panose="020F0502020204030203" pitchFamily="34" charset="0"/>
                <a:cs typeface="Lato" panose="020F0502020204030203" pitchFamily="34" charset="0"/>
              </a:rPr>
              <a:t>Non-Cognitive Predictors of Student Success:</a:t>
            </a:r>
            <a:r>
              <a:rPr lang="en-US" i="1" dirty="0">
                <a:solidFill>
                  <a:schemeClr val="tx1"/>
                </a:solidFill>
                <a:latin typeface="Lato" panose="020F0502020204030203" pitchFamily="34" charset="0"/>
                <a:cs typeface="Lato" panose="020F0502020204030203" pitchFamily="34" charset="0"/>
              </a:rPr>
              <a:t/>
            </a:r>
            <a:br>
              <a:rPr lang="en-US" i="1" dirty="0">
                <a:solidFill>
                  <a:schemeClr val="tx1"/>
                </a:solidFill>
                <a:latin typeface="Lato" panose="020F0502020204030203" pitchFamily="34" charset="0"/>
                <a:cs typeface="Lato" panose="020F0502020204030203" pitchFamily="34" charset="0"/>
              </a:rPr>
            </a:br>
            <a:r>
              <a:rPr lang="en-US" i="1" dirty="0">
                <a:solidFill>
                  <a:schemeClr val="tx1"/>
                </a:solidFill>
                <a:latin typeface="Lato" panose="020F0502020204030203" pitchFamily="34" charset="0"/>
                <a:cs typeface="Lato" panose="020F0502020204030203" pitchFamily="34" charset="0"/>
              </a:rPr>
              <a:t>A Predictive Validity Comparison Between Domestic and International Students</a:t>
            </a:r>
          </a:p>
        </p:txBody>
      </p:sp>
      <p:sp>
        <p:nvSpPr>
          <p:cNvPr id="16" name="Rectangle 15">
            <a:extLst>
              <a:ext uri="{FF2B5EF4-FFF2-40B4-BE49-F238E27FC236}">
                <a16:creationId xmlns="" xmlns:a16="http://schemas.microsoft.com/office/drawing/2014/main" id="{678733BE-059C-47B7-9415-5ADF2F3024F1}"/>
              </a:ext>
            </a:extLst>
          </p:cNvPr>
          <p:cNvSpPr/>
          <p:nvPr/>
        </p:nvSpPr>
        <p:spPr>
          <a:xfrm>
            <a:off x="34956388" y="0"/>
            <a:ext cx="14503623" cy="3291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latin typeface="Lato" panose="020F0502020204030203" pitchFamily="34" charset="0"/>
                <a:cs typeface="Lato" panose="020F0502020204030203" pitchFamily="34" charset="0"/>
              </a:rPr>
              <a:t>Non-Cognitive Predictors of Student Success:</a:t>
            </a:r>
            <a:r>
              <a:rPr lang="en-US" i="1" dirty="0">
                <a:latin typeface="Lato" panose="020F0502020204030203" pitchFamily="34" charset="0"/>
                <a:cs typeface="Lato" panose="020F0502020204030203" pitchFamily="34" charset="0"/>
              </a:rPr>
              <a:t/>
            </a:r>
            <a:br>
              <a:rPr lang="en-US" i="1" dirty="0">
                <a:latin typeface="Lato" panose="020F0502020204030203" pitchFamily="34" charset="0"/>
                <a:cs typeface="Lato" panose="020F0502020204030203" pitchFamily="34" charset="0"/>
              </a:rPr>
            </a:br>
            <a:r>
              <a:rPr lang="en-US" i="1" dirty="0">
                <a:latin typeface="Lato" panose="020F0502020204030203" pitchFamily="34" charset="0"/>
                <a:cs typeface="Lato" panose="020F0502020204030203" pitchFamily="34" charset="0"/>
              </a:rPr>
              <a:t>A Predictive Validity Comparison Between Domestic and International Students</a:t>
            </a:r>
          </a:p>
        </p:txBody>
      </p:sp>
      <p:sp>
        <p:nvSpPr>
          <p:cNvPr id="5" name="Title 4">
            <a:extLst>
              <a:ext uri="{FF2B5EF4-FFF2-40B4-BE49-F238E27FC236}">
                <a16:creationId xmlns="" xmlns:a16="http://schemas.microsoft.com/office/drawing/2014/main" id="{DDC4359A-7BBB-495A-96DE-65574C0C88E6}"/>
              </a:ext>
            </a:extLst>
          </p:cNvPr>
          <p:cNvSpPr>
            <a:spLocks noGrp="1"/>
          </p:cNvSpPr>
          <p:nvPr>
            <p:ph type="ctrTitle"/>
          </p:nvPr>
        </p:nvSpPr>
        <p:spPr>
          <a:xfrm>
            <a:off x="15523187" y="6489472"/>
            <a:ext cx="18370573" cy="21089893"/>
          </a:xfrm>
        </p:spPr>
        <p:txBody>
          <a:bodyPr anchor="t">
            <a:noAutofit/>
          </a:bodyPr>
          <a:lstStyle/>
          <a:p>
            <a:pPr>
              <a:lnSpc>
                <a:spcPct val="150000"/>
              </a:lnSpc>
            </a:pPr>
            <a:r>
              <a:rPr lang="en-US" sz="9600" b="1" dirty="0">
                <a:solidFill>
                  <a:schemeClr val="bg1"/>
                </a:solidFill>
                <a:latin typeface="Roboto" panose="02000000000000000000"/>
                <a:ea typeface="Roboto" panose="02000000000000000000" pitchFamily="2" charset="0"/>
                <a:cs typeface="Arial" panose="020B0604020202020204" pitchFamily="34" charset="0"/>
              </a:rPr>
              <a:t>Organizational </a:t>
            </a:r>
            <a:r>
              <a:rPr lang="en-US" sz="9600" b="1" dirty="0" smtClean="0">
                <a:solidFill>
                  <a:schemeClr val="bg1"/>
                </a:solidFill>
                <a:latin typeface="Roboto" panose="02000000000000000000"/>
                <a:ea typeface="Roboto" panose="02000000000000000000" pitchFamily="2" charset="0"/>
                <a:cs typeface="Arial" panose="020B0604020202020204" pitchFamily="34" charset="0"/>
              </a:rPr>
              <a:t>elements</a:t>
            </a:r>
            <a:r>
              <a:rPr lang="en-US" sz="9600" dirty="0" smtClean="0">
                <a:solidFill>
                  <a:schemeClr val="bg1"/>
                </a:solidFill>
                <a:latin typeface="Roboto" panose="02000000000000000000"/>
                <a:ea typeface="Roboto" panose="02000000000000000000" pitchFamily="2" charset="0"/>
                <a:cs typeface="Arial" panose="020B0604020202020204" pitchFamily="34" charset="0"/>
              </a:rPr>
              <a:t>… </a:t>
            </a:r>
            <a:r>
              <a:rPr lang="en-US" sz="9600" dirty="0">
                <a:solidFill>
                  <a:schemeClr val="bg1"/>
                </a:solidFill>
                <a:latin typeface="Roboto" panose="02000000000000000000"/>
                <a:ea typeface="Roboto" panose="02000000000000000000" pitchFamily="2" charset="0"/>
                <a:cs typeface="Arial" panose="020B0604020202020204" pitchFamily="34" charset="0"/>
              </a:rPr>
              <a:t/>
            </a:r>
            <a:br>
              <a:rPr lang="en-US" sz="9600" dirty="0">
                <a:solidFill>
                  <a:schemeClr val="bg1"/>
                </a:solidFill>
                <a:latin typeface="Roboto" panose="02000000000000000000"/>
                <a:ea typeface="Roboto" panose="02000000000000000000" pitchFamily="2" charset="0"/>
                <a:cs typeface="Arial" panose="020B0604020202020204" pitchFamily="34" charset="0"/>
              </a:rPr>
            </a:br>
            <a:r>
              <a:rPr lang="en-US" sz="9600" dirty="0">
                <a:solidFill>
                  <a:schemeClr val="bg1"/>
                </a:solidFill>
                <a:latin typeface="Roboto" panose="02000000000000000000"/>
                <a:ea typeface="Roboto" panose="02000000000000000000" pitchFamily="2" charset="0"/>
                <a:cs typeface="Arial" panose="020B0604020202020204" pitchFamily="34" charset="0"/>
              </a:rPr>
              <a:t>Job Characteristics, Interpersonal Relations, Organizational Practices, and Job </a:t>
            </a:r>
            <a:r>
              <a:rPr lang="en-US" sz="9600" dirty="0" smtClean="0">
                <a:solidFill>
                  <a:schemeClr val="bg1"/>
                </a:solidFill>
                <a:latin typeface="Roboto" panose="02000000000000000000"/>
                <a:ea typeface="Roboto" panose="02000000000000000000" pitchFamily="2" charset="0"/>
                <a:cs typeface="Arial" panose="020B0604020202020204" pitchFamily="34" charset="0"/>
              </a:rPr>
              <a:t>Experience…  </a:t>
            </a:r>
            <a:r>
              <a:rPr lang="en-US" sz="9600" b="1" dirty="0">
                <a:solidFill>
                  <a:schemeClr val="bg1"/>
                </a:solidFill>
                <a:latin typeface="Roboto" panose="02000000000000000000"/>
                <a:ea typeface="Roboto" panose="02000000000000000000" pitchFamily="2" charset="0"/>
                <a:cs typeface="Arial" panose="020B0604020202020204" pitchFamily="34" charset="0"/>
              </a:rPr>
              <a:t>PREDICT  workplace health</a:t>
            </a:r>
            <a:r>
              <a:rPr lang="en-US" sz="9600" dirty="0">
                <a:solidFill>
                  <a:schemeClr val="bg1"/>
                </a:solidFill>
                <a:latin typeface="Roboto" panose="02000000000000000000"/>
                <a:ea typeface="Roboto" panose="02000000000000000000" pitchFamily="2" charset="0"/>
                <a:cs typeface="Arial" panose="020B0604020202020204" pitchFamily="34" charset="0"/>
              </a:rPr>
              <a:t> </a:t>
            </a:r>
            <a:r>
              <a:rPr lang="en-US" sz="9600" dirty="0" smtClean="0">
                <a:solidFill>
                  <a:schemeClr val="bg1"/>
                </a:solidFill>
                <a:latin typeface="Roboto" panose="02000000000000000000"/>
                <a:ea typeface="Roboto" panose="02000000000000000000" pitchFamily="2" charset="0"/>
                <a:cs typeface="Arial" panose="020B0604020202020204" pitchFamily="34" charset="0"/>
              </a:rPr>
              <a:t>cross-culturally</a:t>
            </a:r>
            <a:r>
              <a:rPr lang="en-US" sz="9600" dirty="0">
                <a:solidFill>
                  <a:schemeClr val="bg1"/>
                </a:solidFill>
                <a:latin typeface="Roboto" panose="02000000000000000000"/>
                <a:ea typeface="Roboto" panose="02000000000000000000" pitchFamily="2" charset="0"/>
                <a:cs typeface="Arial" panose="020B0604020202020204" pitchFamily="34" charset="0"/>
              </a:rPr>
              <a:t>.  </a:t>
            </a:r>
            <a:r>
              <a:rPr lang="en-US" sz="9600" dirty="0" smtClean="0">
                <a:solidFill>
                  <a:schemeClr val="bg1"/>
                </a:solidFill>
                <a:latin typeface="Roboto" panose="02000000000000000000"/>
                <a:ea typeface="Roboto" panose="02000000000000000000" pitchFamily="2" charset="0"/>
                <a:cs typeface="Arial" panose="020B0604020202020204" pitchFamily="34" charset="0"/>
              </a:rPr>
              <a:t/>
            </a:r>
            <a:br>
              <a:rPr lang="en-US" sz="9600" dirty="0" smtClean="0">
                <a:solidFill>
                  <a:schemeClr val="bg1"/>
                </a:solidFill>
                <a:latin typeface="Roboto" panose="02000000000000000000"/>
                <a:ea typeface="Roboto" panose="02000000000000000000" pitchFamily="2" charset="0"/>
                <a:cs typeface="Arial" panose="020B0604020202020204" pitchFamily="34" charset="0"/>
              </a:rPr>
            </a:br>
            <a:r>
              <a:rPr lang="en-US" sz="9600" b="1" dirty="0" smtClean="0">
                <a:solidFill>
                  <a:schemeClr val="bg1"/>
                </a:solidFill>
                <a:latin typeface="Roboto" panose="02000000000000000000"/>
                <a:ea typeface="Roboto" panose="02000000000000000000" pitchFamily="2" charset="0"/>
                <a:cs typeface="Arial" panose="020B0604020202020204" pitchFamily="34" charset="0"/>
              </a:rPr>
              <a:t>Need</a:t>
            </a:r>
            <a:r>
              <a:rPr lang="en-US" sz="9600" dirty="0" smtClean="0">
                <a:solidFill>
                  <a:schemeClr val="bg1"/>
                </a:solidFill>
                <a:latin typeface="Roboto" panose="02000000000000000000"/>
                <a:ea typeface="Roboto" panose="02000000000000000000" pitchFamily="2" charset="0"/>
                <a:cs typeface="Arial" panose="020B0604020202020204" pitchFamily="34" charset="0"/>
              </a:rPr>
              <a:t> satisfaction matters</a:t>
            </a:r>
            <a:r>
              <a:rPr lang="en-US" sz="9600" dirty="0">
                <a:solidFill>
                  <a:schemeClr val="bg1"/>
                </a:solidFill>
                <a:latin typeface="Roboto" panose="02000000000000000000"/>
                <a:ea typeface="Roboto" panose="02000000000000000000" pitchFamily="2" charset="0"/>
                <a:cs typeface="Arial" panose="020B0604020202020204" pitchFamily="34" charset="0"/>
              </a:rPr>
              <a:t>. </a:t>
            </a:r>
          </a:p>
        </p:txBody>
      </p:sp>
      <p:sp>
        <p:nvSpPr>
          <p:cNvPr id="2" name="Rectangle 1">
            <a:extLst>
              <a:ext uri="{FF2B5EF4-FFF2-40B4-BE49-F238E27FC236}">
                <a16:creationId xmlns="" xmlns:a16="http://schemas.microsoft.com/office/drawing/2014/main" id="{B0C5B857-0E51-4898-BAEF-B471D5E63813}"/>
              </a:ext>
            </a:extLst>
          </p:cNvPr>
          <p:cNvSpPr/>
          <p:nvPr/>
        </p:nvSpPr>
        <p:spPr>
          <a:xfrm>
            <a:off x="-164821" y="0"/>
            <a:ext cx="14768914" cy="3291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latin typeface="Lato" panose="020F0502020204030203" pitchFamily="34" charset="0"/>
                <a:cs typeface="Lato" panose="020F0502020204030203" pitchFamily="34" charset="0"/>
              </a:rPr>
              <a:t>Non-Cognitive Predictors of Student Success:</a:t>
            </a:r>
            <a:r>
              <a:rPr lang="en-US" i="1" dirty="0">
                <a:latin typeface="Lato" panose="020F0502020204030203" pitchFamily="34" charset="0"/>
                <a:cs typeface="Lato" panose="020F0502020204030203" pitchFamily="34" charset="0"/>
              </a:rPr>
              <a:t/>
            </a:r>
            <a:br>
              <a:rPr lang="en-US" i="1" dirty="0">
                <a:latin typeface="Lato" panose="020F0502020204030203" pitchFamily="34" charset="0"/>
                <a:cs typeface="Lato" panose="020F0502020204030203" pitchFamily="34" charset="0"/>
              </a:rPr>
            </a:br>
            <a:r>
              <a:rPr lang="en-US" i="1" dirty="0">
                <a:latin typeface="Lato" panose="020F0502020204030203" pitchFamily="34" charset="0"/>
                <a:cs typeface="Lato" panose="020F0502020204030203" pitchFamily="34" charset="0"/>
              </a:rPr>
              <a:t>A Predictive Validity Comparison Between Domestic and International Students</a:t>
            </a:r>
          </a:p>
        </p:txBody>
      </p:sp>
      <p:sp>
        <p:nvSpPr>
          <p:cNvPr id="3" name="TextBox 2">
            <a:extLst>
              <a:ext uri="{FF2B5EF4-FFF2-40B4-BE49-F238E27FC236}">
                <a16:creationId xmlns="" xmlns:a16="http://schemas.microsoft.com/office/drawing/2014/main" id="{8E35B311-3C19-412C-ADE6-EB2E4158F366}"/>
              </a:ext>
            </a:extLst>
          </p:cNvPr>
          <p:cNvSpPr txBox="1"/>
          <p:nvPr/>
        </p:nvSpPr>
        <p:spPr>
          <a:xfrm>
            <a:off x="1395225" y="6050079"/>
            <a:ext cx="12567916" cy="25877662"/>
          </a:xfrm>
          <a:prstGeom prst="rect">
            <a:avLst/>
          </a:prstGeom>
          <a:noFill/>
        </p:spPr>
        <p:txBody>
          <a:bodyPr wrap="square" rtlCol="0">
            <a:spAutoFit/>
          </a:bodyPr>
          <a:lstStyle/>
          <a:p>
            <a:pPr>
              <a:lnSpc>
                <a:spcPct val="120000"/>
              </a:lnSpc>
            </a:pPr>
            <a:r>
              <a:rPr lang="en-US" sz="4000" b="1" dirty="0">
                <a:latin typeface="Roboto" panose="02000000000000000000"/>
                <a:cs typeface="Arial" panose="020B0604020202020204" pitchFamily="34" charset="0"/>
              </a:rPr>
              <a:t>INTRO</a:t>
            </a:r>
          </a:p>
          <a:p>
            <a:pPr>
              <a:lnSpc>
                <a:spcPct val="120000"/>
              </a:lnSpc>
            </a:pPr>
            <a:r>
              <a:rPr lang="en-US" sz="4000" dirty="0">
                <a:latin typeface="Roboto"/>
              </a:rPr>
              <a:t>Researchers from the University of California, Berkeley (UCB) and Norwegian University of Technology and Science (NTNU) partnered to create a new survey to assess the degree to which an organization has the elements of a healthy workplace environment.  The goal of the research was to develop a snapshot of an organization’s psychosocial environment focusing on specific factors considered important for employee health and well-being. </a:t>
            </a:r>
            <a:endParaRPr lang="en-US" sz="4000" b="1" dirty="0">
              <a:latin typeface="Roboto"/>
              <a:cs typeface="Arial" panose="020B0604020202020204" pitchFamily="34" charset="0"/>
            </a:endParaRPr>
          </a:p>
          <a:p>
            <a:pPr>
              <a:lnSpc>
                <a:spcPct val="120000"/>
              </a:lnSpc>
            </a:pPr>
            <a:r>
              <a:rPr lang="en-US" sz="4000" b="1" dirty="0">
                <a:latin typeface="Roboto"/>
                <a:cs typeface="Arial" panose="020B0604020202020204" pitchFamily="34" charset="0"/>
              </a:rPr>
              <a:t>METHODS</a:t>
            </a:r>
          </a:p>
          <a:p>
            <a:pPr marL="742950" indent="-742950">
              <a:lnSpc>
                <a:spcPct val="120000"/>
              </a:lnSpc>
              <a:buFont typeface="+mj-lt"/>
              <a:buAutoNum type="arabicPeriod"/>
            </a:pPr>
            <a:r>
              <a:rPr lang="en-US" sz="4000" dirty="0">
                <a:latin typeface="Roboto" panose="02000000000000000000"/>
              </a:rPr>
              <a:t>A workplace assessment survey was developed from previously validated items and new Items based on the Healthy Workplaces Model, measuring the presence/absence of organizational elements related to need satisfaction. </a:t>
            </a:r>
          </a:p>
          <a:p>
            <a:pPr marL="742950" indent="-742950">
              <a:lnSpc>
                <a:spcPct val="120000"/>
              </a:lnSpc>
              <a:buFont typeface="+mj-lt"/>
              <a:buAutoNum type="arabicPeriod"/>
            </a:pPr>
            <a:r>
              <a:rPr lang="en-US" sz="4000" dirty="0">
                <a:latin typeface="Roboto" panose="02000000000000000000"/>
                <a:cs typeface="Arial" panose="020B0604020202020204" pitchFamily="34" charset="0"/>
              </a:rPr>
              <a:t>Survey was tested in convenience samples in US and Norway. </a:t>
            </a:r>
            <a:r>
              <a:rPr lang="en-US" sz="4000" dirty="0">
                <a:latin typeface="Roboto" panose="02000000000000000000"/>
              </a:rPr>
              <a:t>The most differentiating items were retained in the final survey: 40 positively-related and 40 negatively-related to a healthy workplace index, creating the Healthy Workplace Assessment (HWA).</a:t>
            </a:r>
          </a:p>
          <a:p>
            <a:pPr marL="742950" indent="-742950">
              <a:lnSpc>
                <a:spcPct val="120000"/>
              </a:lnSpc>
              <a:buFont typeface="+mj-lt"/>
              <a:buAutoNum type="arabicPeriod"/>
            </a:pPr>
            <a:r>
              <a:rPr lang="en-US" sz="4000" dirty="0">
                <a:latin typeface="Roboto" panose="02000000000000000000"/>
                <a:cs typeface="Arial" panose="020B0604020202020204" pitchFamily="34" charset="0"/>
              </a:rPr>
              <a:t>HWA was tested in five occupational groups in US, Norway, and Finland.</a:t>
            </a:r>
          </a:p>
          <a:p>
            <a:pPr>
              <a:lnSpc>
                <a:spcPct val="120000"/>
              </a:lnSpc>
            </a:pPr>
            <a:r>
              <a:rPr lang="en-US" sz="4000" b="1" dirty="0">
                <a:latin typeface="Roboto" panose="02000000000000000000"/>
                <a:cs typeface="Arial" panose="020B0604020202020204" pitchFamily="34" charset="0"/>
              </a:rPr>
              <a:t>RESULTS</a:t>
            </a:r>
          </a:p>
          <a:p>
            <a:pPr marL="571500" indent="-571500">
              <a:lnSpc>
                <a:spcPct val="120000"/>
              </a:lnSpc>
              <a:buFont typeface="Arial" panose="020B0604020202020204" pitchFamily="34" charset="0"/>
              <a:buChar char="•"/>
            </a:pPr>
            <a:r>
              <a:rPr lang="en-US" sz="4000" dirty="0">
                <a:latin typeface="Roboto" panose="02000000000000000000"/>
                <a:cs typeface="Arial" panose="020B0604020202020204" pitchFamily="34" charset="0"/>
              </a:rPr>
              <a:t>220 items reduced to 87 grouped into five HW categories.</a:t>
            </a:r>
          </a:p>
          <a:p>
            <a:pPr marL="571500" indent="-571500">
              <a:lnSpc>
                <a:spcPct val="120000"/>
              </a:lnSpc>
              <a:buFont typeface="Arial" panose="020B0604020202020204" pitchFamily="34" charset="0"/>
              <a:buChar char="•"/>
            </a:pPr>
            <a:r>
              <a:rPr lang="en-US" sz="4000" dirty="0">
                <a:latin typeface="Roboto" panose="02000000000000000000"/>
                <a:cs typeface="Arial" panose="020B0604020202020204" pitchFamily="34" charset="0"/>
              </a:rPr>
              <a:t>Results are being assembled for analysis to test similarities and differences across countries.</a:t>
            </a:r>
          </a:p>
          <a:p>
            <a:pPr>
              <a:lnSpc>
                <a:spcPct val="120000"/>
              </a:lnSpc>
            </a:pPr>
            <a:r>
              <a:rPr lang="en-US" sz="4000" b="1" dirty="0">
                <a:latin typeface="Roboto" panose="02000000000000000000"/>
                <a:cs typeface="Arial" panose="020B0604020202020204" pitchFamily="34" charset="0"/>
              </a:rPr>
              <a:t>DISCUSSION</a:t>
            </a:r>
          </a:p>
          <a:p>
            <a:pPr marL="571500" indent="-571500">
              <a:lnSpc>
                <a:spcPct val="120000"/>
              </a:lnSpc>
              <a:buFont typeface="Arial" panose="020B0604020202020204" pitchFamily="34" charset="0"/>
              <a:buChar char="•"/>
            </a:pPr>
            <a:r>
              <a:rPr lang="en-US" sz="4000" dirty="0">
                <a:latin typeface="Roboto" panose="02000000000000000000"/>
              </a:rPr>
              <a:t>We found some cultural differences in the importance of organizational factors for a healthy workplace as well as similarities. More research is needed to test the stability of patterns across countries and occupations.</a:t>
            </a:r>
          </a:p>
        </p:txBody>
      </p:sp>
      <p:sp>
        <p:nvSpPr>
          <p:cNvPr id="7" name="TextBox 6">
            <a:extLst>
              <a:ext uri="{FF2B5EF4-FFF2-40B4-BE49-F238E27FC236}">
                <a16:creationId xmlns="" xmlns:a16="http://schemas.microsoft.com/office/drawing/2014/main" id="{FCAC4B58-8623-4DBE-951A-DDF821787031}"/>
              </a:ext>
            </a:extLst>
          </p:cNvPr>
          <p:cNvSpPr txBox="1"/>
          <p:nvPr/>
        </p:nvSpPr>
        <p:spPr>
          <a:xfrm>
            <a:off x="36130489" y="5965804"/>
            <a:ext cx="12130702" cy="26099453"/>
          </a:xfrm>
          <a:prstGeom prst="rect">
            <a:avLst/>
          </a:prstGeom>
          <a:noFill/>
        </p:spPr>
        <p:txBody>
          <a:bodyPr wrap="square" rtlCol="0">
            <a:spAutoFit/>
          </a:bodyPr>
          <a:lstStyle/>
          <a:p>
            <a:r>
              <a:rPr lang="en-US" sz="4000" b="1" dirty="0" smtClean="0">
                <a:latin typeface="Roboto" panose="02000000000000000000"/>
                <a:cs typeface="Arial" panose="020B0604020202020204" pitchFamily="34" charset="0"/>
              </a:rPr>
              <a:t>DATA ANALYSIS</a:t>
            </a:r>
          </a:p>
          <a:p>
            <a:r>
              <a:rPr lang="en-US" sz="4000" dirty="0" smtClean="0">
                <a:latin typeface="Roboto" panose="02000000000000000000"/>
              </a:rPr>
              <a:t>Analyses </a:t>
            </a:r>
            <a:r>
              <a:rPr lang="en-US" sz="4000" dirty="0">
                <a:latin typeface="Roboto" panose="02000000000000000000"/>
              </a:rPr>
              <a:t>were conducted on each team’s datasets of 300+ respondents per administration. The analysis was conducted by the Norwegian team using the multivariate methods marker object projection (MOP), marker variable projection (MVP), and partial least squares projections to latent structures (PLS) software programs (</a:t>
            </a:r>
            <a:r>
              <a:rPr lang="en-US" sz="4000" dirty="0" err="1">
                <a:latin typeface="Roboto" panose="02000000000000000000"/>
              </a:rPr>
              <a:t>Kvalheim</a:t>
            </a:r>
            <a:r>
              <a:rPr lang="en-US" sz="4000" dirty="0">
                <a:latin typeface="Roboto" panose="02000000000000000000"/>
              </a:rPr>
              <a:t>, 1988; </a:t>
            </a:r>
            <a:r>
              <a:rPr lang="en-US" sz="4000" dirty="0" err="1">
                <a:latin typeface="Roboto" panose="02000000000000000000"/>
              </a:rPr>
              <a:t>Wiik</a:t>
            </a:r>
            <a:r>
              <a:rPr lang="en-US" sz="4000" dirty="0">
                <a:latin typeface="Roboto" panose="02000000000000000000"/>
              </a:rPr>
              <a:t>, 2011). We used the statistical program Sirius version 10.0 (Pattern Recognition Systems, AS, </a:t>
            </a:r>
            <a:r>
              <a:rPr lang="en-US" sz="4000" dirty="0">
                <a:latin typeface="Roboto" panose="02000000000000000000"/>
                <a:hlinkClick r:id="rId3"/>
              </a:rPr>
              <a:t>info@prs.no</a:t>
            </a:r>
            <a:r>
              <a:rPr lang="en-US" sz="4000" dirty="0">
                <a:latin typeface="Roboto" panose="02000000000000000000"/>
              </a:rPr>
              <a:t>).</a:t>
            </a:r>
          </a:p>
          <a:p>
            <a:r>
              <a:rPr lang="en-US" sz="4000" dirty="0">
                <a:latin typeface="Roboto" panose="02000000000000000000"/>
              </a:rPr>
              <a:t> </a:t>
            </a:r>
            <a:endParaRPr lang="en-US" sz="4000" b="1" dirty="0">
              <a:latin typeface="Roboto" panose="02000000000000000000"/>
              <a:cs typeface="Arial" panose="020B0604020202020204" pitchFamily="34" charset="0"/>
            </a:endParaRPr>
          </a:p>
          <a:p>
            <a:r>
              <a:rPr lang="en-US" sz="5000" b="1" dirty="0">
                <a:latin typeface="Roboto" panose="02000000000000000000"/>
                <a:cs typeface="Arial" panose="020B0604020202020204" pitchFamily="34" charset="0"/>
              </a:rPr>
              <a:t>Survey Categories</a:t>
            </a:r>
          </a:p>
          <a:p>
            <a:r>
              <a:rPr lang="en-US" sz="4000" dirty="0">
                <a:latin typeface="Roboto" panose="02000000000000000000"/>
                <a:cs typeface="Arial" panose="020B0604020202020204" pitchFamily="34" charset="0"/>
              </a:rPr>
              <a:t>(sample items)</a:t>
            </a:r>
          </a:p>
          <a:p>
            <a:endParaRPr lang="en-US" sz="4000" b="1" u="sng" dirty="0">
              <a:latin typeface="Roboto" panose="02000000000000000000"/>
              <a:cs typeface="Arial" panose="020B0604020202020204" pitchFamily="34" charset="0"/>
            </a:endParaRPr>
          </a:p>
          <a:p>
            <a:r>
              <a:rPr lang="en-US" sz="4000" b="1" u="sng" dirty="0">
                <a:latin typeface="Roboto" panose="02000000000000000000"/>
                <a:cs typeface="Arial" panose="020B0604020202020204" pitchFamily="34" charset="0"/>
              </a:rPr>
              <a:t>Job Characteristics </a:t>
            </a:r>
            <a:r>
              <a:rPr lang="en-US" sz="4000" dirty="0">
                <a:latin typeface="Roboto" panose="02000000000000000000"/>
                <a:cs typeface="Arial" panose="020B0604020202020204" pitchFamily="34" charset="0"/>
              </a:rPr>
              <a:t>(19 items)</a:t>
            </a:r>
          </a:p>
          <a:p>
            <a:pPr marL="571500" indent="-571500">
              <a:buFont typeface="Arial" panose="020B0604020202020204" pitchFamily="34" charset="0"/>
              <a:buChar char="•"/>
            </a:pPr>
            <a:r>
              <a:rPr lang="en-US" sz="4000" dirty="0">
                <a:latin typeface="Roboto" panose="02000000000000000000"/>
              </a:rPr>
              <a:t>The expectations for job tasks are not always stated clearly </a:t>
            </a:r>
          </a:p>
          <a:p>
            <a:pPr marL="571500" indent="-571500">
              <a:buFont typeface="Arial" panose="020B0604020202020204" pitchFamily="34" charset="0"/>
              <a:buChar char="•"/>
            </a:pPr>
            <a:r>
              <a:rPr lang="en-US" sz="4000" dirty="0">
                <a:latin typeface="Roboto" panose="02000000000000000000"/>
              </a:rPr>
              <a:t>My work is varied enough. </a:t>
            </a:r>
          </a:p>
          <a:p>
            <a:pPr marL="571500" indent="-571500">
              <a:buFont typeface="Arial" panose="020B0604020202020204" pitchFamily="34" charset="0"/>
              <a:buChar char="•"/>
            </a:pPr>
            <a:r>
              <a:rPr lang="en-US" sz="4000" dirty="0">
                <a:latin typeface="Roboto" panose="02000000000000000000"/>
              </a:rPr>
              <a:t>I can make my own decisions on how to organize my work .</a:t>
            </a:r>
          </a:p>
          <a:p>
            <a:r>
              <a:rPr lang="en-US" sz="4000" b="1" u="sng" dirty="0">
                <a:latin typeface="Roboto" panose="02000000000000000000"/>
                <a:cs typeface="Arial" panose="020B0604020202020204" pitchFamily="34" charset="0"/>
              </a:rPr>
              <a:t>Interpersonal Relations </a:t>
            </a:r>
            <a:r>
              <a:rPr lang="en-US" sz="4000" dirty="0">
                <a:latin typeface="Roboto" panose="02000000000000000000"/>
                <a:cs typeface="Arial" panose="020B0604020202020204" pitchFamily="34" charset="0"/>
              </a:rPr>
              <a:t>(13 items)</a:t>
            </a:r>
          </a:p>
          <a:p>
            <a:pPr marL="571500" indent="-571500">
              <a:buFont typeface="Arial" panose="020B0604020202020204" pitchFamily="34" charset="0"/>
              <a:buChar char="•"/>
            </a:pPr>
            <a:r>
              <a:rPr lang="en-US" sz="4000" dirty="0">
                <a:latin typeface="Roboto" panose="02000000000000000000"/>
              </a:rPr>
              <a:t>Employees do not trust some of their co-workers </a:t>
            </a:r>
          </a:p>
          <a:p>
            <a:pPr marL="571500" indent="-571500">
              <a:buFont typeface="Arial" panose="020B0604020202020204" pitchFamily="34" charset="0"/>
              <a:buChar char="•"/>
            </a:pPr>
            <a:r>
              <a:rPr lang="en-US" sz="4000" dirty="0">
                <a:latin typeface="Roboto" panose="02000000000000000000"/>
              </a:rPr>
              <a:t>Communication with other teams and departments runs smoothly. </a:t>
            </a:r>
          </a:p>
          <a:p>
            <a:pPr marL="571500" indent="-571500">
              <a:buFont typeface="Arial" panose="020B0604020202020204" pitchFamily="34" charset="0"/>
              <a:buChar char="•"/>
            </a:pPr>
            <a:r>
              <a:rPr lang="en-US" sz="4000" dirty="0">
                <a:latin typeface="Roboto" panose="02000000000000000000"/>
              </a:rPr>
              <a:t>Some coworkers make it difficult for others to do their job</a:t>
            </a:r>
          </a:p>
          <a:p>
            <a:r>
              <a:rPr lang="en-US" sz="4000" b="1" u="sng" dirty="0">
                <a:latin typeface="Roboto" panose="02000000000000000000"/>
              </a:rPr>
              <a:t>Organizational Practices</a:t>
            </a:r>
            <a:r>
              <a:rPr lang="en-US" sz="4000" b="1" dirty="0">
                <a:latin typeface="Roboto" panose="02000000000000000000"/>
              </a:rPr>
              <a:t> </a:t>
            </a:r>
            <a:r>
              <a:rPr lang="en-US" sz="4000" dirty="0">
                <a:latin typeface="Roboto" panose="02000000000000000000"/>
              </a:rPr>
              <a:t>(18 items)</a:t>
            </a:r>
          </a:p>
          <a:p>
            <a:pPr marL="571500" indent="-571500">
              <a:buFont typeface="Arial" panose="020B0604020202020204" pitchFamily="34" charset="0"/>
              <a:buChar char="•"/>
            </a:pPr>
            <a:r>
              <a:rPr lang="en-US" sz="4000" dirty="0">
                <a:latin typeface="Roboto" panose="02000000000000000000"/>
              </a:rPr>
              <a:t>Employees' suggestions for improvement are not taken seriously. </a:t>
            </a:r>
          </a:p>
          <a:p>
            <a:pPr marL="571500" indent="-571500">
              <a:buFont typeface="Arial" panose="020B0604020202020204" pitchFamily="34" charset="0"/>
              <a:buChar char="•"/>
            </a:pPr>
            <a:r>
              <a:rPr lang="en-US" sz="4000" dirty="0">
                <a:latin typeface="Roboto" panose="02000000000000000000"/>
              </a:rPr>
              <a:t> My immediate superior contributes to the development of my skills. </a:t>
            </a:r>
          </a:p>
          <a:p>
            <a:pPr marL="571500" indent="-571500">
              <a:buFont typeface="Arial" panose="020B0604020202020204" pitchFamily="34" charset="0"/>
              <a:buChar char="•"/>
            </a:pPr>
            <a:r>
              <a:rPr lang="en-US" sz="4000" dirty="0">
                <a:latin typeface="Roboto" panose="02000000000000000000"/>
              </a:rPr>
              <a:t>I get enough information about the results of my work. </a:t>
            </a:r>
          </a:p>
          <a:p>
            <a:r>
              <a:rPr lang="en-US" sz="4000" b="1" u="sng" dirty="0">
                <a:latin typeface="Roboto" panose="02000000000000000000"/>
                <a:cs typeface="Arial" panose="020B0604020202020204" pitchFamily="34" charset="0"/>
              </a:rPr>
              <a:t>Job Experience</a:t>
            </a:r>
            <a:r>
              <a:rPr lang="en-US" sz="4000" b="1" dirty="0">
                <a:latin typeface="Roboto" panose="02000000000000000000"/>
                <a:cs typeface="Arial" panose="020B0604020202020204" pitchFamily="34" charset="0"/>
              </a:rPr>
              <a:t> </a:t>
            </a:r>
            <a:r>
              <a:rPr lang="en-US" sz="4000" dirty="0">
                <a:latin typeface="Roboto" panose="02000000000000000000"/>
                <a:cs typeface="Arial" panose="020B0604020202020204" pitchFamily="34" charset="0"/>
              </a:rPr>
              <a:t>(20 items)</a:t>
            </a:r>
          </a:p>
          <a:p>
            <a:pPr marL="571500" indent="-571500">
              <a:buFont typeface="Arial" panose="020B0604020202020204" pitchFamily="34" charset="0"/>
              <a:buChar char="•"/>
            </a:pPr>
            <a:r>
              <a:rPr lang="en-US" sz="4000" dirty="0">
                <a:latin typeface="Roboto" panose="02000000000000000000"/>
              </a:rPr>
              <a:t>There is not a high level of integrity across the organization. </a:t>
            </a:r>
          </a:p>
          <a:p>
            <a:pPr marL="571500" indent="-571500">
              <a:buFont typeface="Arial" panose="020B0604020202020204" pitchFamily="34" charset="0"/>
              <a:buChar char="•"/>
            </a:pPr>
            <a:r>
              <a:rPr lang="en-US" sz="4000" dirty="0">
                <a:latin typeface="Roboto" panose="02000000000000000000"/>
              </a:rPr>
              <a:t>Most days I feel a sense of accomplishment from working. </a:t>
            </a:r>
          </a:p>
          <a:p>
            <a:pPr marL="571500" indent="-571500">
              <a:buFont typeface="Arial" panose="020B0604020202020204" pitchFamily="34" charset="0"/>
              <a:buChar char="•"/>
            </a:pPr>
            <a:r>
              <a:rPr lang="en-US" sz="4000" dirty="0">
                <a:latin typeface="Roboto" panose="02000000000000000000"/>
              </a:rPr>
              <a:t>In my opinion, I receive a fair remuneration (salary, benefits) from my employer. </a:t>
            </a:r>
          </a:p>
          <a:p>
            <a:pPr marL="571500" indent="-571500">
              <a:buFont typeface="Arial" panose="020B0604020202020204" pitchFamily="34" charset="0"/>
              <a:buChar char="•"/>
            </a:pPr>
            <a:endParaRPr lang="en-US" sz="4000" u="sng" dirty="0">
              <a:latin typeface="Roboto" panose="02000000000000000000"/>
              <a:cs typeface="Arial" panose="020B0604020202020204" pitchFamily="34" charset="0"/>
            </a:endParaRPr>
          </a:p>
        </p:txBody>
      </p:sp>
      <p:sp>
        <p:nvSpPr>
          <p:cNvPr id="29" name="TextBox 28">
            <a:extLst>
              <a:ext uri="{FF2B5EF4-FFF2-40B4-BE49-F238E27FC236}">
                <a16:creationId xmlns="" xmlns:a16="http://schemas.microsoft.com/office/drawing/2014/main" id="{F5ECD59F-354D-4E6A-BDBE-1042A62B8C4F}"/>
              </a:ext>
            </a:extLst>
          </p:cNvPr>
          <p:cNvSpPr txBox="1"/>
          <p:nvPr/>
        </p:nvSpPr>
        <p:spPr>
          <a:xfrm>
            <a:off x="1385243" y="1197378"/>
            <a:ext cx="39554298" cy="1785104"/>
          </a:xfrm>
          <a:prstGeom prst="rect">
            <a:avLst/>
          </a:prstGeom>
          <a:noFill/>
          <a:ln>
            <a:noFill/>
          </a:ln>
        </p:spPr>
        <p:txBody>
          <a:bodyPr wrap="square" rtlCol="0">
            <a:spAutoFit/>
          </a:bodyPr>
          <a:lstStyle/>
          <a:p>
            <a:r>
              <a:rPr lang="en-US" sz="11000" b="1" i="1" dirty="0">
                <a:latin typeface="Roboto" panose="02000000000000000000"/>
                <a:cs typeface="Lato" panose="020F0502020204030203" pitchFamily="34" charset="0"/>
              </a:rPr>
              <a:t>Development of a Healthy Workplace Assessment </a:t>
            </a:r>
            <a:endParaRPr lang="en-US" sz="11000" i="1" dirty="0">
              <a:latin typeface="Roboto" panose="02000000000000000000"/>
              <a:cs typeface="Lato" panose="020F0502020204030203" pitchFamily="34" charset="0"/>
            </a:endParaRPr>
          </a:p>
        </p:txBody>
      </p:sp>
      <p:sp>
        <p:nvSpPr>
          <p:cNvPr id="30" name="TextBox 29">
            <a:extLst>
              <a:ext uri="{FF2B5EF4-FFF2-40B4-BE49-F238E27FC236}">
                <a16:creationId xmlns="" xmlns:a16="http://schemas.microsoft.com/office/drawing/2014/main" id="{C8896619-6953-4449-9A3C-A61AD6AB2C79}"/>
              </a:ext>
            </a:extLst>
          </p:cNvPr>
          <p:cNvSpPr txBox="1"/>
          <p:nvPr/>
        </p:nvSpPr>
        <p:spPr>
          <a:xfrm>
            <a:off x="3154383" y="4042578"/>
            <a:ext cx="31719594" cy="1015663"/>
          </a:xfrm>
          <a:prstGeom prst="rect">
            <a:avLst/>
          </a:prstGeom>
          <a:noFill/>
        </p:spPr>
        <p:txBody>
          <a:bodyPr wrap="square" rtlCol="0">
            <a:spAutoFit/>
          </a:bodyPr>
          <a:lstStyle/>
          <a:p>
            <a:pPr>
              <a:lnSpc>
                <a:spcPct val="100000"/>
              </a:lnSpc>
              <a:spcBef>
                <a:spcPts val="0"/>
              </a:spcBef>
            </a:pPr>
            <a:r>
              <a:rPr lang="en-US" sz="6000" dirty="0">
                <a:latin typeface="Roboto" panose="02000000000000000000"/>
                <a:cs typeface="Lato" panose="020F0502020204030203" pitchFamily="34" charset="0"/>
              </a:rPr>
              <a:t>Cristina G.  Banks, Christina Maslach, </a:t>
            </a:r>
            <a:r>
              <a:rPr lang="en-US" sz="6000" dirty="0" err="1">
                <a:latin typeface="Roboto" panose="02000000000000000000"/>
                <a:cs typeface="Lato" panose="020F0502020204030203" pitchFamily="34" charset="0"/>
              </a:rPr>
              <a:t>Siw</a:t>
            </a:r>
            <a:r>
              <a:rPr lang="en-US" sz="6000" dirty="0">
                <a:latin typeface="Roboto" panose="02000000000000000000"/>
                <a:cs typeface="Lato" panose="020F0502020204030203" pitchFamily="34" charset="0"/>
              </a:rPr>
              <a:t> Tone </a:t>
            </a:r>
            <a:r>
              <a:rPr lang="en-US" sz="6000" dirty="0" err="1">
                <a:latin typeface="Roboto" panose="02000000000000000000"/>
                <a:cs typeface="Lato" panose="020F0502020204030203" pitchFamily="34" charset="0"/>
              </a:rPr>
              <a:t>Innstrand</a:t>
            </a:r>
            <a:r>
              <a:rPr lang="en-US" sz="6000" dirty="0">
                <a:latin typeface="Roboto" panose="02000000000000000000"/>
                <a:cs typeface="Lato" panose="020F0502020204030203" pitchFamily="34" charset="0"/>
              </a:rPr>
              <a:t>, </a:t>
            </a:r>
            <a:r>
              <a:rPr lang="en-US" sz="6000" dirty="0" err="1">
                <a:latin typeface="Roboto" panose="02000000000000000000"/>
                <a:cs typeface="Lato" panose="020F0502020204030203" pitchFamily="34" charset="0"/>
              </a:rPr>
              <a:t>Marit</a:t>
            </a:r>
            <a:r>
              <a:rPr lang="en-US" sz="6000" dirty="0">
                <a:latin typeface="Roboto" panose="02000000000000000000"/>
                <a:cs typeface="Lato" panose="020F0502020204030203" pitchFamily="34" charset="0"/>
              </a:rPr>
              <a:t> Christensen, </a:t>
            </a:r>
            <a:r>
              <a:rPr lang="en-US" sz="6000" dirty="0" err="1">
                <a:latin typeface="Roboto" panose="02000000000000000000"/>
                <a:cs typeface="Lato" panose="020F0502020204030203" pitchFamily="34" charset="0"/>
              </a:rPr>
              <a:t>Ragnhild</a:t>
            </a:r>
            <a:r>
              <a:rPr lang="en-US" sz="6000" dirty="0">
                <a:latin typeface="Roboto" panose="02000000000000000000"/>
                <a:cs typeface="Lato" panose="020F0502020204030203" pitchFamily="34" charset="0"/>
              </a:rPr>
              <a:t> </a:t>
            </a:r>
            <a:r>
              <a:rPr lang="en-US" sz="6000" dirty="0" err="1">
                <a:latin typeface="Roboto" panose="02000000000000000000"/>
                <a:cs typeface="Lato" panose="020F0502020204030203" pitchFamily="34" charset="0"/>
              </a:rPr>
              <a:t>Wiik</a:t>
            </a:r>
            <a:endParaRPr lang="en-US" sz="6000" dirty="0">
              <a:latin typeface="Roboto" panose="02000000000000000000"/>
              <a:cs typeface="Lato" panose="020F0502020204030203" pitchFamily="34" charset="0"/>
            </a:endParaRPr>
          </a:p>
        </p:txBody>
      </p:sp>
      <p:sp>
        <p:nvSpPr>
          <p:cNvPr id="31" name="Graphic 18">
            <a:extLst>
              <a:ext uri="{FF2B5EF4-FFF2-40B4-BE49-F238E27FC236}">
                <a16:creationId xmlns="" xmlns:a16="http://schemas.microsoft.com/office/drawing/2014/main" id="{F5B6BCB8-E274-4409-AAF4-6A57A82756C5}"/>
              </a:ext>
            </a:extLst>
          </p:cNvPr>
          <p:cNvSpPr/>
          <p:nvPr/>
        </p:nvSpPr>
        <p:spPr>
          <a:xfrm>
            <a:off x="1395225" y="4029601"/>
            <a:ext cx="873246" cy="1028640"/>
          </a:xfrm>
          <a:custGeom>
            <a:avLst/>
            <a:gdLst>
              <a:gd name="connsiteX0" fmla="*/ 310594 w 327663"/>
              <a:gd name="connsiteY0" fmla="*/ 219906 h 335196"/>
              <a:gd name="connsiteX1" fmla="*/ 246568 w 327663"/>
              <a:gd name="connsiteY1" fmla="*/ 176217 h 335196"/>
              <a:gd name="connsiteX2" fmla="*/ 212295 w 327663"/>
              <a:gd name="connsiteY2" fmla="*/ 176217 h 335196"/>
              <a:gd name="connsiteX3" fmla="*/ 165217 w 327663"/>
              <a:gd name="connsiteY3" fmla="*/ 189022 h 335196"/>
              <a:gd name="connsiteX4" fmla="*/ 118138 w 327663"/>
              <a:gd name="connsiteY4" fmla="*/ 176217 h 335196"/>
              <a:gd name="connsiteX5" fmla="*/ 83866 w 327663"/>
              <a:gd name="connsiteY5" fmla="*/ 176217 h 335196"/>
              <a:gd name="connsiteX6" fmla="*/ 19839 w 327663"/>
              <a:gd name="connsiteY6" fmla="*/ 219906 h 335196"/>
              <a:gd name="connsiteX7" fmla="*/ 1385 w 327663"/>
              <a:gd name="connsiteY7" fmla="*/ 299750 h 335196"/>
              <a:gd name="connsiteX8" fmla="*/ 165970 w 327663"/>
              <a:gd name="connsiteY8" fmla="*/ 335529 h 335196"/>
              <a:gd name="connsiteX9" fmla="*/ 329802 w 327663"/>
              <a:gd name="connsiteY9" fmla="*/ 299750 h 335196"/>
              <a:gd name="connsiteX10" fmla="*/ 310594 w 327663"/>
              <a:gd name="connsiteY10" fmla="*/ 219906 h 335196"/>
              <a:gd name="connsiteX11" fmla="*/ 165593 w 327663"/>
              <a:gd name="connsiteY11" fmla="*/ 154749 h 335196"/>
              <a:gd name="connsiteX12" fmla="*/ 242425 w 327663"/>
              <a:gd name="connsiteY12" fmla="*/ 77918 h 335196"/>
              <a:gd name="connsiteX13" fmla="*/ 165593 w 327663"/>
              <a:gd name="connsiteY13" fmla="*/ 1086 h 335196"/>
              <a:gd name="connsiteX14" fmla="*/ 88762 w 327663"/>
              <a:gd name="connsiteY14" fmla="*/ 77918 h 335196"/>
              <a:gd name="connsiteX15" fmla="*/ 165593 w 327663"/>
              <a:gd name="connsiteY15" fmla="*/ 154749 h 33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663" h="335196">
                <a:moveTo>
                  <a:pt x="310594" y="219906"/>
                </a:moveTo>
                <a:cubicBezTo>
                  <a:pt x="287243" y="179983"/>
                  <a:pt x="246568" y="176217"/>
                  <a:pt x="246568" y="176217"/>
                </a:cubicBezTo>
                <a:lnTo>
                  <a:pt x="212295" y="176217"/>
                </a:lnTo>
                <a:cubicBezTo>
                  <a:pt x="198360" y="184126"/>
                  <a:pt x="182541" y="189022"/>
                  <a:pt x="165217" y="189022"/>
                </a:cubicBezTo>
                <a:cubicBezTo>
                  <a:pt x="147892" y="189022"/>
                  <a:pt x="132074" y="184503"/>
                  <a:pt x="118138" y="176217"/>
                </a:cubicBezTo>
                <a:lnTo>
                  <a:pt x="83866" y="176217"/>
                </a:lnTo>
                <a:cubicBezTo>
                  <a:pt x="83866" y="176217"/>
                  <a:pt x="43190" y="179983"/>
                  <a:pt x="19839" y="219906"/>
                </a:cubicBezTo>
                <a:cubicBezTo>
                  <a:pt x="-2758" y="259828"/>
                  <a:pt x="1385" y="299750"/>
                  <a:pt x="1385" y="299750"/>
                </a:cubicBezTo>
                <a:cubicBezTo>
                  <a:pt x="1385" y="299750"/>
                  <a:pt x="37164" y="335529"/>
                  <a:pt x="165970" y="335529"/>
                </a:cubicBezTo>
                <a:cubicBezTo>
                  <a:pt x="294776" y="335529"/>
                  <a:pt x="329802" y="299750"/>
                  <a:pt x="329802" y="299750"/>
                </a:cubicBezTo>
                <a:cubicBezTo>
                  <a:pt x="329802" y="299750"/>
                  <a:pt x="333945" y="259828"/>
                  <a:pt x="310594" y="219906"/>
                </a:cubicBezTo>
                <a:close/>
                <a:moveTo>
                  <a:pt x="165593" y="154749"/>
                </a:moveTo>
                <a:cubicBezTo>
                  <a:pt x="208152" y="154749"/>
                  <a:pt x="242425" y="120477"/>
                  <a:pt x="242425" y="77918"/>
                </a:cubicBezTo>
                <a:cubicBezTo>
                  <a:pt x="242425" y="35359"/>
                  <a:pt x="208152" y="1086"/>
                  <a:pt x="165593" y="1086"/>
                </a:cubicBezTo>
                <a:cubicBezTo>
                  <a:pt x="123035" y="1086"/>
                  <a:pt x="88762" y="35736"/>
                  <a:pt x="88762" y="77918"/>
                </a:cubicBezTo>
                <a:cubicBezTo>
                  <a:pt x="88762" y="120477"/>
                  <a:pt x="123035" y="154749"/>
                  <a:pt x="165593" y="154749"/>
                </a:cubicBezTo>
                <a:close/>
              </a:path>
            </a:pathLst>
          </a:custGeom>
          <a:solidFill>
            <a:schemeClr val="tx1">
              <a:lumMod val="50000"/>
              <a:lumOff val="50000"/>
            </a:schemeClr>
          </a:solidFill>
          <a:ln w="3663" cap="flat">
            <a:noFill/>
            <a:prstDash val="solid"/>
            <a:miter/>
          </a:ln>
        </p:spPr>
        <p:txBody>
          <a:bodyPr rtlCol="0" anchor="ctr"/>
          <a:lstStyle/>
          <a:p>
            <a:endParaRPr lang="en-US"/>
          </a:p>
        </p:txBody>
      </p:sp>
      <p:sp>
        <p:nvSpPr>
          <p:cNvPr id="20" name="Rectangle 19">
            <a:extLst>
              <a:ext uri="{FF2B5EF4-FFF2-40B4-BE49-F238E27FC236}">
                <a16:creationId xmlns="" xmlns:a16="http://schemas.microsoft.com/office/drawing/2014/main" id="{236320F7-5495-724D-9E37-7B8286DCBFF4}"/>
              </a:ext>
            </a:extLst>
          </p:cNvPr>
          <p:cNvSpPr/>
          <p:nvPr/>
        </p:nvSpPr>
        <p:spPr>
          <a:xfrm>
            <a:off x="16225261" y="27545194"/>
            <a:ext cx="13732819" cy="12003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Ins="5577840" rtlCol="0" anchor="b" anchorCtr="0">
            <a:spAutoFit/>
          </a:bodyPr>
          <a:lstStyle/>
          <a:p>
            <a:r>
              <a:rPr lang="en-US" sz="3600" dirty="0" smtClean="0">
                <a:solidFill>
                  <a:schemeClr val="bg1"/>
                </a:solidFill>
                <a:latin typeface="Roboto" panose="02000000000000000000"/>
                <a:ea typeface="Lato Medium" panose="020F0502020204030203" pitchFamily="34" charset="0"/>
                <a:cs typeface="Lato Medium" panose="020F0502020204030203" pitchFamily="34" charset="0"/>
              </a:rPr>
              <a:t>cbanks@berkeley.edu</a:t>
            </a:r>
            <a:endParaRPr lang="en-US" sz="3600" dirty="0">
              <a:solidFill>
                <a:schemeClr val="bg1"/>
              </a:solidFill>
              <a:latin typeface="Roboto" panose="02000000000000000000"/>
              <a:ea typeface="Lato Medium" panose="020F0502020204030203" pitchFamily="34" charset="0"/>
              <a:cs typeface="Lato Medium" panose="020F0502020204030203" pitchFamily="34" charset="0"/>
            </a:endParaRPr>
          </a:p>
          <a:p>
            <a:r>
              <a:rPr lang="en-US" sz="3600" dirty="0" smtClean="0">
                <a:solidFill>
                  <a:schemeClr val="accent4"/>
                </a:solidFill>
                <a:latin typeface="Roboto" panose="02000000000000000000"/>
                <a:ea typeface="Lato Medium" panose="020F0502020204030203" pitchFamily="34" charset="0"/>
                <a:cs typeface="Lato Medium" panose="020F0502020204030203" pitchFamily="34" charset="0"/>
              </a:rPr>
              <a:t>www.healthyworkplaces.berkeley.edu</a:t>
            </a:r>
            <a:endParaRPr lang="en-US" sz="6000" dirty="0">
              <a:solidFill>
                <a:schemeClr val="accent4"/>
              </a:solidFill>
              <a:latin typeface="Roboto" panose="02000000000000000000"/>
              <a:ea typeface="Lato Medium" panose="020F0502020204030203" pitchFamily="34" charset="0"/>
              <a:cs typeface="Lato Medium" panose="020F0502020204030203" pitchFamily="34" charset="0"/>
            </a:endParaRPr>
          </a:p>
        </p:txBody>
      </p:sp>
      <p:pic>
        <p:nvPicPr>
          <p:cNvPr id="6" name="Picture 5"/>
          <p:cNvPicPr>
            <a:picLocks noChangeAspect="1"/>
          </p:cNvPicPr>
          <p:nvPr/>
        </p:nvPicPr>
        <p:blipFill>
          <a:blip r:embed="rId4"/>
          <a:stretch>
            <a:fillRect/>
          </a:stretch>
        </p:blipFill>
        <p:spPr>
          <a:xfrm>
            <a:off x="50874273" y="-13492995"/>
            <a:ext cx="3158002" cy="257883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05842" y="1267232"/>
            <a:ext cx="6346486" cy="1953172"/>
          </a:xfrm>
          <a:prstGeom prst="rect">
            <a:avLst/>
          </a:prstGeom>
          <a:solidFill>
            <a:schemeClr val="accent1"/>
          </a:solidFill>
        </p:spPr>
      </p:pic>
      <p:pic>
        <p:nvPicPr>
          <p:cNvPr id="11" name="Picture 10"/>
          <p:cNvPicPr>
            <a:picLocks noChangeAspect="1"/>
          </p:cNvPicPr>
          <p:nvPr/>
        </p:nvPicPr>
        <p:blipFill>
          <a:blip r:embed="rId6"/>
          <a:stretch>
            <a:fillRect/>
          </a:stretch>
        </p:blipFill>
        <p:spPr>
          <a:xfrm>
            <a:off x="36130489" y="1210729"/>
            <a:ext cx="1770377" cy="2368242"/>
          </a:xfrm>
          <a:prstGeom prst="rect">
            <a:avLst/>
          </a:prstGeom>
        </p:spPr>
      </p:pic>
      <p:pic>
        <p:nvPicPr>
          <p:cNvPr id="12" name="Picture 11"/>
          <p:cNvPicPr>
            <a:picLocks noChangeAspect="1"/>
          </p:cNvPicPr>
          <p:nvPr/>
        </p:nvPicPr>
        <p:blipFill>
          <a:blip r:embed="rId7"/>
          <a:stretch>
            <a:fillRect/>
          </a:stretch>
        </p:blipFill>
        <p:spPr>
          <a:xfrm>
            <a:off x="37885750" y="361432"/>
            <a:ext cx="3816427" cy="3822523"/>
          </a:xfrm>
          <a:prstGeom prst="rect">
            <a:avLst/>
          </a:prstGeom>
        </p:spPr>
      </p:pic>
      <p:pic>
        <p:nvPicPr>
          <p:cNvPr id="4" name="Bilde 3">
            <a:extLst>
              <a:ext uri="{FF2B5EF4-FFF2-40B4-BE49-F238E27FC236}">
                <a16:creationId xmlns="" xmlns:a16="http://schemas.microsoft.com/office/drawing/2014/main" id="{5D11663E-1DE1-45D3-9655-F4F68F3A7BC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225261" y="29173027"/>
            <a:ext cx="8498423" cy="1671821"/>
          </a:xfrm>
          <a:prstGeom prst="rect">
            <a:avLst/>
          </a:prstGeom>
        </p:spPr>
      </p:pic>
      <p:pic>
        <p:nvPicPr>
          <p:cNvPr id="15" name="Bilde 14">
            <a:extLst>
              <a:ext uri="{FF2B5EF4-FFF2-40B4-BE49-F238E27FC236}">
                <a16:creationId xmlns="" xmlns:a16="http://schemas.microsoft.com/office/drawing/2014/main" id="{487D6EB9-85A7-4FA1-A917-2D7FD374FB7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186789" y="28939397"/>
            <a:ext cx="2812202" cy="3536818"/>
          </a:xfrm>
          <a:prstGeom prst="rect">
            <a:avLst/>
          </a:prstGeom>
        </p:spPr>
      </p:pic>
      <p:sp>
        <p:nvSpPr>
          <p:cNvPr id="21" name="Rectangle 20">
            <a:extLst>
              <a:ext uri="{FF2B5EF4-FFF2-40B4-BE49-F238E27FC236}">
                <a16:creationId xmlns="" xmlns:a16="http://schemas.microsoft.com/office/drawing/2014/main" id="{236320F7-5495-724D-9E37-7B8286DCBFF4}"/>
              </a:ext>
            </a:extLst>
          </p:cNvPr>
          <p:cNvSpPr/>
          <p:nvPr/>
        </p:nvSpPr>
        <p:spPr>
          <a:xfrm>
            <a:off x="27976200" y="27545195"/>
            <a:ext cx="12070542" cy="12003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Ins="5577840" rtlCol="0" anchor="b" anchorCtr="0">
            <a:spAutoFit/>
          </a:bodyPr>
          <a:lstStyle/>
          <a:p>
            <a:r>
              <a:rPr lang="en-US" sz="3600" dirty="0" smtClean="0">
                <a:solidFill>
                  <a:schemeClr val="bg1"/>
                </a:solidFill>
                <a:latin typeface="Roboto" panose="02000000000000000000"/>
                <a:ea typeface="Lato Medium" panose="020F0502020204030203" pitchFamily="34" charset="0"/>
                <a:cs typeface="Lato Medium" panose="020F0502020204030203" pitchFamily="34" charset="0"/>
              </a:rPr>
              <a:t>siw.tone.innstrand@ntnu.no</a:t>
            </a:r>
          </a:p>
          <a:p>
            <a:r>
              <a:rPr lang="en-US" sz="3600" dirty="0" smtClean="0">
                <a:solidFill>
                  <a:schemeClr val="accent4"/>
                </a:solidFill>
                <a:latin typeface="Roboto" panose="02000000000000000000"/>
                <a:ea typeface="Lato Medium" panose="020F0502020204030203" pitchFamily="34" charset="0"/>
                <a:cs typeface="Lato Medium" panose="020F0502020204030203" pitchFamily="34" charset="0"/>
              </a:rPr>
              <a:t>https</a:t>
            </a:r>
            <a:r>
              <a:rPr lang="en-US" sz="3600" dirty="0">
                <a:solidFill>
                  <a:schemeClr val="accent4"/>
                </a:solidFill>
                <a:latin typeface="Roboto" panose="02000000000000000000"/>
                <a:ea typeface="Lato Medium" panose="020F0502020204030203" pitchFamily="34" charset="0"/>
                <a:cs typeface="Lato Medium" panose="020F0502020204030203" pitchFamily="34" charset="0"/>
              </a:rPr>
              <a:t>://</a:t>
            </a:r>
            <a:r>
              <a:rPr lang="en-US" sz="3600" dirty="0" smtClean="0">
                <a:solidFill>
                  <a:schemeClr val="accent4"/>
                </a:solidFill>
                <a:latin typeface="Roboto" panose="02000000000000000000"/>
                <a:ea typeface="Lato Medium" panose="020F0502020204030203" pitchFamily="34" charset="0"/>
                <a:cs typeface="Lato Medium" panose="020F0502020204030203" pitchFamily="34" charset="0"/>
              </a:rPr>
              <a:t>www.ntnu.edu/chpr</a:t>
            </a:r>
            <a:endParaRPr lang="en-US" sz="6000" dirty="0">
              <a:solidFill>
                <a:schemeClr val="accent4"/>
              </a:solidFill>
              <a:latin typeface="Roboto" panose="0200000000000000000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42528457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TotalTime>
  <Words>625</Words>
  <Application>Microsoft Office PowerPoint</Application>
  <PresentationFormat>Custom</PresentationFormat>
  <Paragraphs>50</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Lato</vt:lpstr>
      <vt:lpstr>Calibri Light</vt:lpstr>
      <vt:lpstr>Roboto</vt:lpstr>
      <vt:lpstr>Lato Medium</vt:lpstr>
      <vt:lpstr>Calibri</vt:lpstr>
      <vt:lpstr>Office Theme</vt:lpstr>
      <vt:lpstr>Organizational elements…  Job Characteristics, Interpersonal Relations, Organizational Practices, and Job Experience…  PREDICT  workplace health cross-culturally.   Need satisfaction matters.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Morrison</dc:creator>
  <cp:lastModifiedBy>Isabelle Thibau</cp:lastModifiedBy>
  <cp:revision>304</cp:revision>
  <dcterms:created xsi:type="dcterms:W3CDTF">2018-09-16T19:13:41Z</dcterms:created>
  <dcterms:modified xsi:type="dcterms:W3CDTF">2019-10-31T16:40:31Z</dcterms:modified>
</cp:coreProperties>
</file>