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62"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6858000" cx="9144000"/>
  <p:notesSz cx="9144000" cy="6858000"/>
  <p:embeddedFontLst>
    <p:embeddedFont>
      <p:font typeface="Helvetica Neue Light"/>
      <p:regular r:id="rId35"/>
      <p:bold r:id="rId36"/>
      <p:italic r:id="rId37"/>
      <p:boldItalic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216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HelveticaNeueLight-regular.fntdata"/><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HelveticaNeueLight-italic.fntdata"/><Relationship Id="rId14" Type="http://schemas.openxmlformats.org/officeDocument/2006/relationships/slide" Target="slides/slide9.xml"/><Relationship Id="rId36" Type="http://schemas.openxmlformats.org/officeDocument/2006/relationships/font" Target="fonts/HelveticaNeueLight-bold.fntdata"/><Relationship Id="rId17" Type="http://schemas.openxmlformats.org/officeDocument/2006/relationships/slide" Target="slides/slide12.xml"/><Relationship Id="rId16" Type="http://schemas.openxmlformats.org/officeDocument/2006/relationships/slide" Target="slides/slide11.xml"/><Relationship Id="rId38" Type="http://schemas.openxmlformats.org/officeDocument/2006/relationships/font" Target="fonts/HelveticaNeueLight-bold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962400" cy="344488"/>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5180013" y="0"/>
            <a:ext cx="3962400" cy="344488"/>
          </a:xfrm>
          <a:prstGeom prst="rect">
            <a:avLst/>
          </a:prstGeom>
          <a:noFill/>
          <a:ln>
            <a:noFill/>
          </a:ln>
        </p:spPr>
        <p:txBody>
          <a:bodyPr anchorCtr="0" anchor="t" bIns="91425" lIns="91425" spcFirstLastPara="1" rIns="91425" wrap="square" tIns="9142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914400" y="3300413"/>
            <a:ext cx="7315200" cy="2700337"/>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6513513"/>
            <a:ext cx="3962400" cy="344487"/>
          </a:xfrm>
          <a:prstGeom prst="rect">
            <a:avLst/>
          </a:prstGeom>
          <a:noFill/>
          <a:ln>
            <a:noFill/>
          </a:ln>
        </p:spPr>
        <p:txBody>
          <a:bodyPr anchorCtr="0" anchor="b"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5180013" y="6513513"/>
            <a:ext cx="3962400" cy="3444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unc.edu/peplab/publications/Fredrickson_AmPsych_2001.pdf" TargetMode="External"/><Relationship Id="rId3" Type="http://schemas.openxmlformats.org/officeDocument/2006/relationships/hyperlink" Target="http://www.positivityratio.com/" TargetMode="External"/><Relationship Id="rId4" Type="http://schemas.openxmlformats.org/officeDocument/2006/relationships/hyperlink" Target="http://www.unc.edu/peplab/publications/Fredrickson%202013%20Updated%20Thinking.pdf" TargetMode="Externa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914400" y="3300413"/>
            <a:ext cx="7315200" cy="270033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lang="en-US"/>
              <a:t>***TO-DO***</a:t>
            </a:r>
            <a:endParaRPr/>
          </a:p>
          <a:p>
            <a:pPr indent="0" lvl="0" marL="0" marR="0" rtl="0" algn="l">
              <a:lnSpc>
                <a:spcPct val="100000"/>
              </a:lnSpc>
              <a:spcBef>
                <a:spcPts val="0"/>
              </a:spcBef>
              <a:spcAft>
                <a:spcPts val="0"/>
              </a:spcAft>
              <a:buClr>
                <a:srgbClr val="000000"/>
              </a:buClr>
              <a:buSzPts val="1400"/>
              <a:buFont typeface="Arial"/>
              <a:buNone/>
            </a:pPr>
            <a:r>
              <a:rPr lang="en-US"/>
              <a:t>-add slide numbers</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introduce us if sarah does not</a:t>
            </a:r>
            <a:endParaRPr/>
          </a:p>
          <a:p>
            <a:pPr indent="0" lvl="0" marL="0" marR="0" rtl="0" algn="l">
              <a:lnSpc>
                <a:spcPct val="100000"/>
              </a:lnSpc>
              <a:spcBef>
                <a:spcPts val="0"/>
              </a:spcBef>
              <a:spcAft>
                <a:spcPts val="0"/>
              </a:spcAft>
              <a:buClr>
                <a:srgbClr val="000000"/>
              </a:buClr>
              <a:buSzPts val="1400"/>
              <a:buFont typeface="Arial"/>
              <a:buNone/>
            </a:pPr>
            <a:r>
              <a:rPr lang="en-US"/>
              <a:t>mention that we are co-presenting</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t/>
            </a:r>
            <a:endParaRPr/>
          </a:p>
        </p:txBody>
      </p:sp>
      <p:sp>
        <p:nvSpPr>
          <p:cNvPr id="104" name="Google Shape;104;p3:notes"/>
          <p:cNvSpPr/>
          <p:nvPr>
            <p:ph idx="2"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393f9b93ff_0_7:notes"/>
          <p:cNvSpPr txBox="1"/>
          <p:nvPr>
            <p:ph idx="1" type="body"/>
          </p:nvPr>
        </p:nvSpPr>
        <p:spPr>
          <a:xfrm>
            <a:off x="914400" y="3300413"/>
            <a:ext cx="7315200" cy="2700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sz="1200">
                <a:solidFill>
                  <a:schemeClr val="dk1"/>
                </a:solidFill>
                <a:latin typeface="Calibri"/>
                <a:ea typeface="Calibri"/>
                <a:cs typeface="Calibri"/>
                <a:sym typeface="Calibri"/>
              </a:rPr>
              <a:t>ISABELLE</a:t>
            </a:r>
            <a:endParaRPr sz="1200">
              <a:solidFill>
                <a:schemeClr val="dk1"/>
              </a:solidFill>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rPr lang="en-US"/>
              <a:t>CDC fact sheet from 2011</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This includes not only its existence, but also the quality of the facilities</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When considering built environment of community, it’s not just the presence of a restaurants, but also the quality/type of food served there (fast-food vs. salad joint)</a:t>
            </a:r>
            <a:endParaRPr/>
          </a:p>
        </p:txBody>
      </p:sp>
      <p:sp>
        <p:nvSpPr>
          <p:cNvPr id="179" name="Google Shape;179;g393f9b93ff_0_7:notes"/>
          <p:cNvSpPr/>
          <p:nvPr>
            <p:ph idx="2" type="sldImg"/>
          </p:nvPr>
        </p:nvSpPr>
        <p:spPr>
          <a:xfrm>
            <a:off x="3028950" y="857250"/>
            <a:ext cx="3086100" cy="2314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23:notes"/>
          <p:cNvSpPr txBox="1"/>
          <p:nvPr>
            <p:ph idx="1" type="body"/>
          </p:nvPr>
        </p:nvSpPr>
        <p:spPr>
          <a:xfrm>
            <a:off x="914400" y="3300413"/>
            <a:ext cx="7315200" cy="270033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sz="1200">
                <a:solidFill>
                  <a:schemeClr val="dk1"/>
                </a:solidFill>
                <a:latin typeface="Calibri"/>
                <a:ea typeface="Calibri"/>
                <a:cs typeface="Calibri"/>
                <a:sym typeface="Calibri"/>
              </a:rPr>
              <a:t>CAROLYN</a:t>
            </a:r>
            <a:endParaRPr sz="1200">
              <a:solidFill>
                <a:schemeClr val="dk1"/>
              </a:solidFill>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rPr lang="en-US"/>
              <a:t>Well-researched area, this is our take on it.</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Altering the environment can affect these needs.</a:t>
            </a:r>
            <a:endParaRPr/>
          </a:p>
        </p:txBody>
      </p:sp>
      <p:sp>
        <p:nvSpPr>
          <p:cNvPr id="187" name="Google Shape;187;p23:notes"/>
          <p:cNvSpPr/>
          <p:nvPr>
            <p:ph idx="2"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25:notes"/>
          <p:cNvSpPr/>
          <p:nvPr>
            <p:ph idx="2" type="sldImg"/>
          </p:nvPr>
        </p:nvSpPr>
        <p:spPr>
          <a:xfrm>
            <a:off x="1192213" y="719138"/>
            <a:ext cx="4806950" cy="3605212"/>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5" name="Google Shape;195;p25:notes"/>
          <p:cNvSpPr txBox="1"/>
          <p:nvPr>
            <p:ph idx="1" type="body"/>
          </p:nvPr>
        </p:nvSpPr>
        <p:spPr>
          <a:xfrm>
            <a:off x="719110" y="4564211"/>
            <a:ext cx="5752854" cy="4323988"/>
          </a:xfrm>
          <a:prstGeom prst="rect">
            <a:avLst/>
          </a:prstGeom>
          <a:noFill/>
          <a:ln>
            <a:noFill/>
          </a:ln>
        </p:spPr>
        <p:txBody>
          <a:bodyPr anchorCtr="0" anchor="t" bIns="95950" lIns="95950" spcFirstLastPara="1" rIns="95950" wrap="square" tIns="95950">
            <a:noAutofit/>
          </a:bodyPr>
          <a:lstStyle/>
          <a:p>
            <a:pPr indent="0" lvl="0" marL="0" rtl="0" algn="l">
              <a:spcBef>
                <a:spcPts val="0"/>
              </a:spcBef>
              <a:spcAft>
                <a:spcPts val="0"/>
              </a:spcAft>
              <a:buClr>
                <a:schemeClr val="dk1"/>
              </a:buClr>
              <a:buSzPts val="1400"/>
              <a:buFont typeface="Arial"/>
              <a:buNone/>
            </a:pPr>
            <a:r>
              <a:rPr lang="en-US"/>
              <a:t>CAROLYN</a:t>
            </a:r>
            <a:endParaRPr/>
          </a:p>
          <a:p>
            <a:pPr indent="-228600" lvl="0" marL="457200" marR="0" rtl="0" algn="l">
              <a:lnSpc>
                <a:spcPct val="100000"/>
              </a:lnSpc>
              <a:spcBef>
                <a:spcPts val="0"/>
              </a:spcBef>
              <a:spcAft>
                <a:spcPts val="0"/>
              </a:spcAft>
              <a:buClr>
                <a:srgbClr val="000000"/>
              </a:buClr>
              <a:buSzPts val="1400"/>
              <a:buFont typeface="Arial"/>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39af0fefbe_1_21:notes"/>
          <p:cNvSpPr txBox="1"/>
          <p:nvPr>
            <p:ph idx="1" type="body"/>
          </p:nvPr>
        </p:nvSpPr>
        <p:spPr>
          <a:xfrm>
            <a:off x="914400" y="3300413"/>
            <a:ext cx="7315200" cy="2700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sz="1200">
                <a:solidFill>
                  <a:schemeClr val="dk1"/>
                </a:solidFill>
                <a:latin typeface="Calibri"/>
                <a:ea typeface="Calibri"/>
                <a:cs typeface="Calibri"/>
                <a:sym typeface="Calibri"/>
              </a:rPr>
              <a:t>CAROLYN</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US">
                <a:solidFill>
                  <a:schemeClr val="dk1"/>
                </a:solidFill>
              </a:rPr>
              <a:t>drivers of need satisfaction that can be built into the work environment</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US">
                <a:solidFill>
                  <a:schemeClr val="dk1"/>
                </a:solidFill>
              </a:rPr>
              <a:t>“Necessary but not sufficient”</a:t>
            </a:r>
            <a:endParaRPr>
              <a:solidFill>
                <a:schemeClr val="dk1"/>
              </a:solidFill>
            </a:endParaRPr>
          </a:p>
        </p:txBody>
      </p:sp>
      <p:sp>
        <p:nvSpPr>
          <p:cNvPr id="211" name="Google Shape;211;g39af0fefbe_1_21:notes"/>
          <p:cNvSpPr/>
          <p:nvPr>
            <p:ph idx="2" type="sldImg"/>
          </p:nvPr>
        </p:nvSpPr>
        <p:spPr>
          <a:xfrm>
            <a:off x="3028950" y="857250"/>
            <a:ext cx="3086100" cy="2314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27:notes"/>
          <p:cNvSpPr/>
          <p:nvPr>
            <p:ph idx="2" type="sldImg"/>
          </p:nvPr>
        </p:nvSpPr>
        <p:spPr>
          <a:xfrm>
            <a:off x="1219200" y="708025"/>
            <a:ext cx="4727575" cy="354488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9" name="Google Shape;219;p27:notes"/>
          <p:cNvSpPr txBox="1"/>
          <p:nvPr>
            <p:ph idx="1" type="body"/>
          </p:nvPr>
        </p:nvSpPr>
        <p:spPr>
          <a:xfrm>
            <a:off x="716621" y="4489387"/>
            <a:ext cx="5732948" cy="4253103"/>
          </a:xfrm>
          <a:prstGeom prst="rect">
            <a:avLst/>
          </a:prstGeom>
          <a:noFill/>
          <a:ln>
            <a:noFill/>
          </a:ln>
        </p:spPr>
        <p:txBody>
          <a:bodyPr anchorCtr="0" anchor="t" bIns="94925" lIns="94925" spcFirstLastPara="1" rIns="94925" wrap="square" tIns="94925">
            <a:noAutofit/>
          </a:bodyPr>
          <a:lstStyle/>
          <a:p>
            <a:pPr indent="0" lvl="0" marL="0" rtl="0" algn="l">
              <a:spcBef>
                <a:spcPts val="0"/>
              </a:spcBef>
              <a:spcAft>
                <a:spcPts val="0"/>
              </a:spcAft>
              <a:buClr>
                <a:schemeClr val="dk1"/>
              </a:buClr>
              <a:buSzPts val="1400"/>
              <a:buFont typeface="Arial"/>
              <a:buNone/>
            </a:pPr>
            <a:r>
              <a:rPr lang="en-US"/>
              <a:t>CAROLYN</a:t>
            </a:r>
            <a:endParaRPr/>
          </a:p>
          <a:p>
            <a:pPr indent="-228600" lvl="0" marL="457200" marR="0" rtl="0" algn="l">
              <a:lnSpc>
                <a:spcPct val="100000"/>
              </a:lnSpc>
              <a:spcBef>
                <a:spcPts val="0"/>
              </a:spcBef>
              <a:spcAft>
                <a:spcPts val="0"/>
              </a:spcAft>
              <a:buClr>
                <a:srgbClr val="000000"/>
              </a:buClr>
              <a:buSzPts val="1400"/>
              <a:buFont typeface="Arial"/>
              <a:buNone/>
            </a:pPr>
            <a:r>
              <a:t/>
            </a:r>
            <a:endParaRPr/>
          </a:p>
          <a:p>
            <a:pPr indent="-228600" lvl="0" marL="45720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We tried to capture the core qualities that various theoretical models and frameworks have emphasized. </a:t>
            </a:r>
            <a:endParaRPr/>
          </a:p>
          <a:p>
            <a:pPr indent="-228600" lvl="0" marL="45720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Calibri"/>
              <a:ea typeface="Calibri"/>
              <a:cs typeface="Calibri"/>
              <a:sym typeface="Calibri"/>
            </a:endParaRPr>
          </a:p>
          <a:p>
            <a:pPr indent="-228600" lvl="0" marL="45720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Positive emotions hold this framework together, and make this framework have a moral compass</a:t>
            </a:r>
            <a:endParaRPr/>
          </a:p>
          <a:p>
            <a:pPr indent="-228600" lvl="0" marL="45720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Calibri"/>
              <a:ea typeface="Calibri"/>
              <a:cs typeface="Calibri"/>
              <a:sym typeface="Calibri"/>
            </a:endParaRPr>
          </a:p>
          <a:p>
            <a:pPr indent="-228600" lvl="0" marL="457200" marR="0" rtl="0" algn="l">
              <a:lnSpc>
                <a:spcPct val="100000"/>
              </a:lnSpc>
              <a:spcBef>
                <a:spcPts val="0"/>
              </a:spcBef>
              <a:spcAft>
                <a:spcPts val="0"/>
              </a:spcAft>
              <a:buClr>
                <a:srgbClr val="000000"/>
              </a:buClr>
              <a:buSzPts val="1400"/>
              <a:buFont typeface="Arial"/>
              <a:buNone/>
            </a:pPr>
            <a:r>
              <a:rPr b="0" i="0" lang="en-US" sz="1200" u="none" cap="none" strike="noStrike">
                <a:solidFill>
                  <a:srgbClr val="222222"/>
                </a:solidFill>
                <a:latin typeface="Calibri"/>
                <a:ea typeface="Calibri"/>
                <a:cs typeface="Calibri"/>
                <a:sym typeface="Calibri"/>
              </a:rPr>
              <a:t>Barbara Fredrickson is Kenan Distinguished Professor of Psychology and principal investigator of the Positive Emotions and Psychophysiology Laboratory (a.k.a. PEP Lab) at the University of North Carolina at Chapel Hill. </a:t>
            </a:r>
            <a:endParaRPr/>
          </a:p>
          <a:p>
            <a:pPr indent="-228600" lvl="0" marL="45720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Calibri"/>
              <a:ea typeface="Calibri"/>
              <a:cs typeface="Calibri"/>
              <a:sym typeface="Calibri"/>
            </a:endParaRPr>
          </a:p>
          <a:p>
            <a:pPr indent="-228600" lvl="0" marL="457200" marR="0" rtl="0" algn="l">
              <a:lnSpc>
                <a:spcPct val="100000"/>
              </a:lnSpc>
              <a:spcBef>
                <a:spcPts val="0"/>
              </a:spcBef>
              <a:spcAft>
                <a:spcPts val="0"/>
              </a:spcAft>
              <a:buClr>
                <a:srgbClr val="000000"/>
              </a:buClr>
              <a:buSzPts val="1400"/>
              <a:buFont typeface="Arial"/>
              <a:buNone/>
            </a:pPr>
            <a:r>
              <a:rPr b="0" i="0" lang="en-US" sz="1200" u="sng" cap="none" strike="noStrike">
                <a:solidFill>
                  <a:schemeClr val="hlink"/>
                </a:solidFill>
                <a:latin typeface="Calibri"/>
                <a:ea typeface="Calibri"/>
                <a:cs typeface="Calibri"/>
                <a:sym typeface="Calibri"/>
                <a:hlinkClick r:id="rId2"/>
              </a:rPr>
              <a:t>Barbara Fredrickson</a:t>
            </a:r>
            <a:r>
              <a:rPr b="0" i="0" lang="en-US" sz="1200" u="none" cap="none" strike="noStrike">
                <a:solidFill>
                  <a:schemeClr val="dk1"/>
                </a:solidFill>
                <a:latin typeface="Calibri"/>
                <a:ea typeface="Calibri"/>
                <a:cs typeface="Calibri"/>
                <a:sym typeface="Calibri"/>
              </a:rPr>
              <a:t>’s seminal paper in American Psychologist in 2001on how positive emotions broaden our awareness in the present (openness, collaboration, inquisitiveness) and and strengthen us in the future (resilience, buffering us against harmful effects of stress, quicker to recover etc)</a:t>
            </a:r>
            <a:endParaRPr/>
          </a:p>
          <a:p>
            <a:pPr indent="-228600" lvl="0" marL="45720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Calibri"/>
              <a:ea typeface="Calibri"/>
              <a:cs typeface="Calibri"/>
              <a:sym typeface="Calibri"/>
            </a:endParaRPr>
          </a:p>
          <a:p>
            <a:pPr indent="-228600" lvl="0" marL="457200" marR="0" rtl="0" algn="l">
              <a:lnSpc>
                <a:spcPct val="100000"/>
              </a:lnSpc>
              <a:spcBef>
                <a:spcPts val="0"/>
              </a:spcBef>
              <a:spcAft>
                <a:spcPts val="0"/>
              </a:spcAft>
              <a:buClr>
                <a:srgbClr val="000000"/>
              </a:buClr>
              <a:buSzPts val="1400"/>
              <a:buFont typeface="Arial"/>
              <a:buNone/>
            </a:pPr>
            <a:r>
              <a:rPr b="0" i="0" lang="en-US" sz="1200" u="none" cap="none" strike="noStrike">
                <a:solidFill>
                  <a:schemeClr val="dk1"/>
                </a:solidFill>
                <a:latin typeface="Calibri"/>
                <a:ea typeface="Calibri"/>
                <a:cs typeface="Calibri"/>
                <a:sym typeface="Calibri"/>
              </a:rPr>
              <a:t>her List of 10 key positive emotions, from from her influential 2009 book   </a:t>
            </a:r>
            <a:r>
              <a:rPr b="0" i="0" lang="en-US" sz="1200" u="sng" cap="none" strike="noStrike">
                <a:solidFill>
                  <a:schemeClr val="hlink"/>
                </a:solidFill>
                <a:latin typeface="Calibri"/>
                <a:ea typeface="Calibri"/>
                <a:cs typeface="Calibri"/>
                <a:sym typeface="Calibri"/>
                <a:hlinkClick r:id="rId3"/>
              </a:rPr>
              <a:t>Positivity</a:t>
            </a:r>
            <a:r>
              <a:rPr b="0" i="0" lang="en-US" sz="1200" u="none" cap="none" strike="noStrike">
                <a:solidFill>
                  <a:schemeClr val="dk1"/>
                </a:solidFill>
                <a:latin typeface="Calibri"/>
                <a:ea typeface="Calibri"/>
                <a:cs typeface="Calibri"/>
                <a:sym typeface="Calibri"/>
              </a:rPr>
              <a:t> and 2013 on current thinking on </a:t>
            </a:r>
            <a:r>
              <a:rPr b="0" i="0" lang="en-US" sz="1200" u="sng" cap="none" strike="noStrike">
                <a:solidFill>
                  <a:schemeClr val="hlink"/>
                </a:solidFill>
                <a:latin typeface="Calibri"/>
                <a:ea typeface="Calibri"/>
                <a:cs typeface="Calibri"/>
                <a:sym typeface="Calibri"/>
                <a:hlinkClick r:id="rId4"/>
              </a:rPr>
              <a:t>Positivity Ratios.</a:t>
            </a:r>
            <a:endParaRPr/>
          </a:p>
          <a:p>
            <a:pPr indent="-329676" lvl="0" marL="474732" marR="0" rtl="0" algn="l">
              <a:lnSpc>
                <a:spcPct val="100000"/>
              </a:lnSpc>
              <a:spcBef>
                <a:spcPts val="0"/>
              </a:spcBef>
              <a:spcAft>
                <a:spcPts val="0"/>
              </a:spcAft>
              <a:buClr>
                <a:srgbClr val="000000"/>
              </a:buClr>
              <a:buSzPts val="1527"/>
              <a:buFont typeface="Arial"/>
              <a:buChar char="●"/>
            </a:pPr>
            <a:r>
              <a:rPr b="0" i="0" lang="en-US" sz="1200" u="none" cap="none" strike="noStrike">
                <a:solidFill>
                  <a:schemeClr val="dk1"/>
                </a:solidFill>
                <a:latin typeface="Calibri"/>
                <a:ea typeface="Calibri"/>
                <a:cs typeface="Calibri"/>
                <a:sym typeface="Calibri"/>
              </a:rPr>
              <a:t>Joy</a:t>
            </a:r>
            <a:endParaRPr/>
          </a:p>
          <a:p>
            <a:pPr indent="-329676" lvl="0" marL="474732" marR="0" rtl="0" algn="l">
              <a:lnSpc>
                <a:spcPct val="100000"/>
              </a:lnSpc>
              <a:spcBef>
                <a:spcPts val="0"/>
              </a:spcBef>
              <a:spcAft>
                <a:spcPts val="0"/>
              </a:spcAft>
              <a:buClr>
                <a:srgbClr val="000000"/>
              </a:buClr>
              <a:buSzPts val="1527"/>
              <a:buFont typeface="Arial"/>
              <a:buChar char="●"/>
            </a:pPr>
            <a:r>
              <a:rPr b="0" i="0" lang="en-US" sz="1200" u="none" cap="none" strike="noStrike">
                <a:solidFill>
                  <a:schemeClr val="dk1"/>
                </a:solidFill>
                <a:latin typeface="Calibri"/>
                <a:ea typeface="Calibri"/>
                <a:cs typeface="Calibri"/>
                <a:sym typeface="Calibri"/>
              </a:rPr>
              <a:t>Gratitude</a:t>
            </a:r>
            <a:endParaRPr/>
          </a:p>
          <a:p>
            <a:pPr indent="-329676" lvl="0" marL="474732" marR="0" rtl="0" algn="l">
              <a:lnSpc>
                <a:spcPct val="100000"/>
              </a:lnSpc>
              <a:spcBef>
                <a:spcPts val="0"/>
              </a:spcBef>
              <a:spcAft>
                <a:spcPts val="0"/>
              </a:spcAft>
              <a:buClr>
                <a:srgbClr val="000000"/>
              </a:buClr>
              <a:buSzPts val="1527"/>
              <a:buFont typeface="Arial"/>
              <a:buChar char="●"/>
            </a:pPr>
            <a:r>
              <a:rPr b="0" i="0" lang="en-US" sz="1200" u="none" cap="none" strike="noStrike">
                <a:solidFill>
                  <a:schemeClr val="dk1"/>
                </a:solidFill>
                <a:latin typeface="Calibri"/>
                <a:ea typeface="Calibri"/>
                <a:cs typeface="Calibri"/>
                <a:sym typeface="Calibri"/>
              </a:rPr>
              <a:t>Serenity</a:t>
            </a:r>
            <a:endParaRPr/>
          </a:p>
          <a:p>
            <a:pPr indent="-329676" lvl="0" marL="474732" marR="0" rtl="0" algn="l">
              <a:lnSpc>
                <a:spcPct val="100000"/>
              </a:lnSpc>
              <a:spcBef>
                <a:spcPts val="0"/>
              </a:spcBef>
              <a:spcAft>
                <a:spcPts val="0"/>
              </a:spcAft>
              <a:buClr>
                <a:srgbClr val="000000"/>
              </a:buClr>
              <a:buSzPts val="1527"/>
              <a:buFont typeface="Arial"/>
              <a:buChar char="●"/>
            </a:pPr>
            <a:r>
              <a:rPr b="0" i="0" lang="en-US" sz="1200" u="none" cap="none" strike="noStrike">
                <a:solidFill>
                  <a:schemeClr val="dk1"/>
                </a:solidFill>
                <a:latin typeface="Calibri"/>
                <a:ea typeface="Calibri"/>
                <a:cs typeface="Calibri"/>
                <a:sym typeface="Calibri"/>
              </a:rPr>
              <a:t>Interest</a:t>
            </a:r>
            <a:endParaRPr/>
          </a:p>
          <a:p>
            <a:pPr indent="-329676" lvl="0" marL="474732" marR="0" rtl="0" algn="l">
              <a:lnSpc>
                <a:spcPct val="100000"/>
              </a:lnSpc>
              <a:spcBef>
                <a:spcPts val="0"/>
              </a:spcBef>
              <a:spcAft>
                <a:spcPts val="0"/>
              </a:spcAft>
              <a:buClr>
                <a:srgbClr val="000000"/>
              </a:buClr>
              <a:buSzPts val="1527"/>
              <a:buFont typeface="Arial"/>
              <a:buChar char="●"/>
            </a:pPr>
            <a:r>
              <a:rPr b="0" i="0" lang="en-US" sz="1200" u="none" cap="none" strike="noStrike">
                <a:solidFill>
                  <a:schemeClr val="dk1"/>
                </a:solidFill>
                <a:latin typeface="Calibri"/>
                <a:ea typeface="Calibri"/>
                <a:cs typeface="Calibri"/>
                <a:sym typeface="Calibri"/>
              </a:rPr>
              <a:t>Hope</a:t>
            </a:r>
            <a:endParaRPr/>
          </a:p>
          <a:p>
            <a:pPr indent="-329676" lvl="0" marL="474732" marR="0" rtl="0" algn="l">
              <a:lnSpc>
                <a:spcPct val="100000"/>
              </a:lnSpc>
              <a:spcBef>
                <a:spcPts val="0"/>
              </a:spcBef>
              <a:spcAft>
                <a:spcPts val="0"/>
              </a:spcAft>
              <a:buClr>
                <a:srgbClr val="000000"/>
              </a:buClr>
              <a:buSzPts val="1527"/>
              <a:buFont typeface="Arial"/>
              <a:buChar char="●"/>
            </a:pPr>
            <a:r>
              <a:rPr b="0" i="0" lang="en-US" sz="1200" u="none" cap="none" strike="noStrike">
                <a:solidFill>
                  <a:schemeClr val="dk1"/>
                </a:solidFill>
                <a:latin typeface="Calibri"/>
                <a:ea typeface="Calibri"/>
                <a:cs typeface="Calibri"/>
                <a:sym typeface="Calibri"/>
              </a:rPr>
              <a:t>pride</a:t>
            </a:r>
            <a:endParaRPr/>
          </a:p>
          <a:p>
            <a:pPr indent="-329676" lvl="0" marL="474732" marR="0" rtl="0" algn="l">
              <a:lnSpc>
                <a:spcPct val="100000"/>
              </a:lnSpc>
              <a:spcBef>
                <a:spcPts val="0"/>
              </a:spcBef>
              <a:spcAft>
                <a:spcPts val="0"/>
              </a:spcAft>
              <a:buClr>
                <a:srgbClr val="000000"/>
              </a:buClr>
              <a:buSzPts val="1527"/>
              <a:buFont typeface="Arial"/>
              <a:buChar char="●"/>
            </a:pPr>
            <a:r>
              <a:rPr b="0" i="0" lang="en-US" sz="1200" u="none" cap="none" strike="noStrike">
                <a:solidFill>
                  <a:schemeClr val="dk1"/>
                </a:solidFill>
                <a:latin typeface="Calibri"/>
                <a:ea typeface="Calibri"/>
                <a:cs typeface="Calibri"/>
                <a:sym typeface="Calibri"/>
              </a:rPr>
              <a:t>Amusement</a:t>
            </a:r>
            <a:endParaRPr/>
          </a:p>
          <a:p>
            <a:pPr indent="-329676" lvl="0" marL="474732" marR="0" rtl="0" algn="l">
              <a:lnSpc>
                <a:spcPct val="100000"/>
              </a:lnSpc>
              <a:spcBef>
                <a:spcPts val="0"/>
              </a:spcBef>
              <a:spcAft>
                <a:spcPts val="0"/>
              </a:spcAft>
              <a:buClr>
                <a:srgbClr val="000000"/>
              </a:buClr>
              <a:buSzPts val="1527"/>
              <a:buFont typeface="Arial"/>
              <a:buChar char="●"/>
            </a:pPr>
            <a:r>
              <a:rPr b="0" i="0" lang="en-US" sz="1200" u="none" cap="none" strike="noStrike">
                <a:solidFill>
                  <a:schemeClr val="dk1"/>
                </a:solidFill>
                <a:latin typeface="Calibri"/>
                <a:ea typeface="Calibri"/>
                <a:cs typeface="Calibri"/>
                <a:sym typeface="Calibri"/>
              </a:rPr>
              <a:t>Inspiration</a:t>
            </a:r>
            <a:endParaRPr/>
          </a:p>
          <a:p>
            <a:pPr indent="-329676" lvl="0" marL="474732" marR="0" rtl="0" algn="l">
              <a:lnSpc>
                <a:spcPct val="100000"/>
              </a:lnSpc>
              <a:spcBef>
                <a:spcPts val="0"/>
              </a:spcBef>
              <a:spcAft>
                <a:spcPts val="0"/>
              </a:spcAft>
              <a:buClr>
                <a:srgbClr val="000000"/>
              </a:buClr>
              <a:buSzPts val="1527"/>
              <a:buFont typeface="Arial"/>
              <a:buChar char="●"/>
            </a:pPr>
            <a:r>
              <a:rPr b="0" i="0" lang="en-US" sz="1200" u="none" cap="none" strike="noStrike">
                <a:solidFill>
                  <a:schemeClr val="dk1"/>
                </a:solidFill>
                <a:latin typeface="Calibri"/>
                <a:ea typeface="Calibri"/>
                <a:cs typeface="Calibri"/>
                <a:sym typeface="Calibri"/>
              </a:rPr>
              <a:t>Awe</a:t>
            </a:r>
            <a:endParaRPr/>
          </a:p>
          <a:p>
            <a:pPr indent="-329676" lvl="0" marL="474732" marR="0" rtl="0" algn="l">
              <a:lnSpc>
                <a:spcPct val="100000"/>
              </a:lnSpc>
              <a:spcBef>
                <a:spcPts val="0"/>
              </a:spcBef>
              <a:spcAft>
                <a:spcPts val="0"/>
              </a:spcAft>
              <a:buClr>
                <a:srgbClr val="000000"/>
              </a:buClr>
              <a:buSzPts val="1527"/>
              <a:buFont typeface="Arial"/>
              <a:buChar char="●"/>
            </a:pPr>
            <a:r>
              <a:rPr b="0" i="0" lang="en-US" sz="1200" u="none" cap="none" strike="noStrike">
                <a:solidFill>
                  <a:schemeClr val="dk1"/>
                </a:solidFill>
                <a:latin typeface="Calibri"/>
                <a:ea typeface="Calibri"/>
                <a:cs typeface="Calibri"/>
                <a:sym typeface="Calibri"/>
              </a:rPr>
              <a:t>Love</a:t>
            </a:r>
            <a:endParaRPr/>
          </a:p>
          <a:p>
            <a:pPr indent="-228600" lvl="0" marL="45720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Calibri"/>
              <a:ea typeface="Calibri"/>
              <a:cs typeface="Calibri"/>
              <a:sym typeface="Calibri"/>
            </a:endParaRPr>
          </a:p>
          <a:p>
            <a:pPr indent="-228600" lvl="0" marL="45720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p28:notes"/>
          <p:cNvSpPr/>
          <p:nvPr>
            <p:ph idx="2" type="sldImg"/>
          </p:nvPr>
        </p:nvSpPr>
        <p:spPr>
          <a:xfrm>
            <a:off x="1219200" y="708025"/>
            <a:ext cx="4727575" cy="354488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5" name="Google Shape;235;p28:notes"/>
          <p:cNvSpPr txBox="1"/>
          <p:nvPr>
            <p:ph idx="1" type="body"/>
          </p:nvPr>
        </p:nvSpPr>
        <p:spPr>
          <a:xfrm>
            <a:off x="716621" y="4489387"/>
            <a:ext cx="5732948" cy="4253103"/>
          </a:xfrm>
          <a:prstGeom prst="rect">
            <a:avLst/>
          </a:prstGeom>
          <a:noFill/>
          <a:ln>
            <a:noFill/>
          </a:ln>
        </p:spPr>
        <p:txBody>
          <a:bodyPr anchorCtr="0" anchor="t" bIns="94925" lIns="94925" spcFirstLastPara="1" rIns="94925" wrap="square" tIns="94925">
            <a:noAutofit/>
          </a:bodyPr>
          <a:lstStyle/>
          <a:p>
            <a:pPr indent="0" lvl="0" marL="0" rtl="0" algn="l">
              <a:spcBef>
                <a:spcPts val="0"/>
              </a:spcBef>
              <a:spcAft>
                <a:spcPts val="0"/>
              </a:spcAft>
              <a:buClr>
                <a:schemeClr val="dk1"/>
              </a:buClr>
              <a:buSzPts val="1400"/>
              <a:buFont typeface="Arial"/>
              <a:buNone/>
            </a:pPr>
            <a:r>
              <a:rPr lang="en-US"/>
              <a:t>CAROLYN</a:t>
            </a:r>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29:notes"/>
          <p:cNvSpPr/>
          <p:nvPr>
            <p:ph idx="2" type="sldImg"/>
          </p:nvPr>
        </p:nvSpPr>
        <p:spPr>
          <a:xfrm>
            <a:off x="1219200" y="708025"/>
            <a:ext cx="4727575" cy="354488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1" name="Google Shape;251;p29:notes"/>
          <p:cNvSpPr txBox="1"/>
          <p:nvPr>
            <p:ph idx="1" type="body"/>
          </p:nvPr>
        </p:nvSpPr>
        <p:spPr>
          <a:xfrm>
            <a:off x="716621" y="4489387"/>
            <a:ext cx="5732948" cy="4253103"/>
          </a:xfrm>
          <a:prstGeom prst="rect">
            <a:avLst/>
          </a:prstGeom>
          <a:noFill/>
          <a:ln>
            <a:noFill/>
          </a:ln>
        </p:spPr>
        <p:txBody>
          <a:bodyPr anchorCtr="0" anchor="t" bIns="94925" lIns="94925" spcFirstLastPara="1" rIns="94925" wrap="square" tIns="94925">
            <a:noAutofit/>
          </a:bodyPr>
          <a:lstStyle/>
          <a:p>
            <a:pPr indent="0" lvl="0" marL="0" rtl="0" algn="l">
              <a:spcBef>
                <a:spcPts val="0"/>
              </a:spcBef>
              <a:spcAft>
                <a:spcPts val="0"/>
              </a:spcAft>
              <a:buClr>
                <a:schemeClr val="dk1"/>
              </a:buClr>
              <a:buSzPts val="1400"/>
              <a:buFont typeface="Arial"/>
              <a:buNone/>
            </a:pPr>
            <a:r>
              <a:rPr lang="en-US"/>
              <a:t>CAROLYN</a:t>
            </a:r>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30:notes"/>
          <p:cNvSpPr/>
          <p:nvPr>
            <p:ph idx="2" type="sldImg"/>
          </p:nvPr>
        </p:nvSpPr>
        <p:spPr>
          <a:xfrm>
            <a:off x="1219200" y="708025"/>
            <a:ext cx="4727575" cy="354488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6" name="Google Shape;266;p30:notes"/>
          <p:cNvSpPr txBox="1"/>
          <p:nvPr>
            <p:ph idx="1" type="body"/>
          </p:nvPr>
        </p:nvSpPr>
        <p:spPr>
          <a:xfrm>
            <a:off x="716621" y="4489387"/>
            <a:ext cx="5732948" cy="4253103"/>
          </a:xfrm>
          <a:prstGeom prst="rect">
            <a:avLst/>
          </a:prstGeom>
          <a:noFill/>
          <a:ln>
            <a:noFill/>
          </a:ln>
        </p:spPr>
        <p:txBody>
          <a:bodyPr anchorCtr="0" anchor="t" bIns="94925" lIns="94925" spcFirstLastPara="1" rIns="94925" wrap="square" tIns="94925">
            <a:noAutofit/>
          </a:bodyPr>
          <a:lstStyle/>
          <a:p>
            <a:pPr indent="0" lvl="0" marL="0" rtl="0" algn="l">
              <a:spcBef>
                <a:spcPts val="0"/>
              </a:spcBef>
              <a:spcAft>
                <a:spcPts val="0"/>
              </a:spcAft>
              <a:buClr>
                <a:schemeClr val="dk1"/>
              </a:buClr>
              <a:buSzPts val="1400"/>
              <a:buFont typeface="Arial"/>
              <a:buNone/>
            </a:pPr>
            <a:r>
              <a:rPr lang="en-US"/>
              <a:t>CAROLYN</a:t>
            </a:r>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31:notes"/>
          <p:cNvSpPr/>
          <p:nvPr>
            <p:ph idx="2" type="sldImg"/>
          </p:nvPr>
        </p:nvSpPr>
        <p:spPr>
          <a:xfrm>
            <a:off x="1219200" y="708025"/>
            <a:ext cx="4727575" cy="354488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2" name="Google Shape;282;p31:notes"/>
          <p:cNvSpPr txBox="1"/>
          <p:nvPr>
            <p:ph idx="1" type="body"/>
          </p:nvPr>
        </p:nvSpPr>
        <p:spPr>
          <a:xfrm>
            <a:off x="716621" y="4489387"/>
            <a:ext cx="5732948" cy="4253103"/>
          </a:xfrm>
          <a:prstGeom prst="rect">
            <a:avLst/>
          </a:prstGeom>
          <a:noFill/>
          <a:ln>
            <a:noFill/>
          </a:ln>
        </p:spPr>
        <p:txBody>
          <a:bodyPr anchorCtr="0" anchor="t" bIns="94925" lIns="94925" spcFirstLastPara="1" rIns="94925" wrap="square" tIns="94925">
            <a:noAutofit/>
          </a:bodyPr>
          <a:lstStyle/>
          <a:p>
            <a:pPr indent="0" lvl="0" marL="0" marR="0" rtl="0" algn="l">
              <a:lnSpc>
                <a:spcPct val="100000"/>
              </a:lnSpc>
              <a:spcBef>
                <a:spcPts val="0"/>
              </a:spcBef>
              <a:spcAft>
                <a:spcPts val="0"/>
              </a:spcAft>
              <a:buClr>
                <a:srgbClr val="000000"/>
              </a:buClr>
              <a:buSzPts val="1400"/>
              <a:buFont typeface="Arial"/>
              <a:buNone/>
            </a:pPr>
            <a:r>
              <a:rPr lang="en-US"/>
              <a:t>CAROLYN</a:t>
            </a:r>
            <a:endParaRPr/>
          </a:p>
          <a:p>
            <a:pPr indent="0" lvl="0" marL="0" marR="0" rtl="0" algn="l">
              <a:lnSpc>
                <a:spcPct val="100000"/>
              </a:lnSpc>
              <a:spcBef>
                <a:spcPts val="0"/>
              </a:spcBef>
              <a:spcAft>
                <a:spcPts val="0"/>
              </a:spcAft>
              <a:buClr>
                <a:srgbClr val="000000"/>
              </a:buClr>
              <a:buSzPts val="1400"/>
              <a:buFont typeface="Arial"/>
              <a:buNone/>
            </a:pPr>
            <a:r>
              <a:rPr lang="en-US"/>
              <a:t>describe as homeostasis-helping body to run efficiently - end point is physical well-being</a:t>
            </a:r>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p32:notes"/>
          <p:cNvSpPr/>
          <p:nvPr>
            <p:ph idx="2" type="sldImg"/>
          </p:nvPr>
        </p:nvSpPr>
        <p:spPr>
          <a:xfrm>
            <a:off x="1219200" y="708025"/>
            <a:ext cx="4727575" cy="354488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8" name="Google Shape;298;p32:notes"/>
          <p:cNvSpPr txBox="1"/>
          <p:nvPr>
            <p:ph idx="1" type="body"/>
          </p:nvPr>
        </p:nvSpPr>
        <p:spPr>
          <a:xfrm>
            <a:off x="716621" y="4489387"/>
            <a:ext cx="5732948" cy="4253103"/>
          </a:xfrm>
          <a:prstGeom prst="rect">
            <a:avLst/>
          </a:prstGeom>
          <a:noFill/>
          <a:ln>
            <a:noFill/>
          </a:ln>
        </p:spPr>
        <p:txBody>
          <a:bodyPr anchorCtr="0" anchor="t" bIns="94925" lIns="94925" spcFirstLastPara="1" rIns="94925" wrap="square" tIns="94925">
            <a:noAutofit/>
          </a:bodyPr>
          <a:lstStyle/>
          <a:p>
            <a:pPr indent="0" lvl="0" marL="0" rtl="0" algn="l">
              <a:spcBef>
                <a:spcPts val="0"/>
              </a:spcBef>
              <a:spcAft>
                <a:spcPts val="0"/>
              </a:spcAft>
              <a:buClr>
                <a:schemeClr val="dk1"/>
              </a:buClr>
              <a:buSzPts val="1400"/>
              <a:buFont typeface="Arial"/>
              <a:buNone/>
            </a:pPr>
            <a:r>
              <a:rPr lang="en-US"/>
              <a:t>CAROLYN</a:t>
            </a:r>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4:notes"/>
          <p:cNvSpPr txBox="1"/>
          <p:nvPr>
            <p:ph idx="1" type="body"/>
          </p:nvPr>
        </p:nvSpPr>
        <p:spPr>
          <a:xfrm>
            <a:off x="914400" y="3300413"/>
            <a:ext cx="7315200" cy="270033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CAROLYN</a:t>
            </a:r>
            <a:endParaRPr/>
          </a:p>
          <a:p>
            <a:pPr indent="0" lvl="0" marL="0" rtl="0" algn="l">
              <a:spcBef>
                <a:spcPts val="0"/>
              </a:spcBef>
              <a:spcAft>
                <a:spcPts val="0"/>
              </a:spcAft>
              <a:buClr>
                <a:schemeClr val="dk1"/>
              </a:buClr>
              <a:buSzPts val="1400"/>
              <a:buFont typeface="Arial"/>
              <a:buNone/>
            </a:pPr>
            <a:r>
              <a:t/>
            </a:r>
            <a:endParaRPr/>
          </a:p>
          <a:p>
            <a:pPr indent="0" lvl="0" marL="0" rtl="0" algn="l">
              <a:spcBef>
                <a:spcPts val="0"/>
              </a:spcBef>
              <a:spcAft>
                <a:spcPts val="0"/>
              </a:spcAft>
              <a:buClr>
                <a:schemeClr val="dk1"/>
              </a:buClr>
              <a:buSzPts val="1400"/>
              <a:buFont typeface="Arial"/>
              <a:buNone/>
            </a:pPr>
            <a:r>
              <a:rPr lang="en-US"/>
              <a:t>will be talking about some observations from a qualitative study from the perspective of a theoretical needs-based model of employee well being</a:t>
            </a:r>
            <a:endParaRPr/>
          </a:p>
          <a:p>
            <a:pPr indent="0" lvl="0" marL="0" rtl="0" algn="l">
              <a:spcBef>
                <a:spcPts val="0"/>
              </a:spcBef>
              <a:spcAft>
                <a:spcPts val="0"/>
              </a:spcAft>
              <a:buClr>
                <a:schemeClr val="dk1"/>
              </a:buClr>
              <a:buSzPts val="1400"/>
              <a:buFont typeface="Arial"/>
              <a:buNone/>
            </a:pPr>
            <a:r>
              <a:rPr lang="en-US"/>
              <a:t>will focus on our findings related to the BE, specifically, as it is an important aspect of need satisfaction</a:t>
            </a:r>
            <a:endParaRPr/>
          </a:p>
          <a:p>
            <a:pPr indent="0" lvl="0" marL="0" rtl="0" algn="l">
              <a:spcBef>
                <a:spcPts val="0"/>
              </a:spcBef>
              <a:spcAft>
                <a:spcPts val="0"/>
              </a:spcAft>
              <a:buClr>
                <a:schemeClr val="dk1"/>
              </a:buClr>
              <a:buSzPts val="1400"/>
              <a:buFont typeface="Arial"/>
              <a:buNone/>
            </a:pPr>
            <a:r>
              <a:rPr lang="en-US"/>
              <a:t>workers are beholden to the physical environment that they work in, important to think about how this will also affect employee health and well being in addition to some of the more traditional psychosocial factors studied - e.g., leadership support, perceptions of just treatment - spend some time talking about drivers of individual worker need satisfaction using examples from focus groups</a:t>
            </a:r>
            <a:endParaRPr/>
          </a:p>
          <a:p>
            <a:pPr indent="0" lvl="0" marL="0" rtl="0" algn="l">
              <a:spcBef>
                <a:spcPts val="0"/>
              </a:spcBef>
              <a:spcAft>
                <a:spcPts val="0"/>
              </a:spcAft>
              <a:buClr>
                <a:schemeClr val="dk1"/>
              </a:buClr>
              <a:buSzPts val="1400"/>
              <a:buFont typeface="Arial"/>
              <a:buNone/>
            </a:pPr>
            <a:r>
              <a:rPr lang="en-US"/>
              <a:t>conclude by discussing overall strategies for overcoming barriers that affect the built environment, and in turn, need satisfaction</a:t>
            </a:r>
            <a:endParaRPr/>
          </a:p>
          <a:p>
            <a:pPr indent="0" lvl="0" marL="0" rtl="0" algn="l">
              <a:spcBef>
                <a:spcPts val="0"/>
              </a:spcBef>
              <a:spcAft>
                <a:spcPts val="0"/>
              </a:spcAft>
              <a:buClr>
                <a:schemeClr val="dk1"/>
              </a:buClr>
              <a:buSzPts val="1400"/>
              <a:buFont typeface="Arial"/>
              <a:buNone/>
            </a:pPr>
            <a:r>
              <a:t/>
            </a:r>
            <a:endParaRPr/>
          </a:p>
          <a:p>
            <a:pPr indent="0" lvl="0" marL="0" rtl="0" algn="l">
              <a:spcBef>
                <a:spcPts val="0"/>
              </a:spcBef>
              <a:spcAft>
                <a:spcPts val="0"/>
              </a:spcAft>
              <a:buClr>
                <a:schemeClr val="dk1"/>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t/>
            </a:r>
            <a:endParaRPr/>
          </a:p>
        </p:txBody>
      </p:sp>
      <p:sp>
        <p:nvSpPr>
          <p:cNvPr id="112" name="Google Shape;112;p4:notes"/>
          <p:cNvSpPr/>
          <p:nvPr>
            <p:ph idx="2"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p33:notes"/>
          <p:cNvSpPr/>
          <p:nvPr>
            <p:ph idx="2" type="sldImg"/>
          </p:nvPr>
        </p:nvSpPr>
        <p:spPr>
          <a:xfrm>
            <a:off x="1219200" y="708025"/>
            <a:ext cx="4727575" cy="354488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4" name="Google Shape;314;p33:notes"/>
          <p:cNvSpPr txBox="1"/>
          <p:nvPr>
            <p:ph idx="1" type="body"/>
          </p:nvPr>
        </p:nvSpPr>
        <p:spPr>
          <a:xfrm>
            <a:off x="716621" y="4489387"/>
            <a:ext cx="5732948" cy="4253103"/>
          </a:xfrm>
          <a:prstGeom prst="rect">
            <a:avLst/>
          </a:prstGeom>
          <a:noFill/>
          <a:ln>
            <a:noFill/>
          </a:ln>
        </p:spPr>
        <p:txBody>
          <a:bodyPr anchorCtr="0" anchor="t" bIns="94925" lIns="94925" spcFirstLastPara="1" rIns="94925" wrap="square" tIns="94925">
            <a:noAutofit/>
          </a:bodyPr>
          <a:lstStyle/>
          <a:p>
            <a:pPr indent="0" lvl="0" marL="0" rtl="0" algn="l">
              <a:spcBef>
                <a:spcPts val="0"/>
              </a:spcBef>
              <a:spcAft>
                <a:spcPts val="0"/>
              </a:spcAft>
              <a:buClr>
                <a:schemeClr val="dk1"/>
              </a:buClr>
              <a:buSzPts val="1400"/>
              <a:buFont typeface="Arial"/>
              <a:buNone/>
            </a:pPr>
            <a:r>
              <a:rPr lang="en-US"/>
              <a:t>CAROLYN</a:t>
            </a:r>
            <a:endParaRPr/>
          </a:p>
          <a:p>
            <a:pPr indent="-228600" lvl="0" marL="457200" marR="0" rtl="0" algn="l">
              <a:lnSpc>
                <a:spcPct val="100000"/>
              </a:lnSpc>
              <a:spcBef>
                <a:spcPts val="0"/>
              </a:spcBef>
              <a:spcAft>
                <a:spcPts val="0"/>
              </a:spcAft>
              <a:buClr>
                <a:srgbClr val="000000"/>
              </a:buClr>
              <a:buSzPts val="1400"/>
              <a:buFont typeface="Arial"/>
              <a:buNone/>
            </a:pPr>
            <a:r>
              <a:t/>
            </a:r>
            <a:endParaRPr/>
          </a:p>
          <a:p>
            <a:pPr indent="-228600" lvl="0" marL="457200" marR="0" rtl="0" algn="l">
              <a:lnSpc>
                <a:spcPct val="100000"/>
              </a:lnSpc>
              <a:spcBef>
                <a:spcPts val="0"/>
              </a:spcBef>
              <a:spcAft>
                <a:spcPts val="0"/>
              </a:spcAft>
              <a:buClr>
                <a:srgbClr val="000000"/>
              </a:buClr>
              <a:buSzPts val="1400"/>
              <a:buFont typeface="Arial"/>
              <a:buNone/>
            </a:pPr>
            <a:r>
              <a:rPr lang="en-US"/>
              <a:t>In the following examples, we are going to point out the most salient drivers as they relate to aspects of the built </a:t>
            </a:r>
            <a:r>
              <a:rPr lang="en-US"/>
              <a:t>environment</a:t>
            </a:r>
            <a:r>
              <a:rPr lang="en-US"/>
              <a:t>.</a:t>
            </a:r>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393f9b93ff_0_0:notes"/>
          <p:cNvSpPr txBox="1"/>
          <p:nvPr>
            <p:ph idx="1" type="body"/>
          </p:nvPr>
        </p:nvSpPr>
        <p:spPr>
          <a:xfrm>
            <a:off x="914400" y="3300413"/>
            <a:ext cx="7315200" cy="2700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ISABELLE</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Introduce org with general identifiers - industry, size, etc.</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on-site childcare - making use of existing support for employees in addition to the community</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on-site health screenings - for students AND staff/teachers</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facilitators</a:t>
            </a:r>
            <a:endParaRPr/>
          </a:p>
          <a:p>
            <a:pPr indent="0" lvl="0" marL="0" marR="0" rtl="0" algn="l">
              <a:lnSpc>
                <a:spcPct val="100000"/>
              </a:lnSpc>
              <a:spcBef>
                <a:spcPts val="0"/>
              </a:spcBef>
              <a:spcAft>
                <a:spcPts val="0"/>
              </a:spcAft>
              <a:buClr>
                <a:srgbClr val="000000"/>
              </a:buClr>
              <a:buSzPts val="1400"/>
              <a:buFont typeface="Arial"/>
              <a:buNone/>
            </a:pPr>
            <a:r>
              <a:rPr lang="en-US"/>
              <a:t>promotes equity-equally accessible</a:t>
            </a:r>
            <a:endParaRPr/>
          </a:p>
          <a:p>
            <a:pPr indent="0" lvl="0" marL="0" marR="0" rtl="0" algn="l">
              <a:lnSpc>
                <a:spcPct val="100000"/>
              </a:lnSpc>
              <a:spcBef>
                <a:spcPts val="0"/>
              </a:spcBef>
              <a:spcAft>
                <a:spcPts val="0"/>
              </a:spcAft>
              <a:buClr>
                <a:srgbClr val="000000"/>
              </a:buClr>
              <a:buSzPts val="1400"/>
              <a:buFont typeface="Arial"/>
              <a:buNone/>
            </a:pPr>
            <a:r>
              <a:rPr lang="en-US"/>
              <a:t>promotes flexibility-employees have the option as a way of balancing/managing work and non-work responsibilities</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detracts from comfort</a:t>
            </a:r>
            <a:endParaRPr/>
          </a:p>
          <a:p>
            <a:pPr indent="0" lvl="0" marL="0" marR="0" rtl="0" algn="l">
              <a:lnSpc>
                <a:spcPct val="100000"/>
              </a:lnSpc>
              <a:spcBef>
                <a:spcPts val="0"/>
              </a:spcBef>
              <a:spcAft>
                <a:spcPts val="0"/>
              </a:spcAft>
              <a:buClr>
                <a:srgbClr val="000000"/>
              </a:buClr>
              <a:buSzPts val="1400"/>
              <a:buFont typeface="Arial"/>
              <a:buNone/>
            </a:pPr>
            <a:r>
              <a:rPr lang="en-US"/>
              <a:t>predictability</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Overcoming barriers</a:t>
            </a:r>
            <a:endParaRPr/>
          </a:p>
          <a:p>
            <a:pPr indent="0" lvl="0" marL="0" marR="0" rtl="0" algn="l">
              <a:lnSpc>
                <a:spcPct val="100000"/>
              </a:lnSpc>
              <a:spcBef>
                <a:spcPts val="0"/>
              </a:spcBef>
              <a:spcAft>
                <a:spcPts val="0"/>
              </a:spcAft>
              <a:buClr>
                <a:schemeClr val="dk1"/>
              </a:buClr>
              <a:buSzPts val="1100"/>
              <a:buFont typeface="Arial"/>
              <a:buNone/>
            </a:pPr>
            <a:r>
              <a:rPr lang="en-US"/>
              <a:t>POLICIES: </a:t>
            </a:r>
            <a:r>
              <a:rPr lang="en-US"/>
              <a:t>While the organization may promote good behaviors through the built environment, the policies surrounding the use of the built environment and other organizational factors affect how successful this aspect is at promoting good health.</a:t>
            </a:r>
            <a:endParaRPr/>
          </a:p>
          <a:p>
            <a:pPr indent="0" lvl="0" marL="0" marR="0" rtl="0" algn="l">
              <a:lnSpc>
                <a:spcPct val="100000"/>
              </a:lnSpc>
              <a:spcBef>
                <a:spcPts val="0"/>
              </a:spcBef>
              <a:spcAft>
                <a:spcPts val="0"/>
              </a:spcAft>
              <a:buClr>
                <a:schemeClr val="dk1"/>
              </a:buClr>
              <a:buSzPts val="11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t/>
            </a:r>
            <a:endParaRPr/>
          </a:p>
        </p:txBody>
      </p:sp>
      <p:sp>
        <p:nvSpPr>
          <p:cNvPr id="330" name="Google Shape;330;g393f9b93ff_0_0:notes"/>
          <p:cNvSpPr/>
          <p:nvPr>
            <p:ph idx="2" type="sldImg"/>
          </p:nvPr>
        </p:nvSpPr>
        <p:spPr>
          <a:xfrm>
            <a:off x="3028950" y="857250"/>
            <a:ext cx="3086100" cy="2314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g386e329fe3_0_12:notes"/>
          <p:cNvSpPr txBox="1"/>
          <p:nvPr>
            <p:ph idx="1" type="body"/>
          </p:nvPr>
        </p:nvSpPr>
        <p:spPr>
          <a:xfrm>
            <a:off x="914400" y="3300413"/>
            <a:ext cx="7315200" cy="2700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ISABELLE</a:t>
            </a:r>
            <a:endParaRPr/>
          </a:p>
          <a:p>
            <a:pPr indent="0" lvl="0" marL="0" rtl="0" algn="l">
              <a:spcBef>
                <a:spcPts val="0"/>
              </a:spcBef>
              <a:spcAft>
                <a:spcPts val="0"/>
              </a:spcAft>
              <a:buClr>
                <a:schemeClr val="dk1"/>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solution?</a:t>
            </a:r>
            <a:endParaRPr/>
          </a:p>
          <a:p>
            <a:pPr indent="0" lvl="0" marL="0" marR="0" rtl="0" algn="l">
              <a:lnSpc>
                <a:spcPct val="100000"/>
              </a:lnSpc>
              <a:spcBef>
                <a:spcPts val="0"/>
              </a:spcBef>
              <a:spcAft>
                <a:spcPts val="0"/>
              </a:spcAft>
              <a:buClr>
                <a:srgbClr val="000000"/>
              </a:buClr>
              <a:buSzPts val="1400"/>
              <a:buFont typeface="Arial"/>
              <a:buNone/>
            </a:pPr>
            <a:r>
              <a:rPr lang="en-US"/>
              <a:t>provide healthy snacks, phase out unhealthy ones or hide unhealthy ones - choice architecture</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MIM room - what alternatives can we provide to people who </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chemeClr val="dk1"/>
              </a:buClr>
              <a:buSzPts val="1100"/>
              <a:buFont typeface="Arial"/>
              <a:buNone/>
            </a:pPr>
            <a:r>
              <a:rPr lang="en-US"/>
              <a:t>Facilitators</a:t>
            </a:r>
            <a:endParaRPr/>
          </a:p>
          <a:p>
            <a:pPr indent="0" lvl="0" marL="0" marR="0" rtl="0" algn="l">
              <a:lnSpc>
                <a:spcPct val="100000"/>
              </a:lnSpc>
              <a:spcBef>
                <a:spcPts val="0"/>
              </a:spcBef>
              <a:spcAft>
                <a:spcPts val="0"/>
              </a:spcAft>
              <a:buClr>
                <a:schemeClr val="dk1"/>
              </a:buClr>
              <a:buSzPts val="1100"/>
              <a:buFont typeface="Arial"/>
              <a:buNone/>
            </a:pPr>
            <a:r>
              <a:rPr lang="en-US"/>
              <a:t>“Meetings in Motion” room - exercise facility in the office, treadmill desk.</a:t>
            </a:r>
            <a:endParaRPr/>
          </a:p>
          <a:p>
            <a:pPr indent="0" lvl="0" marL="0" marR="0" rtl="0" algn="l">
              <a:lnSpc>
                <a:spcPct val="100000"/>
              </a:lnSpc>
              <a:spcBef>
                <a:spcPts val="0"/>
              </a:spcBef>
              <a:spcAft>
                <a:spcPts val="0"/>
              </a:spcAft>
              <a:buClr>
                <a:schemeClr val="dk1"/>
              </a:buClr>
              <a:buSzPts val="1100"/>
              <a:buFont typeface="Arial"/>
              <a:buNone/>
            </a:pPr>
            <a:r>
              <a:rPr lang="en-US"/>
              <a:t>Lactation  room</a:t>
            </a:r>
            <a:endParaRPr/>
          </a:p>
          <a:p>
            <a:pPr indent="0" lvl="0" marL="0" marR="0" rtl="0" algn="l">
              <a:lnSpc>
                <a:spcPct val="100000"/>
              </a:lnSpc>
              <a:spcBef>
                <a:spcPts val="0"/>
              </a:spcBef>
              <a:spcAft>
                <a:spcPts val="0"/>
              </a:spcAft>
              <a:buClr>
                <a:schemeClr val="dk1"/>
              </a:buClr>
              <a:buSzPts val="1100"/>
              <a:buFont typeface="Arial"/>
              <a:buNone/>
            </a:pPr>
            <a:r>
              <a:rPr lang="en-US"/>
              <a:t>On-site kitchen with healthy snacks</a:t>
            </a:r>
            <a:endParaRPr/>
          </a:p>
          <a:p>
            <a:pPr indent="0" lvl="0" marL="0" marR="0" rtl="0" algn="l">
              <a:lnSpc>
                <a:spcPct val="100000"/>
              </a:lnSpc>
              <a:spcBef>
                <a:spcPts val="0"/>
              </a:spcBef>
              <a:spcAft>
                <a:spcPts val="0"/>
              </a:spcAft>
              <a:buClr>
                <a:schemeClr val="dk1"/>
              </a:buClr>
              <a:buSzPts val="1100"/>
              <a:buFont typeface="Arial"/>
              <a:buNone/>
            </a:pPr>
            <a:r>
              <a:t/>
            </a:r>
            <a:endParaRPr/>
          </a:p>
          <a:p>
            <a:pPr indent="0" lvl="0" marL="0" marR="0" rtl="0" algn="l">
              <a:lnSpc>
                <a:spcPct val="100000"/>
              </a:lnSpc>
              <a:spcBef>
                <a:spcPts val="0"/>
              </a:spcBef>
              <a:spcAft>
                <a:spcPts val="0"/>
              </a:spcAft>
              <a:buClr>
                <a:schemeClr val="dk1"/>
              </a:buClr>
              <a:buSzPts val="1100"/>
              <a:buFont typeface="Arial"/>
              <a:buNone/>
            </a:pPr>
            <a:r>
              <a:rPr lang="en-US"/>
              <a:t>Constraints</a:t>
            </a:r>
            <a:endParaRPr/>
          </a:p>
          <a:p>
            <a:pPr indent="0" lvl="0" marL="0" marR="0" rtl="0" algn="l">
              <a:lnSpc>
                <a:spcPct val="100000"/>
              </a:lnSpc>
              <a:spcBef>
                <a:spcPts val="0"/>
              </a:spcBef>
              <a:spcAft>
                <a:spcPts val="0"/>
              </a:spcAft>
              <a:buClr>
                <a:schemeClr val="dk1"/>
              </a:buClr>
              <a:buSzPts val="1100"/>
              <a:buFont typeface="Arial"/>
              <a:buNone/>
            </a:pPr>
            <a:r>
              <a:rPr lang="en-US"/>
              <a:t>On-site kitchen - also provides unhealthy snacks</a:t>
            </a:r>
            <a:endParaRPr/>
          </a:p>
          <a:p>
            <a:pPr indent="0" lvl="0" marL="0" marR="0" rtl="0" algn="l">
              <a:lnSpc>
                <a:spcPct val="100000"/>
              </a:lnSpc>
              <a:spcBef>
                <a:spcPts val="0"/>
              </a:spcBef>
              <a:spcAft>
                <a:spcPts val="0"/>
              </a:spcAft>
              <a:buClr>
                <a:schemeClr val="dk1"/>
              </a:buClr>
              <a:buSzPts val="1100"/>
              <a:buFont typeface="Arial"/>
              <a:buNone/>
            </a:pPr>
            <a:r>
              <a:rPr lang="en-US"/>
              <a:t>Company has different built environments for their different locations.</a:t>
            </a:r>
            <a:endParaRPr/>
          </a:p>
          <a:p>
            <a:pPr indent="0" lvl="0" marL="0" marR="0" rtl="0" algn="l">
              <a:lnSpc>
                <a:spcPct val="100000"/>
              </a:lnSpc>
              <a:spcBef>
                <a:spcPts val="0"/>
              </a:spcBef>
              <a:spcAft>
                <a:spcPts val="0"/>
              </a:spcAft>
              <a:buClr>
                <a:schemeClr val="dk1"/>
              </a:buClr>
              <a:buSzPts val="1100"/>
              <a:buFont typeface="Arial"/>
              <a:buNone/>
            </a:pPr>
            <a:r>
              <a:t/>
            </a:r>
            <a:endParaRPr/>
          </a:p>
          <a:p>
            <a:pPr indent="0" lvl="0" marL="0" marR="0" rtl="0" algn="l">
              <a:lnSpc>
                <a:spcPct val="100000"/>
              </a:lnSpc>
              <a:spcBef>
                <a:spcPts val="0"/>
              </a:spcBef>
              <a:spcAft>
                <a:spcPts val="0"/>
              </a:spcAft>
              <a:buClr>
                <a:schemeClr val="dk1"/>
              </a:buClr>
              <a:buSzPts val="1100"/>
              <a:buFont typeface="Arial"/>
              <a:buNone/>
            </a:pPr>
            <a:r>
              <a:rPr b="1" lang="en-US"/>
              <a:t>Overcoming barriers</a:t>
            </a:r>
            <a:endParaRPr b="1"/>
          </a:p>
          <a:p>
            <a:pPr indent="0" lvl="0" marL="0" marR="0" rtl="0" algn="l">
              <a:lnSpc>
                <a:spcPct val="100000"/>
              </a:lnSpc>
              <a:spcBef>
                <a:spcPts val="0"/>
              </a:spcBef>
              <a:spcAft>
                <a:spcPts val="0"/>
              </a:spcAft>
              <a:buClr>
                <a:schemeClr val="dk1"/>
              </a:buClr>
              <a:buSzPts val="1100"/>
              <a:buFont typeface="Arial"/>
              <a:buNone/>
            </a:pPr>
            <a:r>
              <a:rPr lang="en-US"/>
              <a:t>Introduce Hardware vs. Software analogy</a:t>
            </a:r>
            <a:endParaRPr/>
          </a:p>
          <a:p>
            <a:pPr indent="0" lvl="0" marL="0" marR="0" rtl="0" algn="l">
              <a:lnSpc>
                <a:spcPct val="100000"/>
              </a:lnSpc>
              <a:spcBef>
                <a:spcPts val="0"/>
              </a:spcBef>
              <a:spcAft>
                <a:spcPts val="0"/>
              </a:spcAft>
              <a:buClr>
                <a:schemeClr val="dk1"/>
              </a:buClr>
              <a:buSzPts val="1100"/>
              <a:buFont typeface="Arial"/>
              <a:buNone/>
            </a:pPr>
            <a:r>
              <a:rPr lang="en-US"/>
              <a:t>Change built environment</a:t>
            </a:r>
            <a:endParaRPr/>
          </a:p>
          <a:p>
            <a:pPr indent="0" lvl="0" marL="0" marR="0" rtl="0" algn="l">
              <a:lnSpc>
                <a:spcPct val="100000"/>
              </a:lnSpc>
              <a:spcBef>
                <a:spcPts val="0"/>
              </a:spcBef>
              <a:spcAft>
                <a:spcPts val="0"/>
              </a:spcAft>
              <a:buClr>
                <a:schemeClr val="dk1"/>
              </a:buClr>
              <a:buSzPts val="1100"/>
              <a:buFont typeface="Arial"/>
              <a:buNone/>
            </a:pPr>
            <a:r>
              <a:rPr lang="en-US"/>
              <a:t>Choice architecture</a:t>
            </a:r>
            <a:endParaRPr/>
          </a:p>
          <a:p>
            <a:pPr indent="0" lvl="0" marL="0" marR="0" rtl="0" algn="l">
              <a:lnSpc>
                <a:spcPct val="100000"/>
              </a:lnSpc>
              <a:spcBef>
                <a:spcPts val="0"/>
              </a:spcBef>
              <a:spcAft>
                <a:spcPts val="0"/>
              </a:spcAft>
              <a:buClr>
                <a:schemeClr val="dk1"/>
              </a:buClr>
              <a:buSzPts val="1100"/>
              <a:buFont typeface="Arial"/>
              <a:buNone/>
            </a:pPr>
            <a:r>
              <a:rPr lang="en-US"/>
              <a:t>Communication/Policy</a:t>
            </a:r>
            <a:endParaRPr/>
          </a:p>
          <a:p>
            <a:pPr indent="-317500" lvl="0" marL="457200" marR="0" rtl="0" algn="l">
              <a:lnSpc>
                <a:spcPct val="100000"/>
              </a:lnSpc>
              <a:spcBef>
                <a:spcPts val="0"/>
              </a:spcBef>
              <a:spcAft>
                <a:spcPts val="0"/>
              </a:spcAft>
              <a:buSzPts val="1400"/>
              <a:buChar char="-"/>
            </a:pPr>
            <a:r>
              <a:rPr lang="en-US"/>
              <a:t>use technology to bridge the location gap</a:t>
            </a:r>
            <a:endParaRPr/>
          </a:p>
          <a:p>
            <a:pPr indent="-317500" lvl="0" marL="457200" marR="0" rtl="0" algn="l">
              <a:lnSpc>
                <a:spcPct val="100000"/>
              </a:lnSpc>
              <a:spcBef>
                <a:spcPts val="0"/>
              </a:spcBef>
              <a:spcAft>
                <a:spcPts val="0"/>
              </a:spcAft>
              <a:buSzPts val="1400"/>
              <a:buChar char="-"/>
            </a:pPr>
            <a:r>
              <a:t/>
            </a:r>
            <a:endParaRPr/>
          </a:p>
          <a:p>
            <a:pPr indent="0" lvl="0" marL="0" marR="0" rtl="0" algn="l">
              <a:lnSpc>
                <a:spcPct val="100000"/>
              </a:lnSpc>
              <a:spcBef>
                <a:spcPts val="0"/>
              </a:spcBef>
              <a:spcAft>
                <a:spcPts val="0"/>
              </a:spcAft>
              <a:buClr>
                <a:schemeClr val="dk1"/>
              </a:buClr>
              <a:buSzPts val="1100"/>
              <a:buFont typeface="Arial"/>
              <a:buNone/>
            </a:pPr>
            <a:r>
              <a:t/>
            </a:r>
            <a:endParaRPr/>
          </a:p>
          <a:p>
            <a:pPr indent="0" lvl="0" marL="0" marR="0" rtl="0" algn="l">
              <a:lnSpc>
                <a:spcPct val="100000"/>
              </a:lnSpc>
              <a:spcBef>
                <a:spcPts val="0"/>
              </a:spcBef>
              <a:spcAft>
                <a:spcPts val="0"/>
              </a:spcAft>
              <a:buClr>
                <a:schemeClr val="dk1"/>
              </a:buClr>
              <a:buSzPts val="11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t/>
            </a:r>
            <a:endParaRPr/>
          </a:p>
        </p:txBody>
      </p:sp>
      <p:sp>
        <p:nvSpPr>
          <p:cNvPr id="338" name="Google Shape;338;g386e329fe3_0_12:notes"/>
          <p:cNvSpPr/>
          <p:nvPr>
            <p:ph idx="2" type="sldImg"/>
          </p:nvPr>
        </p:nvSpPr>
        <p:spPr>
          <a:xfrm>
            <a:off x="3028950" y="857250"/>
            <a:ext cx="3086100" cy="2314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393f9b895c_0_0:notes"/>
          <p:cNvSpPr txBox="1"/>
          <p:nvPr>
            <p:ph idx="1" type="body"/>
          </p:nvPr>
        </p:nvSpPr>
        <p:spPr>
          <a:xfrm>
            <a:off x="914400" y="3300413"/>
            <a:ext cx="7315200" cy="2700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ISABELLE</a:t>
            </a:r>
            <a:endParaRPr/>
          </a:p>
          <a:p>
            <a:pPr indent="0" lvl="0" marL="0" rtl="0" algn="l">
              <a:spcBef>
                <a:spcPts val="0"/>
              </a:spcBef>
              <a:spcAft>
                <a:spcPts val="0"/>
              </a:spcAft>
              <a:buClr>
                <a:schemeClr val="dk1"/>
              </a:buClr>
              <a:buSzPts val="1400"/>
              <a:buFont typeface="Arial"/>
              <a:buNone/>
            </a:pPr>
            <a:r>
              <a:t/>
            </a:r>
            <a:endParaRPr/>
          </a:p>
        </p:txBody>
      </p:sp>
      <p:sp>
        <p:nvSpPr>
          <p:cNvPr id="346" name="Google Shape;346;g393f9b895c_0_0:notes"/>
          <p:cNvSpPr/>
          <p:nvPr>
            <p:ph idx="2" type="sldImg"/>
          </p:nvPr>
        </p:nvSpPr>
        <p:spPr>
          <a:xfrm>
            <a:off x="3028950" y="857250"/>
            <a:ext cx="3086100" cy="2314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393f9b895c_0_7:notes"/>
          <p:cNvSpPr txBox="1"/>
          <p:nvPr>
            <p:ph idx="1" type="body"/>
          </p:nvPr>
        </p:nvSpPr>
        <p:spPr>
          <a:xfrm>
            <a:off x="914400" y="3300413"/>
            <a:ext cx="7315200" cy="2700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ISABELLE</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latin typeface="Arial"/>
                <a:ea typeface="Arial"/>
                <a:cs typeface="Arial"/>
                <a:sym typeface="Arial"/>
              </a:rPr>
              <a:t>Lunch deliver - not the option of a built in kitchen, but this serves the purpose of one</a:t>
            </a:r>
            <a:endParaRPr>
              <a:latin typeface="Arial"/>
              <a:ea typeface="Arial"/>
              <a:cs typeface="Arial"/>
              <a:sym typeface="Arial"/>
            </a:endParaRPr>
          </a:p>
          <a:p>
            <a:pPr indent="0" lvl="0" marL="0" rtl="0" algn="l">
              <a:spcBef>
                <a:spcPts val="0"/>
              </a:spcBef>
              <a:spcAft>
                <a:spcPts val="0"/>
              </a:spcAft>
              <a:buNone/>
            </a:pPr>
            <a:r>
              <a:rPr lang="en-US">
                <a:latin typeface="Arial"/>
                <a:ea typeface="Arial"/>
                <a:cs typeface="Arial"/>
                <a:sym typeface="Arial"/>
              </a:rPr>
              <a:t>Outdoor physical activity areas - running track and field</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a:p>
            <a:pPr indent="-304800" lvl="0" marL="457200" rtl="0" algn="l">
              <a:spcBef>
                <a:spcPts val="0"/>
              </a:spcBef>
              <a:spcAft>
                <a:spcPts val="0"/>
              </a:spcAft>
              <a:buClr>
                <a:schemeClr val="dk1"/>
              </a:buClr>
              <a:buSzPts val="1200"/>
              <a:buChar char="●"/>
            </a:pPr>
            <a:r>
              <a:rPr lang="en-US">
                <a:latin typeface="Arial"/>
                <a:ea typeface="Arial"/>
                <a:cs typeface="Arial"/>
                <a:sym typeface="Arial"/>
              </a:rPr>
              <a:t>Policies are not completely in sync with this org - while there may be a track across the field, employees are not comfortable using it because they feel it is unprofessional to be seen in exercise clothing during the work day.</a:t>
            </a:r>
            <a:endParaRPr>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a:p>
        </p:txBody>
      </p:sp>
      <p:sp>
        <p:nvSpPr>
          <p:cNvPr id="354" name="Google Shape;354;g393f9b895c_0_7:notes"/>
          <p:cNvSpPr/>
          <p:nvPr>
            <p:ph idx="2" type="sldImg"/>
          </p:nvPr>
        </p:nvSpPr>
        <p:spPr>
          <a:xfrm>
            <a:off x="3028950" y="857250"/>
            <a:ext cx="3086100" cy="2314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0" name="Shape 360"/>
        <p:cNvGrpSpPr/>
        <p:nvPr/>
      </p:nvGrpSpPr>
      <p:grpSpPr>
        <a:xfrm>
          <a:off x="0" y="0"/>
          <a:ext cx="0" cy="0"/>
          <a:chOff x="0" y="0"/>
          <a:chExt cx="0" cy="0"/>
        </a:xfrm>
      </p:grpSpPr>
      <p:sp>
        <p:nvSpPr>
          <p:cNvPr id="361" name="Google Shape;361;g39af0fefbe_1_7:notes"/>
          <p:cNvSpPr txBox="1"/>
          <p:nvPr>
            <p:ph idx="1" type="body"/>
          </p:nvPr>
        </p:nvSpPr>
        <p:spPr>
          <a:xfrm>
            <a:off x="914400" y="3300413"/>
            <a:ext cx="7315200" cy="27003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ISABELLE</a:t>
            </a:r>
            <a:endParaRPr/>
          </a:p>
          <a:p>
            <a:pPr indent="0" lvl="0" marL="0" rtl="0" algn="l">
              <a:spcBef>
                <a:spcPts val="0"/>
              </a:spcBef>
              <a:spcAft>
                <a:spcPts val="0"/>
              </a:spcAft>
              <a:buClr>
                <a:schemeClr val="dk1"/>
              </a:buClr>
              <a:buSzPts val="1400"/>
              <a:buFont typeface="Arial"/>
              <a:buNone/>
            </a:pPr>
            <a:r>
              <a:t/>
            </a:r>
            <a:endParaRPr/>
          </a:p>
          <a:p>
            <a:pPr indent="0" lvl="0" marL="0" rtl="0" algn="l">
              <a:spcBef>
                <a:spcPts val="0"/>
              </a:spcBef>
              <a:spcAft>
                <a:spcPts val="0"/>
              </a:spcAft>
              <a:buClr>
                <a:schemeClr val="dk1"/>
              </a:buClr>
              <a:buSzPts val="1400"/>
              <a:buFont typeface="Arial"/>
              <a:buNone/>
            </a:pPr>
            <a:r>
              <a:rPr lang="en-US"/>
              <a:t>(referencing the Findings page) As listed in the Findings slide, the barriers listed go beyond just the physically supporting aspects of the work environment, they overwhelmingly represent psychosocial factors and policies that affect how people engage with their physical environment.</a:t>
            </a:r>
            <a:endParaRPr/>
          </a:p>
          <a:p>
            <a:pPr indent="0" lvl="0" marL="0" rtl="0" algn="l">
              <a:spcBef>
                <a:spcPts val="0"/>
              </a:spcBef>
              <a:spcAft>
                <a:spcPts val="0"/>
              </a:spcAft>
              <a:buClr>
                <a:schemeClr val="dk1"/>
              </a:buClr>
              <a:buSzPts val="1400"/>
              <a:buFont typeface="Arial"/>
              <a:buNone/>
            </a:pPr>
            <a:r>
              <a:t/>
            </a:r>
            <a:endParaRPr/>
          </a:p>
          <a:p>
            <a:pPr indent="0" lvl="0" marL="0" rtl="0" algn="l">
              <a:spcBef>
                <a:spcPts val="0"/>
              </a:spcBef>
              <a:spcAft>
                <a:spcPts val="0"/>
              </a:spcAft>
              <a:buClr>
                <a:schemeClr val="dk1"/>
              </a:buClr>
              <a:buSzPts val="1400"/>
              <a:buFont typeface="Arial"/>
              <a:buNone/>
            </a:pPr>
            <a:r>
              <a:rPr lang="en-US"/>
              <a:t>In some instances, strategies involve making additional alterations to the physical environment.</a:t>
            </a:r>
            <a:endParaRPr/>
          </a:p>
          <a:p>
            <a:pPr indent="0" lvl="0" marL="0" rtl="0" algn="l">
              <a:spcBef>
                <a:spcPts val="0"/>
              </a:spcBef>
              <a:spcAft>
                <a:spcPts val="0"/>
              </a:spcAft>
              <a:buClr>
                <a:schemeClr val="dk1"/>
              </a:buClr>
              <a:buSzPts val="1400"/>
              <a:buFont typeface="Arial"/>
              <a:buNone/>
            </a:pPr>
            <a:r>
              <a:rPr lang="en-US"/>
              <a:t>In other instances, strategies involve adding “software” -- so organizational support and policies that help people better navigate their work environment.  Often, these strategies do not require elaborate budgets or resource allocation, and are often overlook in wellness strategies.</a:t>
            </a:r>
            <a:endParaRPr/>
          </a:p>
          <a:p>
            <a:pPr indent="0" lvl="0" marL="0" rtl="0" algn="l">
              <a:spcBef>
                <a:spcPts val="0"/>
              </a:spcBef>
              <a:spcAft>
                <a:spcPts val="0"/>
              </a:spcAft>
              <a:buClr>
                <a:schemeClr val="dk1"/>
              </a:buClr>
              <a:buSzPts val="1400"/>
              <a:buFont typeface="Arial"/>
              <a:buNone/>
            </a:pPr>
            <a:r>
              <a:rPr lang="en-US"/>
              <a:t>This is particularly relevant to small and medium organizations, which, as mentioned before, often lack discretionary budgets or resources to devote to employee health and well-being.</a:t>
            </a:r>
            <a:endParaRPr/>
          </a:p>
          <a:p>
            <a:pPr indent="0" lvl="0" marL="0" rtl="0" algn="l">
              <a:spcBef>
                <a:spcPts val="0"/>
              </a:spcBef>
              <a:spcAft>
                <a:spcPts val="0"/>
              </a:spcAft>
              <a:buClr>
                <a:schemeClr val="dk1"/>
              </a:buClr>
              <a:buSzPts val="1400"/>
              <a:buFont typeface="Arial"/>
              <a:buNone/>
            </a:pPr>
            <a:r>
              <a:t/>
            </a:r>
            <a:endParaRPr/>
          </a:p>
          <a:p>
            <a:pPr indent="0" lvl="0" marL="0" rtl="0" algn="l">
              <a:spcBef>
                <a:spcPts val="0"/>
              </a:spcBef>
              <a:spcAft>
                <a:spcPts val="0"/>
              </a:spcAft>
              <a:buClr>
                <a:schemeClr val="dk1"/>
              </a:buClr>
              <a:buSzPts val="1400"/>
              <a:buFont typeface="Arial"/>
              <a:buNone/>
            </a:pPr>
            <a:r>
              <a:rPr lang="en-US"/>
              <a:t>The built environment has the potential to positively impact employee health and well-being and should be cultivated as part of a holistic wellness strategy in organizations of all sizes.</a:t>
            </a:r>
            <a:endParaRPr/>
          </a:p>
        </p:txBody>
      </p:sp>
      <p:sp>
        <p:nvSpPr>
          <p:cNvPr id="362" name="Google Shape;362;g39af0fefbe_1_7:notes"/>
          <p:cNvSpPr/>
          <p:nvPr>
            <p:ph idx="2" type="sldImg"/>
          </p:nvPr>
        </p:nvSpPr>
        <p:spPr>
          <a:xfrm>
            <a:off x="3028950" y="857250"/>
            <a:ext cx="3086100" cy="2314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p35:notes"/>
          <p:cNvSpPr txBox="1"/>
          <p:nvPr>
            <p:ph idx="1" type="body"/>
          </p:nvPr>
        </p:nvSpPr>
        <p:spPr>
          <a:xfrm>
            <a:off x="914400" y="3300413"/>
            <a:ext cx="7315200" cy="270033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Calibri"/>
              <a:ea typeface="Calibri"/>
              <a:cs typeface="Calibri"/>
              <a:sym typeface="Calibri"/>
            </a:endParaRPr>
          </a:p>
        </p:txBody>
      </p:sp>
      <p:sp>
        <p:nvSpPr>
          <p:cNvPr id="370" name="Google Shape;370;p35:notes"/>
          <p:cNvSpPr/>
          <p:nvPr>
            <p:ph idx="2"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g386e329fe3_0_6:notes"/>
          <p:cNvSpPr txBox="1"/>
          <p:nvPr>
            <p:ph idx="1" type="body"/>
          </p:nvPr>
        </p:nvSpPr>
        <p:spPr>
          <a:xfrm>
            <a:off x="914400" y="3300413"/>
            <a:ext cx="7315200" cy="27003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Calibri"/>
              <a:ea typeface="Calibri"/>
              <a:cs typeface="Calibri"/>
              <a:sym typeface="Calibri"/>
            </a:endParaRPr>
          </a:p>
        </p:txBody>
      </p:sp>
      <p:sp>
        <p:nvSpPr>
          <p:cNvPr id="378" name="Google Shape;378;g386e329fe3_0_6:notes"/>
          <p:cNvSpPr/>
          <p:nvPr>
            <p:ph idx="2" type="sldImg"/>
          </p:nvPr>
        </p:nvSpPr>
        <p:spPr>
          <a:xfrm>
            <a:off x="3028950" y="857250"/>
            <a:ext cx="3086100" cy="2314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386e329fe3_0_0:notes"/>
          <p:cNvSpPr txBox="1"/>
          <p:nvPr>
            <p:ph idx="1" type="body"/>
          </p:nvPr>
        </p:nvSpPr>
        <p:spPr>
          <a:xfrm>
            <a:off x="914400" y="3300413"/>
            <a:ext cx="7315200" cy="27003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200" u="none" cap="none" strike="noStrike">
              <a:solidFill>
                <a:schemeClr val="dk1"/>
              </a:solidFill>
              <a:latin typeface="Calibri"/>
              <a:ea typeface="Calibri"/>
              <a:cs typeface="Calibri"/>
              <a:sym typeface="Calibri"/>
            </a:endParaRPr>
          </a:p>
        </p:txBody>
      </p:sp>
      <p:sp>
        <p:nvSpPr>
          <p:cNvPr id="383" name="Google Shape;383;g386e329fe3_0_0:notes"/>
          <p:cNvSpPr/>
          <p:nvPr>
            <p:ph idx="2" type="sldImg"/>
          </p:nvPr>
        </p:nvSpPr>
        <p:spPr>
          <a:xfrm>
            <a:off x="3028950" y="857250"/>
            <a:ext cx="3086100" cy="2314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386e329fe3_1_8:notes"/>
          <p:cNvSpPr/>
          <p:nvPr>
            <p:ph idx="2" type="sldImg"/>
          </p:nvPr>
        </p:nvSpPr>
        <p:spPr>
          <a:xfrm>
            <a:off x="3028950" y="857250"/>
            <a:ext cx="3086100" cy="2314500"/>
          </a:xfrm>
          <a:custGeom>
            <a:rect b="b" l="l" r="r" t="t"/>
            <a:pathLst>
              <a:path extrusionOk="0" h="120000" w="120000">
                <a:moveTo>
                  <a:pt x="0" y="0"/>
                </a:moveTo>
                <a:lnTo>
                  <a:pt x="120000" y="0"/>
                </a:lnTo>
                <a:lnTo>
                  <a:pt x="120000" y="120000"/>
                </a:lnTo>
                <a:lnTo>
                  <a:pt x="0" y="120000"/>
                </a:lnTo>
                <a:close/>
              </a:path>
            </a:pathLst>
          </a:custGeom>
        </p:spPr>
      </p:sp>
      <p:sp>
        <p:nvSpPr>
          <p:cNvPr id="389" name="Google Shape;389;g386e329fe3_1_8:notes"/>
          <p:cNvSpPr txBox="1"/>
          <p:nvPr>
            <p:ph idx="1" type="body"/>
          </p:nvPr>
        </p:nvSpPr>
        <p:spPr>
          <a:xfrm>
            <a:off x="914400" y="3300413"/>
            <a:ext cx="7315200" cy="27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g386e329fe3_1_8:notes"/>
          <p:cNvSpPr txBox="1"/>
          <p:nvPr>
            <p:ph idx="12" type="sldNum"/>
          </p:nvPr>
        </p:nvSpPr>
        <p:spPr>
          <a:xfrm>
            <a:off x="5180013" y="6513513"/>
            <a:ext cx="3962400" cy="3444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6:notes"/>
          <p:cNvSpPr txBox="1"/>
          <p:nvPr>
            <p:ph idx="1" type="body"/>
          </p:nvPr>
        </p:nvSpPr>
        <p:spPr>
          <a:xfrm>
            <a:off x="914400" y="3300413"/>
            <a:ext cx="7315200" cy="270033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CAROLYN</a:t>
            </a:r>
            <a:endParaRPr/>
          </a:p>
          <a:p>
            <a:pPr indent="0" lvl="0" marL="0" rtl="0" algn="l">
              <a:spcBef>
                <a:spcPts val="0"/>
              </a:spcBef>
              <a:spcAft>
                <a:spcPts val="0"/>
              </a:spcAft>
              <a:buNone/>
            </a:pPr>
            <a:r>
              <a:t/>
            </a:r>
            <a:endParaRPr/>
          </a:p>
          <a:p>
            <a:pPr indent="0" lvl="0" marL="0" rtl="0" algn="l">
              <a:lnSpc>
                <a:spcPct val="119705"/>
              </a:lnSpc>
              <a:spcBef>
                <a:spcPts val="0"/>
              </a:spcBef>
              <a:spcAft>
                <a:spcPts val="0"/>
              </a:spcAft>
              <a:buNone/>
            </a:pPr>
            <a:r>
              <a:rPr lang="en-US">
                <a:solidFill>
                  <a:srgbClr val="000000"/>
                </a:solidFill>
                <a:latin typeface="Arial"/>
                <a:ea typeface="Arial"/>
                <a:cs typeface="Arial"/>
                <a:sym typeface="Arial"/>
              </a:rPr>
              <a:t>take a step back about the rationale for the study, which focus broadly on...</a:t>
            </a:r>
            <a:endParaRPr>
              <a:solidFill>
                <a:srgbClr val="000000"/>
              </a:solidFill>
              <a:latin typeface="Arial"/>
              <a:ea typeface="Arial"/>
              <a:cs typeface="Arial"/>
              <a:sym typeface="Arial"/>
            </a:endParaRPr>
          </a:p>
          <a:p>
            <a:pPr indent="-127635" lvl="0" marL="184785" rtl="0" algn="l">
              <a:lnSpc>
                <a:spcPct val="120000"/>
              </a:lnSpc>
              <a:spcBef>
                <a:spcPts val="95"/>
              </a:spcBef>
              <a:spcAft>
                <a:spcPts val="0"/>
              </a:spcAft>
              <a:buClr>
                <a:srgbClr val="000000"/>
              </a:buClr>
              <a:buSzPts val="1200"/>
              <a:buChar char="●"/>
            </a:pPr>
            <a:r>
              <a:rPr lang="en-US">
                <a:solidFill>
                  <a:srgbClr val="000000"/>
                </a:solidFill>
                <a:latin typeface="Arial"/>
                <a:ea typeface="Arial"/>
                <a:cs typeface="Arial"/>
                <a:sym typeface="Arial"/>
              </a:rPr>
              <a:t>Wellness programs as an accessory rather than an integral component of organization’s wellness strategy</a:t>
            </a:r>
            <a:endParaRPr>
              <a:solidFill>
                <a:srgbClr val="000000"/>
              </a:solidFill>
              <a:latin typeface="Arial"/>
              <a:ea typeface="Arial"/>
              <a:cs typeface="Arial"/>
              <a:sym typeface="Arial"/>
            </a:endParaRPr>
          </a:p>
          <a:p>
            <a:pPr indent="-127635" lvl="0" marL="184785" rtl="0" algn="l">
              <a:lnSpc>
                <a:spcPct val="120000"/>
              </a:lnSpc>
              <a:spcBef>
                <a:spcPts val="95"/>
              </a:spcBef>
              <a:spcAft>
                <a:spcPts val="0"/>
              </a:spcAft>
              <a:buClr>
                <a:srgbClr val="000000"/>
              </a:buClr>
              <a:buSzPts val="1200"/>
              <a:buChar char="●"/>
            </a:pPr>
            <a:r>
              <a:rPr lang="en-US">
                <a:solidFill>
                  <a:srgbClr val="000000"/>
                </a:solidFill>
                <a:latin typeface="Arial"/>
                <a:ea typeface="Arial"/>
                <a:cs typeface="Arial"/>
                <a:sym typeface="Arial"/>
              </a:rPr>
              <a:t>Low adoption rates of wellness programs among small organizations - likely in part due to lack of resources in terms of not budget but also staffing support</a:t>
            </a:r>
            <a:endParaRPr>
              <a:solidFill>
                <a:srgbClr val="000000"/>
              </a:solidFill>
              <a:highlight>
                <a:srgbClr val="FFFF00"/>
              </a:highlight>
              <a:latin typeface="Arial"/>
              <a:ea typeface="Arial"/>
              <a:cs typeface="Arial"/>
              <a:sym typeface="Arial"/>
            </a:endParaRPr>
          </a:p>
          <a:p>
            <a:pPr indent="-127635" lvl="0" marL="184785" rtl="0" algn="l">
              <a:lnSpc>
                <a:spcPct val="119705"/>
              </a:lnSpc>
              <a:spcBef>
                <a:spcPts val="0"/>
              </a:spcBef>
              <a:spcAft>
                <a:spcPts val="0"/>
              </a:spcAft>
              <a:buClr>
                <a:srgbClr val="000000"/>
              </a:buClr>
              <a:buSzPts val="1200"/>
              <a:buChar char="●"/>
            </a:pPr>
            <a:r>
              <a:rPr lang="en-US">
                <a:solidFill>
                  <a:srgbClr val="000000"/>
                </a:solidFill>
                <a:latin typeface="Arial"/>
                <a:ea typeface="Arial"/>
                <a:cs typeface="Arial"/>
                <a:sym typeface="Arial"/>
              </a:rPr>
              <a:t>To compound this problem, participation rates are low across organizations of all sizes</a:t>
            </a:r>
            <a:endParaRPr>
              <a:solidFill>
                <a:srgbClr val="000000"/>
              </a:solidFill>
              <a:latin typeface="Arial"/>
              <a:ea typeface="Arial"/>
              <a:cs typeface="Arial"/>
              <a:sym typeface="Arial"/>
            </a:endParaRPr>
          </a:p>
          <a:p>
            <a:pPr indent="-140333" lvl="1" marL="527685" rtl="0" algn="l">
              <a:lnSpc>
                <a:spcPct val="119705"/>
              </a:lnSpc>
              <a:spcBef>
                <a:spcPts val="0"/>
              </a:spcBef>
              <a:spcAft>
                <a:spcPts val="0"/>
              </a:spcAft>
              <a:buClr>
                <a:srgbClr val="000000"/>
              </a:buClr>
              <a:buSzPts val="1200"/>
              <a:buChar char="○"/>
            </a:pPr>
            <a:r>
              <a:rPr lang="en-US">
                <a:solidFill>
                  <a:srgbClr val="000000"/>
                </a:solidFill>
                <a:latin typeface="Arial"/>
                <a:ea typeface="Arial"/>
                <a:cs typeface="Arial"/>
                <a:sym typeface="Arial"/>
              </a:rPr>
              <a:t>Small organizations: &gt;50%</a:t>
            </a:r>
            <a:endParaRPr>
              <a:solidFill>
                <a:srgbClr val="000000"/>
              </a:solidFill>
              <a:latin typeface="Arial"/>
              <a:ea typeface="Arial"/>
              <a:cs typeface="Arial"/>
              <a:sym typeface="Arial"/>
            </a:endParaRPr>
          </a:p>
          <a:p>
            <a:pPr indent="-140333" lvl="1" marL="527685" rtl="0" algn="l">
              <a:lnSpc>
                <a:spcPct val="119705"/>
              </a:lnSpc>
              <a:spcBef>
                <a:spcPts val="0"/>
              </a:spcBef>
              <a:spcAft>
                <a:spcPts val="0"/>
              </a:spcAft>
              <a:buClr>
                <a:srgbClr val="000000"/>
              </a:buClr>
              <a:buSzPts val="1200"/>
              <a:buChar char="○"/>
            </a:pPr>
            <a:r>
              <a:rPr lang="en-US">
                <a:solidFill>
                  <a:srgbClr val="000000"/>
                </a:solidFill>
                <a:latin typeface="Arial"/>
                <a:ea typeface="Arial"/>
                <a:cs typeface="Arial"/>
                <a:sym typeface="Arial"/>
              </a:rPr>
              <a:t>Medium organizations: 21-40%</a:t>
            </a:r>
            <a:endParaRPr>
              <a:solidFill>
                <a:srgbClr val="000000"/>
              </a:solidFill>
              <a:latin typeface="Arial"/>
              <a:ea typeface="Arial"/>
              <a:cs typeface="Arial"/>
              <a:sym typeface="Arial"/>
            </a:endParaRPr>
          </a:p>
          <a:p>
            <a:pPr indent="-140333" lvl="1" marL="527685" rtl="0" algn="l">
              <a:lnSpc>
                <a:spcPct val="119705"/>
              </a:lnSpc>
              <a:spcBef>
                <a:spcPts val="0"/>
              </a:spcBef>
              <a:spcAft>
                <a:spcPts val="0"/>
              </a:spcAft>
              <a:buClr>
                <a:srgbClr val="000000"/>
              </a:buClr>
              <a:buSzPts val="1200"/>
              <a:buChar char="○"/>
            </a:pPr>
            <a:r>
              <a:rPr lang="en-US">
                <a:solidFill>
                  <a:srgbClr val="000000"/>
                </a:solidFill>
                <a:latin typeface="Arial"/>
                <a:ea typeface="Arial"/>
                <a:cs typeface="Arial"/>
                <a:sym typeface="Arial"/>
              </a:rPr>
              <a:t>Large organizations: 41-50%</a:t>
            </a:r>
            <a:endParaRPr>
              <a:solidFill>
                <a:srgbClr val="000000"/>
              </a:solidFill>
              <a:latin typeface="Arial"/>
              <a:ea typeface="Arial"/>
              <a:cs typeface="Arial"/>
              <a:sym typeface="Arial"/>
            </a:endParaRPr>
          </a:p>
          <a:p>
            <a:pPr indent="0" lvl="0" marL="0" rtl="0" algn="l">
              <a:lnSpc>
                <a:spcPct val="119705"/>
              </a:lnSpc>
              <a:spcBef>
                <a:spcPts val="0"/>
              </a:spcBef>
              <a:spcAft>
                <a:spcPts val="0"/>
              </a:spcAft>
              <a:buNone/>
            </a:pPr>
            <a:r>
              <a:t/>
            </a:r>
            <a:endParaRPr sz="1000">
              <a:solidFill>
                <a:srgbClr val="58595B"/>
              </a:solidFill>
              <a:latin typeface="Arial"/>
              <a:ea typeface="Arial"/>
              <a:cs typeface="Arial"/>
              <a:sym typeface="Arial"/>
            </a:endParaRPr>
          </a:p>
          <a:p>
            <a:pPr indent="0" lvl="0" marL="0" rtl="0" algn="l">
              <a:lnSpc>
                <a:spcPct val="119705"/>
              </a:lnSpc>
              <a:spcBef>
                <a:spcPts val="0"/>
              </a:spcBef>
              <a:spcAft>
                <a:spcPts val="0"/>
              </a:spcAft>
              <a:buNone/>
            </a:pPr>
            <a:r>
              <a:rPr lang="en-US" sz="1000">
                <a:solidFill>
                  <a:srgbClr val="58595B"/>
                </a:solidFill>
                <a:latin typeface="Arial"/>
                <a:ea typeface="Arial"/>
                <a:cs typeface="Arial"/>
                <a:sym typeface="Arial"/>
              </a:rPr>
              <a:t>Adoption:</a:t>
            </a:r>
            <a:endParaRPr sz="1000">
              <a:solidFill>
                <a:srgbClr val="58595B"/>
              </a:solidFill>
              <a:latin typeface="Arial"/>
              <a:ea typeface="Arial"/>
              <a:cs typeface="Arial"/>
              <a:sym typeface="Arial"/>
            </a:endParaRPr>
          </a:p>
          <a:p>
            <a:pPr indent="-292100" lvl="0" marL="457200" rtl="0" algn="l">
              <a:lnSpc>
                <a:spcPct val="119705"/>
              </a:lnSpc>
              <a:spcBef>
                <a:spcPts val="0"/>
              </a:spcBef>
              <a:spcAft>
                <a:spcPts val="0"/>
              </a:spcAft>
              <a:buClr>
                <a:srgbClr val="58595B"/>
              </a:buClr>
              <a:buSzPts val="1000"/>
              <a:buFont typeface="Arial"/>
              <a:buChar char="●"/>
            </a:pPr>
            <a:r>
              <a:rPr lang="en-US" sz="1000">
                <a:solidFill>
                  <a:srgbClr val="58595B"/>
                </a:solidFill>
                <a:latin typeface="Arial"/>
                <a:ea typeface="Arial"/>
                <a:cs typeface="Arial"/>
                <a:sym typeface="Arial"/>
              </a:rPr>
              <a:t>Small organizations (1-49): 24.7%</a:t>
            </a:r>
            <a:endParaRPr sz="1000">
              <a:latin typeface="Arial"/>
              <a:ea typeface="Arial"/>
              <a:cs typeface="Arial"/>
              <a:sym typeface="Arial"/>
            </a:endParaRPr>
          </a:p>
          <a:p>
            <a:pPr indent="-292100" lvl="0" marL="457200" rtl="0" algn="l">
              <a:lnSpc>
                <a:spcPct val="119705"/>
              </a:lnSpc>
              <a:spcBef>
                <a:spcPts val="0"/>
              </a:spcBef>
              <a:spcAft>
                <a:spcPts val="0"/>
              </a:spcAft>
              <a:buClr>
                <a:srgbClr val="58595B"/>
              </a:buClr>
              <a:buSzPts val="1000"/>
              <a:buChar char="●"/>
            </a:pPr>
            <a:r>
              <a:rPr lang="en-US" sz="1000">
                <a:solidFill>
                  <a:srgbClr val="58595B"/>
                </a:solidFill>
                <a:latin typeface="Arial"/>
                <a:ea typeface="Arial"/>
                <a:cs typeface="Arial"/>
                <a:sym typeface="Arial"/>
              </a:rPr>
              <a:t>Medium organizations (50-499): 76.9%</a:t>
            </a:r>
            <a:endParaRPr sz="1000">
              <a:latin typeface="Arial"/>
              <a:ea typeface="Arial"/>
              <a:cs typeface="Arial"/>
              <a:sym typeface="Arial"/>
            </a:endParaRPr>
          </a:p>
          <a:p>
            <a:pPr indent="-292100" lvl="0" marL="457200" rtl="0" algn="l">
              <a:lnSpc>
                <a:spcPct val="119705"/>
              </a:lnSpc>
              <a:spcBef>
                <a:spcPts val="0"/>
              </a:spcBef>
              <a:spcAft>
                <a:spcPts val="0"/>
              </a:spcAft>
              <a:buClr>
                <a:srgbClr val="58595B"/>
              </a:buClr>
              <a:buSzPts val="1000"/>
              <a:buFont typeface="Arial"/>
              <a:buChar char="●"/>
            </a:pPr>
            <a:r>
              <a:rPr lang="en-US" sz="1000">
                <a:solidFill>
                  <a:srgbClr val="58595B"/>
                </a:solidFill>
                <a:latin typeface="Arial"/>
                <a:ea typeface="Arial"/>
                <a:cs typeface="Arial"/>
                <a:sym typeface="Arial"/>
              </a:rPr>
              <a:t>Large organizations (500+): 82.6%</a:t>
            </a:r>
            <a:br>
              <a:rPr lang="en-US" sz="1000">
                <a:solidFill>
                  <a:srgbClr val="58595B"/>
                </a:solidFill>
                <a:latin typeface="Arial"/>
                <a:ea typeface="Arial"/>
                <a:cs typeface="Arial"/>
                <a:sym typeface="Arial"/>
              </a:rPr>
            </a:br>
            <a:endParaRPr sz="1000">
              <a:solidFill>
                <a:srgbClr val="58595B"/>
              </a:solidFill>
              <a:latin typeface="Arial"/>
              <a:ea typeface="Arial"/>
              <a:cs typeface="Arial"/>
              <a:sym typeface="Arial"/>
            </a:endParaRPr>
          </a:p>
          <a:p>
            <a:pPr indent="0" lvl="0" marL="0" rtl="0" algn="l">
              <a:lnSpc>
                <a:spcPct val="119705"/>
              </a:lnSpc>
              <a:spcBef>
                <a:spcPts val="0"/>
              </a:spcBef>
              <a:spcAft>
                <a:spcPts val="0"/>
              </a:spcAft>
              <a:buNone/>
            </a:pPr>
            <a:r>
              <a:rPr lang="en-US" sz="1000">
                <a:solidFill>
                  <a:srgbClr val="58595B"/>
                </a:solidFill>
                <a:latin typeface="Arial"/>
                <a:ea typeface="Arial"/>
                <a:cs typeface="Arial"/>
                <a:sym typeface="Arial"/>
              </a:rPr>
              <a:t>Participation:</a:t>
            </a:r>
            <a:endParaRPr sz="1000">
              <a:solidFill>
                <a:srgbClr val="58595B"/>
              </a:solidFill>
              <a:latin typeface="Arial"/>
              <a:ea typeface="Arial"/>
              <a:cs typeface="Arial"/>
              <a:sym typeface="Arial"/>
            </a:endParaRPr>
          </a:p>
          <a:p>
            <a:pPr indent="-292100" lvl="0" marL="457200" rtl="0" algn="l">
              <a:lnSpc>
                <a:spcPct val="119705"/>
              </a:lnSpc>
              <a:spcBef>
                <a:spcPts val="0"/>
              </a:spcBef>
              <a:spcAft>
                <a:spcPts val="0"/>
              </a:spcAft>
              <a:buClr>
                <a:srgbClr val="58595B"/>
              </a:buClr>
              <a:buSzPts val="1000"/>
              <a:buChar char="●"/>
            </a:pPr>
            <a:r>
              <a:rPr lang="en-US" sz="1000">
                <a:solidFill>
                  <a:srgbClr val="58595B"/>
                </a:solidFill>
                <a:latin typeface="Arial"/>
                <a:ea typeface="Arial"/>
                <a:cs typeface="Arial"/>
                <a:sym typeface="Arial"/>
              </a:rPr>
              <a:t>Small organizations: &gt;50%</a:t>
            </a:r>
            <a:endParaRPr sz="1000">
              <a:solidFill>
                <a:srgbClr val="58595B"/>
              </a:solidFill>
              <a:latin typeface="Arial"/>
              <a:ea typeface="Arial"/>
              <a:cs typeface="Arial"/>
              <a:sym typeface="Arial"/>
            </a:endParaRPr>
          </a:p>
          <a:p>
            <a:pPr indent="-292100" lvl="0" marL="457200" rtl="0" algn="l">
              <a:lnSpc>
                <a:spcPct val="119705"/>
              </a:lnSpc>
              <a:spcBef>
                <a:spcPts val="0"/>
              </a:spcBef>
              <a:spcAft>
                <a:spcPts val="0"/>
              </a:spcAft>
              <a:buClr>
                <a:srgbClr val="58595B"/>
              </a:buClr>
              <a:buSzPts val="1000"/>
              <a:buChar char="●"/>
            </a:pPr>
            <a:r>
              <a:rPr lang="en-US" sz="1000">
                <a:solidFill>
                  <a:srgbClr val="58595B"/>
                </a:solidFill>
                <a:latin typeface="Arial"/>
                <a:ea typeface="Arial"/>
                <a:cs typeface="Arial"/>
                <a:sym typeface="Arial"/>
              </a:rPr>
              <a:t>Medium organizations: 21-40%</a:t>
            </a:r>
            <a:endParaRPr sz="1000">
              <a:solidFill>
                <a:srgbClr val="58595B"/>
              </a:solidFill>
              <a:latin typeface="Arial"/>
              <a:ea typeface="Arial"/>
              <a:cs typeface="Arial"/>
              <a:sym typeface="Arial"/>
            </a:endParaRPr>
          </a:p>
          <a:p>
            <a:pPr indent="-292100" lvl="0" marL="457200" rtl="0" algn="l">
              <a:lnSpc>
                <a:spcPct val="119705"/>
              </a:lnSpc>
              <a:spcBef>
                <a:spcPts val="0"/>
              </a:spcBef>
              <a:spcAft>
                <a:spcPts val="0"/>
              </a:spcAft>
              <a:buClr>
                <a:srgbClr val="58595B"/>
              </a:buClr>
              <a:buSzPts val="1000"/>
              <a:buChar char="●"/>
            </a:pPr>
            <a:r>
              <a:rPr lang="en-US" sz="1000">
                <a:solidFill>
                  <a:srgbClr val="58595B"/>
                </a:solidFill>
                <a:latin typeface="Arial"/>
                <a:ea typeface="Arial"/>
                <a:cs typeface="Arial"/>
                <a:sym typeface="Arial"/>
              </a:rPr>
              <a:t>Large organizations: 41-50%</a:t>
            </a:r>
            <a:endParaRPr sz="1000">
              <a:solidFill>
                <a:srgbClr val="58595B"/>
              </a:solidFill>
              <a:latin typeface="Arial"/>
              <a:ea typeface="Arial"/>
              <a:cs typeface="Arial"/>
              <a:sym typeface="Arial"/>
            </a:endParaRPr>
          </a:p>
        </p:txBody>
      </p:sp>
      <p:sp>
        <p:nvSpPr>
          <p:cNvPr id="120" name="Google Shape;120;p6:notes"/>
          <p:cNvSpPr/>
          <p:nvPr>
            <p:ph idx="2"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0:notes"/>
          <p:cNvSpPr txBox="1"/>
          <p:nvPr>
            <p:ph idx="1" type="body"/>
          </p:nvPr>
        </p:nvSpPr>
        <p:spPr>
          <a:xfrm>
            <a:off x="914400" y="3300413"/>
            <a:ext cx="7315200" cy="270033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CAROLYN</a:t>
            </a:r>
            <a:endParaRPr/>
          </a:p>
          <a:p>
            <a:pPr indent="0" lvl="0" marL="0" rtl="0" algn="l">
              <a:spcBef>
                <a:spcPts val="0"/>
              </a:spcBef>
              <a:spcAft>
                <a:spcPts val="0"/>
              </a:spcAft>
              <a:buClr>
                <a:schemeClr val="dk1"/>
              </a:buClr>
              <a:buSzPts val="1400"/>
              <a:buFont typeface="Arial"/>
              <a:buNone/>
            </a:pPr>
            <a:r>
              <a:t/>
            </a:r>
            <a:endParaRPr/>
          </a:p>
          <a:p>
            <a:pPr indent="0" lvl="0" marL="0" rtl="0" algn="l">
              <a:spcBef>
                <a:spcPts val="0"/>
              </a:spcBef>
              <a:spcAft>
                <a:spcPts val="0"/>
              </a:spcAft>
              <a:buClr>
                <a:schemeClr val="dk1"/>
              </a:buClr>
              <a:buSzPts val="1400"/>
              <a:buFont typeface="Arial"/>
              <a:buNone/>
            </a:pPr>
            <a:r>
              <a:rPr lang="en-US"/>
              <a:t>emphasis on those psychosocial barriers and facilitators</a:t>
            </a:r>
            <a:endParaRPr/>
          </a:p>
          <a:p>
            <a:pPr indent="0" lvl="0" marL="0" rtl="0" algn="l">
              <a:spcBef>
                <a:spcPts val="0"/>
              </a:spcBef>
              <a:spcAft>
                <a:spcPts val="0"/>
              </a:spcAft>
              <a:buClr>
                <a:schemeClr val="dk1"/>
              </a:buClr>
              <a:buSzPts val="1400"/>
              <a:buFont typeface="Arial"/>
              <a:buNone/>
            </a:pPr>
            <a:r>
              <a:rPr lang="en-US"/>
              <a:t>knowing that small and medium orgs. have limited resources</a:t>
            </a:r>
            <a:endParaRPr/>
          </a:p>
          <a:p>
            <a:pPr indent="0" lvl="0" marL="0" rtl="0" algn="l">
              <a:spcBef>
                <a:spcPts val="0"/>
              </a:spcBef>
              <a:spcAft>
                <a:spcPts val="0"/>
              </a:spcAft>
              <a:buClr>
                <a:schemeClr val="dk1"/>
              </a:buClr>
              <a:buSzPts val="1400"/>
              <a:buFont typeface="Arial"/>
              <a:buNone/>
            </a:pPr>
            <a:r>
              <a:t/>
            </a:r>
            <a:endParaRPr/>
          </a:p>
          <a:p>
            <a:pPr indent="0" lvl="0" marL="0" rtl="0" algn="l">
              <a:spcBef>
                <a:spcPts val="0"/>
              </a:spcBef>
              <a:spcAft>
                <a:spcPts val="0"/>
              </a:spcAft>
              <a:buClr>
                <a:schemeClr val="dk1"/>
              </a:buClr>
              <a:buSzPts val="1400"/>
              <a:buFont typeface="Arial"/>
              <a:buNone/>
            </a:pPr>
            <a:r>
              <a:t/>
            </a:r>
            <a:endParaRPr/>
          </a:p>
        </p:txBody>
      </p:sp>
      <p:sp>
        <p:nvSpPr>
          <p:cNvPr id="129" name="Google Shape;129;p10:notes"/>
          <p:cNvSpPr/>
          <p:nvPr>
            <p:ph idx="2"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2:notes"/>
          <p:cNvSpPr txBox="1"/>
          <p:nvPr>
            <p:ph idx="1" type="body"/>
          </p:nvPr>
        </p:nvSpPr>
        <p:spPr>
          <a:xfrm>
            <a:off x="914400" y="3300413"/>
            <a:ext cx="7315200" cy="270033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CAROLYN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primarily small and medium - 2 orgs recently became large orgs</a:t>
            </a:r>
            <a:endParaRPr b="0" i="0" sz="1200" u="none" cap="none" strike="noStrike">
              <a:solidFill>
                <a:schemeClr val="dk1"/>
              </a:solidFill>
              <a:latin typeface="Calibri"/>
              <a:ea typeface="Calibri"/>
              <a:cs typeface="Calibri"/>
              <a:sym typeface="Calibri"/>
            </a:endParaRPr>
          </a:p>
        </p:txBody>
      </p:sp>
      <p:sp>
        <p:nvSpPr>
          <p:cNvPr id="137" name="Google Shape;137;p12:notes"/>
          <p:cNvSpPr/>
          <p:nvPr>
            <p:ph idx="2"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3:notes"/>
          <p:cNvSpPr txBox="1"/>
          <p:nvPr>
            <p:ph idx="1" type="body"/>
          </p:nvPr>
        </p:nvSpPr>
        <p:spPr>
          <a:xfrm>
            <a:off x="914400" y="3300413"/>
            <a:ext cx="7315200" cy="270033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ISABELLE</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proof that orgs can capitalize on making changes to the BE as a part of wellness initiatives</a:t>
            </a:r>
            <a:endParaRPr b="0" i="0" sz="1200" u="none" cap="none" strike="noStrike">
              <a:solidFill>
                <a:schemeClr val="dk1"/>
              </a:solidFill>
              <a:latin typeface="Calibri"/>
              <a:ea typeface="Calibri"/>
              <a:cs typeface="Calibri"/>
              <a:sym typeface="Calibri"/>
            </a:endParaRPr>
          </a:p>
        </p:txBody>
      </p:sp>
      <p:sp>
        <p:nvSpPr>
          <p:cNvPr id="145" name="Google Shape;145;p13:notes"/>
          <p:cNvSpPr/>
          <p:nvPr>
            <p:ph idx="2"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4:notes"/>
          <p:cNvSpPr txBox="1"/>
          <p:nvPr>
            <p:ph idx="1" type="body"/>
          </p:nvPr>
        </p:nvSpPr>
        <p:spPr>
          <a:xfrm>
            <a:off x="914400" y="3300413"/>
            <a:ext cx="7315200" cy="270033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ISABELLE</a:t>
            </a:r>
            <a:endParaRPr b="0" i="0" sz="1200" u="none" cap="none" strike="noStrike">
              <a:solidFill>
                <a:schemeClr val="dk1"/>
              </a:solidFill>
              <a:latin typeface="Calibri"/>
              <a:ea typeface="Calibri"/>
              <a:cs typeface="Calibri"/>
              <a:sym typeface="Calibri"/>
            </a:endParaRPr>
          </a:p>
        </p:txBody>
      </p:sp>
      <p:sp>
        <p:nvSpPr>
          <p:cNvPr id="153" name="Google Shape;153;p14:notes"/>
          <p:cNvSpPr/>
          <p:nvPr>
            <p:ph idx="2"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5:notes"/>
          <p:cNvSpPr txBox="1"/>
          <p:nvPr>
            <p:ph idx="1" type="body"/>
          </p:nvPr>
        </p:nvSpPr>
        <p:spPr>
          <a:xfrm>
            <a:off x="914400" y="3300413"/>
            <a:ext cx="7315200" cy="270033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ISABELLE</a:t>
            </a:r>
            <a:endParaRPr/>
          </a:p>
          <a:p>
            <a:pPr indent="0" lvl="0" marL="0" marR="0" rtl="0" algn="l">
              <a:lnSpc>
                <a:spcPct val="100000"/>
              </a:lnSpc>
              <a:spcBef>
                <a:spcPts val="0"/>
              </a:spcBef>
              <a:spcAft>
                <a:spcPts val="0"/>
              </a:spcAft>
              <a:buClr>
                <a:srgbClr val="000000"/>
              </a:buClr>
              <a:buSzPts val="1400"/>
              <a:buFont typeface="Arial"/>
              <a:buNone/>
            </a:pPr>
            <a:r>
              <a:t/>
            </a:r>
            <a:endParaRPr/>
          </a:p>
        </p:txBody>
      </p:sp>
      <p:sp>
        <p:nvSpPr>
          <p:cNvPr id="161" name="Google Shape;161;p15:notes"/>
          <p:cNvSpPr/>
          <p:nvPr>
            <p:ph idx="2"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7:notes"/>
          <p:cNvSpPr txBox="1"/>
          <p:nvPr>
            <p:ph idx="1" type="body"/>
          </p:nvPr>
        </p:nvSpPr>
        <p:spPr>
          <a:xfrm>
            <a:off x="914400" y="3300413"/>
            <a:ext cx="7315200" cy="2700337"/>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400"/>
              <a:buFont typeface="Arial"/>
              <a:buNone/>
            </a:pPr>
            <a:r>
              <a:rPr lang="en-US"/>
              <a:t>ISABELLE</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All these barriers could affect the adoptions of BE supports and engagement in the physical environment.</a:t>
            </a:r>
            <a:endParaRPr/>
          </a:p>
          <a:p>
            <a:pPr indent="0" lvl="0" marL="0" rtl="0" algn="l">
              <a:spcBef>
                <a:spcPts val="0"/>
              </a:spcBef>
              <a:spcAft>
                <a:spcPts val="0"/>
              </a:spcAft>
              <a:buClr>
                <a:srgbClr val="000000"/>
              </a:buClr>
              <a:buSzPts val="1400"/>
              <a:buFont typeface="Arial"/>
              <a:buNone/>
            </a:pPr>
            <a:r>
              <a:rPr lang="en-US"/>
              <a:t>Therefore, </a:t>
            </a:r>
            <a:r>
              <a:rPr lang="en-US"/>
              <a:t>BE is necessary but not sufficient - also need these factors...</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reminder: as with any organizational initiative, need employer support - mention assessment?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Why we will focus on built environment - because this mostly requires leadership support at the beginning, can function on its own without (put it more work at beginning for larger payoff later) </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may be more appealing to leaders who prioritize supporting sustainability initiatives (e.g., better air quality, increased natural lighting, decreased carbon footprint), but not traditional wellness efforts</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If leaders have a negative attitude, why would they build for health and well-being?</a:t>
            </a:r>
            <a:endParaRPr/>
          </a:p>
          <a:p>
            <a:pPr indent="0" lvl="0" marL="0" marR="0" rtl="0" algn="l">
              <a:lnSpc>
                <a:spcPct val="100000"/>
              </a:lnSpc>
              <a:spcBef>
                <a:spcPts val="0"/>
              </a:spcBef>
              <a:spcAft>
                <a:spcPts val="0"/>
              </a:spcAft>
              <a:buClr>
                <a:srgbClr val="000000"/>
              </a:buClr>
              <a:buSzPts val="1400"/>
              <a:buFont typeface="Arial"/>
              <a:buNone/>
            </a:pPr>
            <a:r>
              <a:rPr lang="en-US"/>
              <a:t>Healthy buildings are becoming a norm - WELL building standards, LEED, HealthLinks.</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Addressing participation - build it in and they will experience it.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en-US"/>
              <a:t>Briefly wrap up study (guide, assessment tool, recommendations).  Today, though, focusing on how wellness can be achieved through strategic engagement of the built environment.</a:t>
            </a:r>
            <a:endParaRPr/>
          </a:p>
        </p:txBody>
      </p:sp>
      <p:sp>
        <p:nvSpPr>
          <p:cNvPr id="169" name="Google Shape;169;p17:notes"/>
          <p:cNvSpPr/>
          <p:nvPr>
            <p:ph idx="2" type="sldImg"/>
          </p:nvPr>
        </p:nvSpPr>
        <p:spPr>
          <a:xfrm>
            <a:off x="3028950" y="857250"/>
            <a:ext cx="3086100" cy="231457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628650" y="365126"/>
            <a:ext cx="7886700" cy="1325563"/>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7" name="Google Shape;17;p2"/>
          <p:cNvSpPr txBox="1"/>
          <p:nvPr>
            <p:ph idx="1" type="body"/>
          </p:nvPr>
        </p:nvSpPr>
        <p:spPr>
          <a:xfrm>
            <a:off x="628650" y="1825625"/>
            <a:ext cx="7886700" cy="4351338"/>
          </a:xfrm>
          <a:prstGeom prst="rect">
            <a:avLst/>
          </a:prstGeom>
          <a:noFill/>
          <a:ln>
            <a:noFill/>
          </a:ln>
        </p:spPr>
        <p:txBody>
          <a:bodyPr anchorCtr="0" anchor="t" bIns="91425" lIns="91425" spcFirstLastPara="1" rIns="91425" wrap="square" tIns="91425">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18" name="Google Shape;18;p2"/>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9" name="Google Shape;19;p2"/>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20" name="Google Shape;20;p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1" name="Shape 71"/>
        <p:cNvGrpSpPr/>
        <p:nvPr/>
      </p:nvGrpSpPr>
      <p:grpSpPr>
        <a:xfrm>
          <a:off x="0" y="0"/>
          <a:ext cx="0" cy="0"/>
          <a:chOff x="0" y="0"/>
          <a:chExt cx="0" cy="0"/>
        </a:xfrm>
      </p:grpSpPr>
      <p:sp>
        <p:nvSpPr>
          <p:cNvPr id="72" name="Google Shape;72;p11"/>
          <p:cNvSpPr txBox="1"/>
          <p:nvPr>
            <p:ph type="title"/>
          </p:nvPr>
        </p:nvSpPr>
        <p:spPr>
          <a:xfrm>
            <a:off x="628650" y="365126"/>
            <a:ext cx="7886700" cy="1325563"/>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3" name="Google Shape;73;p11"/>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74" name="Google Shape;74;p11"/>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75" name="Google Shape;75;p1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12"/>
          <p:cNvSpPr txBox="1"/>
          <p:nvPr>
            <p:ph type="title"/>
          </p:nvPr>
        </p:nvSpPr>
        <p:spPr>
          <a:xfrm>
            <a:off x="629841" y="457200"/>
            <a:ext cx="2949178" cy="1600200"/>
          </a:xfrm>
          <a:prstGeom prst="rect">
            <a:avLst/>
          </a:prstGeom>
          <a:noFill/>
          <a:ln>
            <a:noFill/>
          </a:ln>
        </p:spPr>
        <p:txBody>
          <a:bodyPr anchorCtr="0" anchor="b" bIns="91425" lIns="91425" spcFirstLastPara="1" rIns="91425" wrap="square" tIns="91425">
            <a:noAutofit/>
          </a:bodyPr>
          <a:lstStyle>
            <a:lvl1pPr lvl="0" marR="0" rtl="0" algn="l">
              <a:lnSpc>
                <a:spcPct val="90000"/>
              </a:lnSpc>
              <a:spcBef>
                <a:spcPts val="0"/>
              </a:spcBef>
              <a:spcAft>
                <a:spcPts val="0"/>
              </a:spcAft>
              <a:buClr>
                <a:schemeClr val="dk1"/>
              </a:buClr>
              <a:buSzPts val="2400"/>
              <a:buFont typeface="Calibri"/>
              <a:buNone/>
              <a:defRPr b="0" i="0" sz="2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8" name="Google Shape;78;p12"/>
          <p:cNvSpPr txBox="1"/>
          <p:nvPr>
            <p:ph idx="1" type="body"/>
          </p:nvPr>
        </p:nvSpPr>
        <p:spPr>
          <a:xfrm>
            <a:off x="3887391" y="987426"/>
            <a:ext cx="4629150" cy="4873625"/>
          </a:xfrm>
          <a:prstGeom prst="rect">
            <a:avLst/>
          </a:prstGeom>
          <a:noFill/>
          <a:ln>
            <a:noFill/>
          </a:ln>
        </p:spPr>
        <p:txBody>
          <a:bodyPr anchorCtr="0" anchor="t" bIns="91425" lIns="91425" spcFirstLastPara="1" rIns="91425" wrap="square" tIns="91425">
            <a:noAutofit/>
          </a:bodyPr>
          <a:lstStyle>
            <a:lvl1pPr indent="-381000" lvl="0" marL="457200" marR="0" rtl="0" algn="l">
              <a:lnSpc>
                <a:spcPct val="90000"/>
              </a:lnSpc>
              <a:spcBef>
                <a:spcPts val="75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61950" lvl="1" marL="914400" marR="0" rtl="0" algn="l">
              <a:lnSpc>
                <a:spcPct val="90000"/>
              </a:lnSpc>
              <a:spcBef>
                <a:spcPts val="375"/>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2pPr>
            <a:lvl3pPr indent="-342900" lvl="2" marL="13716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23850" lvl="3" marL="18288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4pPr>
            <a:lvl5pPr indent="-323850" lvl="4" marL="22860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5pPr>
            <a:lvl6pPr indent="-323850" lvl="5" marL="27432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sp>
        <p:nvSpPr>
          <p:cNvPr id="79" name="Google Shape;79;p12"/>
          <p:cNvSpPr txBox="1"/>
          <p:nvPr>
            <p:ph idx="2" type="body"/>
          </p:nvPr>
        </p:nvSpPr>
        <p:spPr>
          <a:xfrm>
            <a:off x="629841" y="2057400"/>
            <a:ext cx="2949178" cy="3811588"/>
          </a:xfrm>
          <a:prstGeom prst="rect">
            <a:avLst/>
          </a:prstGeom>
          <a:noFill/>
          <a:ln>
            <a:noFill/>
          </a:ln>
        </p:spPr>
        <p:txBody>
          <a:bodyPr anchorCtr="0" anchor="t" bIns="91425" lIns="91425" spcFirstLastPara="1" rIns="91425" wrap="square" tIns="91425">
            <a:noAutofit/>
          </a:bodyPr>
          <a:lstStyle>
            <a:lvl1pPr indent="-228600" lvl="0" marL="457200" marR="0" rtl="0" algn="l">
              <a:lnSpc>
                <a:spcPct val="90000"/>
              </a:lnSpc>
              <a:spcBef>
                <a:spcPts val="75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Calibri"/>
                <a:ea typeface="Calibri"/>
                <a:cs typeface="Calibri"/>
                <a:sym typeface="Calibri"/>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9pPr>
          </a:lstStyle>
          <a:p/>
        </p:txBody>
      </p:sp>
      <p:sp>
        <p:nvSpPr>
          <p:cNvPr id="80" name="Google Shape;80;p12"/>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1" name="Google Shape;81;p12"/>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2" name="Google Shape;82;p1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13"/>
          <p:cNvSpPr txBox="1"/>
          <p:nvPr>
            <p:ph type="title"/>
          </p:nvPr>
        </p:nvSpPr>
        <p:spPr>
          <a:xfrm>
            <a:off x="629841" y="457200"/>
            <a:ext cx="2949178" cy="1600200"/>
          </a:xfrm>
          <a:prstGeom prst="rect">
            <a:avLst/>
          </a:prstGeom>
          <a:noFill/>
          <a:ln>
            <a:noFill/>
          </a:ln>
        </p:spPr>
        <p:txBody>
          <a:bodyPr anchorCtr="0" anchor="b" bIns="91425" lIns="91425" spcFirstLastPara="1" rIns="91425" wrap="square" tIns="91425">
            <a:noAutofit/>
          </a:bodyPr>
          <a:lstStyle>
            <a:lvl1pPr lvl="0" marR="0" rtl="0" algn="l">
              <a:lnSpc>
                <a:spcPct val="90000"/>
              </a:lnSpc>
              <a:spcBef>
                <a:spcPts val="0"/>
              </a:spcBef>
              <a:spcAft>
                <a:spcPts val="0"/>
              </a:spcAft>
              <a:buClr>
                <a:schemeClr val="dk1"/>
              </a:buClr>
              <a:buSzPts val="2400"/>
              <a:buFont typeface="Calibri"/>
              <a:buNone/>
              <a:defRPr b="0" i="0" sz="2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5" name="Google Shape;85;p13"/>
          <p:cNvSpPr/>
          <p:nvPr>
            <p:ph idx="2" type="pic"/>
          </p:nvPr>
        </p:nvSpPr>
        <p:spPr>
          <a:xfrm>
            <a:off x="3887391" y="987426"/>
            <a:ext cx="4629150" cy="4873625"/>
          </a:xfrm>
          <a:prstGeom prst="rect">
            <a:avLst/>
          </a:prstGeom>
          <a:noFill/>
          <a:ln>
            <a:noFill/>
          </a:ln>
        </p:spPr>
        <p:txBody>
          <a:bodyPr anchorCtr="0" anchor="t" bIns="91425" lIns="91425" spcFirstLastPara="1" rIns="91425" wrap="square" tIns="91425">
            <a:noAutofit/>
          </a:bodyPr>
          <a:lstStyle>
            <a:lvl1pPr lvl="0" marR="0" rtl="0" algn="l">
              <a:lnSpc>
                <a:spcPct val="90000"/>
              </a:lnSpc>
              <a:spcBef>
                <a:spcPts val="75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l">
              <a:lnSpc>
                <a:spcPct val="90000"/>
              </a:lnSpc>
              <a:spcBef>
                <a:spcPts val="375"/>
              </a:spcBef>
              <a:spcAft>
                <a:spcPts val="0"/>
              </a:spcAft>
              <a:buClr>
                <a:schemeClr val="dk1"/>
              </a:buClr>
              <a:buSzPts val="2100"/>
              <a:buFont typeface="Arial"/>
              <a:buNone/>
              <a:defRPr b="0" i="0" sz="2100" u="none" cap="none" strike="noStrike">
                <a:solidFill>
                  <a:schemeClr val="dk1"/>
                </a:solidFill>
                <a:latin typeface="Calibri"/>
                <a:ea typeface="Calibri"/>
                <a:cs typeface="Calibri"/>
                <a:sym typeface="Calibri"/>
              </a:defRPr>
            </a:lvl2pPr>
            <a:lvl3pPr lvl="2" marR="0" rtl="0" algn="l">
              <a:lnSpc>
                <a:spcPct val="90000"/>
              </a:lnSpc>
              <a:spcBef>
                <a:spcPts val="375"/>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4pPr>
            <a:lvl5pPr lvl="4"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5pPr>
            <a:lvl6pPr lvl="5"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6pPr>
            <a:lvl7pPr lvl="6"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7pPr>
            <a:lvl8pPr lvl="7"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8pPr>
            <a:lvl9pPr lvl="8"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9pPr>
          </a:lstStyle>
          <a:p/>
        </p:txBody>
      </p:sp>
      <p:sp>
        <p:nvSpPr>
          <p:cNvPr id="86" name="Google Shape;86;p13"/>
          <p:cNvSpPr txBox="1"/>
          <p:nvPr>
            <p:ph idx="1" type="body"/>
          </p:nvPr>
        </p:nvSpPr>
        <p:spPr>
          <a:xfrm>
            <a:off x="629841" y="2057400"/>
            <a:ext cx="2949178" cy="3811588"/>
          </a:xfrm>
          <a:prstGeom prst="rect">
            <a:avLst/>
          </a:prstGeom>
          <a:noFill/>
          <a:ln>
            <a:noFill/>
          </a:ln>
        </p:spPr>
        <p:txBody>
          <a:bodyPr anchorCtr="0" anchor="t" bIns="91425" lIns="91425" spcFirstLastPara="1" rIns="91425" wrap="square" tIns="91425">
            <a:noAutofit/>
          </a:bodyPr>
          <a:lstStyle>
            <a:lvl1pPr indent="-228600" lvl="0" marL="457200" marR="0" rtl="0" algn="l">
              <a:lnSpc>
                <a:spcPct val="90000"/>
              </a:lnSpc>
              <a:spcBef>
                <a:spcPts val="75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Calibri"/>
                <a:ea typeface="Calibri"/>
                <a:cs typeface="Calibri"/>
                <a:sym typeface="Calibri"/>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Calibri"/>
                <a:ea typeface="Calibri"/>
                <a:cs typeface="Calibri"/>
                <a:sym typeface="Calibri"/>
              </a:defRPr>
            </a:lvl9pPr>
          </a:lstStyle>
          <a:p/>
        </p:txBody>
      </p:sp>
      <p:sp>
        <p:nvSpPr>
          <p:cNvPr id="87" name="Google Shape;87;p13"/>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8" name="Google Shape;88;p13"/>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9" name="Google Shape;89;p1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0" name="Shape 90"/>
        <p:cNvGrpSpPr/>
        <p:nvPr/>
      </p:nvGrpSpPr>
      <p:grpSpPr>
        <a:xfrm>
          <a:off x="0" y="0"/>
          <a:ext cx="0" cy="0"/>
          <a:chOff x="0" y="0"/>
          <a:chExt cx="0" cy="0"/>
        </a:xfrm>
      </p:grpSpPr>
      <p:sp>
        <p:nvSpPr>
          <p:cNvPr id="91" name="Google Shape;91;p14"/>
          <p:cNvSpPr txBox="1"/>
          <p:nvPr>
            <p:ph type="title"/>
          </p:nvPr>
        </p:nvSpPr>
        <p:spPr>
          <a:xfrm>
            <a:off x="628650" y="365126"/>
            <a:ext cx="7886700" cy="1325563"/>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2" name="Google Shape;92;p14"/>
          <p:cNvSpPr txBox="1"/>
          <p:nvPr>
            <p:ph idx="1" type="body"/>
          </p:nvPr>
        </p:nvSpPr>
        <p:spPr>
          <a:xfrm rot="5400000">
            <a:off x="2396331" y="57944"/>
            <a:ext cx="4351338" cy="7886700"/>
          </a:xfrm>
          <a:prstGeom prst="rect">
            <a:avLst/>
          </a:prstGeom>
          <a:noFill/>
          <a:ln>
            <a:noFill/>
          </a:ln>
        </p:spPr>
        <p:txBody>
          <a:bodyPr anchorCtr="0" anchor="t" bIns="91425" lIns="91425" spcFirstLastPara="1" rIns="91425" wrap="square" tIns="91425">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93" name="Google Shape;93;p14"/>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4" name="Google Shape;94;p14"/>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5" name="Google Shape;95;p1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6" name="Shape 96"/>
        <p:cNvGrpSpPr/>
        <p:nvPr/>
      </p:nvGrpSpPr>
      <p:grpSpPr>
        <a:xfrm>
          <a:off x="0" y="0"/>
          <a:ext cx="0" cy="0"/>
          <a:chOff x="0" y="0"/>
          <a:chExt cx="0" cy="0"/>
        </a:xfrm>
      </p:grpSpPr>
      <p:sp>
        <p:nvSpPr>
          <p:cNvPr id="97" name="Google Shape;97;p15"/>
          <p:cNvSpPr txBox="1"/>
          <p:nvPr>
            <p:ph type="title"/>
          </p:nvPr>
        </p:nvSpPr>
        <p:spPr>
          <a:xfrm rot="5400000">
            <a:off x="4623593" y="2285206"/>
            <a:ext cx="5811838" cy="1971675"/>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98" name="Google Shape;98;p15"/>
          <p:cNvSpPr txBox="1"/>
          <p:nvPr>
            <p:ph idx="1" type="body"/>
          </p:nvPr>
        </p:nvSpPr>
        <p:spPr>
          <a:xfrm rot="5400000">
            <a:off x="623093" y="370681"/>
            <a:ext cx="5811838" cy="5800725"/>
          </a:xfrm>
          <a:prstGeom prst="rect">
            <a:avLst/>
          </a:prstGeom>
          <a:noFill/>
          <a:ln>
            <a:noFill/>
          </a:ln>
        </p:spPr>
        <p:txBody>
          <a:bodyPr anchorCtr="0" anchor="t" bIns="91425" lIns="91425" spcFirstLastPara="1" rIns="91425" wrap="square" tIns="91425">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99" name="Google Shape;99;p15"/>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0" name="Google Shape;100;p15"/>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1" name="Google Shape;101;p1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showMasterSp="0">
  <p:cSld name="1_Custom Layout">
    <p:spTree>
      <p:nvGrpSpPr>
        <p:cNvPr id="21" name="Shape 21"/>
        <p:cNvGrpSpPr/>
        <p:nvPr/>
      </p:nvGrpSpPr>
      <p:grpSpPr>
        <a:xfrm>
          <a:off x="0" y="0"/>
          <a:ext cx="0" cy="0"/>
          <a:chOff x="0" y="0"/>
          <a:chExt cx="0" cy="0"/>
        </a:xfrm>
      </p:grpSpPr>
      <p:sp>
        <p:nvSpPr>
          <p:cNvPr id="22" name="Google Shape;22;p3"/>
          <p:cNvSpPr txBox="1"/>
          <p:nvPr>
            <p:ph type="title"/>
          </p:nvPr>
        </p:nvSpPr>
        <p:spPr>
          <a:xfrm>
            <a:off x="371706" y="89210"/>
            <a:ext cx="8229600" cy="733896"/>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rgbClr val="191919"/>
              </a:buClr>
              <a:buSzPts val="2400"/>
              <a:buFont typeface="Calibri"/>
              <a:buNone/>
              <a:defRPr b="0" i="0" sz="2400" u="none" cap="none" strike="noStrike">
                <a:solidFill>
                  <a:srgbClr val="19191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3" name="Google Shape;23;p3"/>
          <p:cNvSpPr txBox="1"/>
          <p:nvPr>
            <p:ph idx="1" type="body"/>
          </p:nvPr>
        </p:nvSpPr>
        <p:spPr>
          <a:xfrm>
            <a:off x="371706" y="825190"/>
            <a:ext cx="8270488" cy="1495979"/>
          </a:xfrm>
          <a:prstGeom prst="rect">
            <a:avLst/>
          </a:prstGeom>
          <a:noFill/>
          <a:ln>
            <a:noFill/>
          </a:ln>
        </p:spPr>
        <p:txBody>
          <a:bodyPr anchorCtr="0" anchor="t" bIns="91425" lIns="91425" spcFirstLastPara="1" rIns="91425" wrap="square" tIns="91425">
            <a:noAutofit/>
          </a:bodyPr>
          <a:lstStyle>
            <a:lvl1pPr indent="-228600" lvl="0" marL="457200" marR="0" rtl="0" algn="l">
              <a:lnSpc>
                <a:spcPct val="90000"/>
              </a:lnSpc>
              <a:spcBef>
                <a:spcPts val="750"/>
              </a:spcBef>
              <a:spcAft>
                <a:spcPts val="0"/>
              </a:spcAft>
              <a:buClr>
                <a:srgbClr val="3F3F3F"/>
              </a:buClr>
              <a:buSzPts val="1600"/>
              <a:buFont typeface="Arial"/>
              <a:buNone/>
              <a:defRPr b="0" i="0" sz="1600" u="none" cap="none" strike="noStrike">
                <a:solidFill>
                  <a:srgbClr val="191919"/>
                </a:solidFill>
                <a:latin typeface="Calibri"/>
                <a:ea typeface="Calibri"/>
                <a:cs typeface="Calibri"/>
                <a:sym typeface="Calibri"/>
              </a:defRPr>
            </a:lvl1pPr>
            <a:lvl2pPr indent="-330200" lvl="1" marL="914400" marR="0" rtl="0" algn="l">
              <a:lnSpc>
                <a:spcPct val="90000"/>
              </a:lnSpc>
              <a:spcBef>
                <a:spcPts val="375"/>
              </a:spcBef>
              <a:spcAft>
                <a:spcPts val="0"/>
              </a:spcAft>
              <a:buClr>
                <a:srgbClr val="3F3F3F"/>
              </a:buClr>
              <a:buSzPts val="1600"/>
              <a:buFont typeface="Arial"/>
              <a:buChar char="•"/>
              <a:defRPr b="0" i="0" sz="1600" u="none" cap="none" strike="noStrike">
                <a:solidFill>
                  <a:srgbClr val="595959"/>
                </a:solidFill>
                <a:latin typeface="Calibri"/>
                <a:ea typeface="Calibri"/>
                <a:cs typeface="Calibri"/>
                <a:sym typeface="Calibri"/>
              </a:defRPr>
            </a:lvl2pPr>
            <a:lvl3pPr indent="-330200" lvl="2" marL="1371600" marR="0" rtl="0" algn="l">
              <a:lnSpc>
                <a:spcPct val="90000"/>
              </a:lnSpc>
              <a:spcBef>
                <a:spcPts val="375"/>
              </a:spcBef>
              <a:spcAft>
                <a:spcPts val="0"/>
              </a:spcAft>
              <a:buClr>
                <a:srgbClr val="3F3F3F"/>
              </a:buClr>
              <a:buSzPts val="1600"/>
              <a:buFont typeface="Arial"/>
              <a:buChar char="•"/>
              <a:defRPr b="0" i="0" sz="1600" u="none" cap="none" strike="noStrike">
                <a:solidFill>
                  <a:srgbClr val="595959"/>
                </a:solidFill>
                <a:latin typeface="Calibri"/>
                <a:ea typeface="Calibri"/>
                <a:cs typeface="Calibri"/>
                <a:sym typeface="Calibri"/>
              </a:defRPr>
            </a:lvl3pPr>
            <a:lvl4pPr indent="-330200" lvl="3" marL="1828800" marR="0" rtl="0" algn="l">
              <a:lnSpc>
                <a:spcPct val="90000"/>
              </a:lnSpc>
              <a:spcBef>
                <a:spcPts val="375"/>
              </a:spcBef>
              <a:spcAft>
                <a:spcPts val="0"/>
              </a:spcAft>
              <a:buClr>
                <a:srgbClr val="3F3F3F"/>
              </a:buClr>
              <a:buSzPts val="1600"/>
              <a:buFont typeface="Arial"/>
              <a:buChar char="•"/>
              <a:defRPr b="0" i="0" sz="1600" u="none" cap="none" strike="noStrike">
                <a:solidFill>
                  <a:srgbClr val="595959"/>
                </a:solidFill>
                <a:latin typeface="Calibri"/>
                <a:ea typeface="Calibri"/>
                <a:cs typeface="Calibri"/>
                <a:sym typeface="Calibri"/>
              </a:defRPr>
            </a:lvl4pPr>
            <a:lvl5pPr indent="-330200" lvl="4" marL="2286000" marR="0" rtl="0" algn="l">
              <a:lnSpc>
                <a:spcPct val="90000"/>
              </a:lnSpc>
              <a:spcBef>
                <a:spcPts val="375"/>
              </a:spcBef>
              <a:spcAft>
                <a:spcPts val="0"/>
              </a:spcAft>
              <a:buClr>
                <a:srgbClr val="3F3F3F"/>
              </a:buClr>
              <a:buSzPts val="1600"/>
              <a:buFont typeface="Arial"/>
              <a:buChar char="•"/>
              <a:defRPr b="0" i="0" sz="1600" u="none" cap="none" strike="noStrike">
                <a:solidFill>
                  <a:srgbClr val="595959"/>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24" name="Google Shape;24;p3"/>
          <p:cNvSpPr txBox="1"/>
          <p:nvPr>
            <p:ph idx="12" type="sldNum"/>
          </p:nvPr>
        </p:nvSpPr>
        <p:spPr>
          <a:xfrm>
            <a:off x="8534400" y="6627812"/>
            <a:ext cx="609600" cy="230188"/>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7F7F7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7F7F7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7F7F7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7F7F7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7F7F7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7F7F7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7F7F7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7F7F7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7F7F7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descr="TCHS.ai" id="25" name="Google Shape;25;p3"/>
          <p:cNvPicPr preferRelativeResize="0"/>
          <p:nvPr/>
        </p:nvPicPr>
        <p:blipFill rotWithShape="1">
          <a:blip r:embed="rId2">
            <a:alphaModFix/>
          </a:blip>
          <a:srcRect b="57947" l="5688" r="35342" t="13730"/>
          <a:stretch/>
        </p:blipFill>
        <p:spPr>
          <a:xfrm>
            <a:off x="6704896" y="6185210"/>
            <a:ext cx="2171476" cy="51259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Content">
  <p:cSld name="1_Two Content">
    <p:spTree>
      <p:nvGrpSpPr>
        <p:cNvPr id="26" name="Shape 26"/>
        <p:cNvGrpSpPr/>
        <p:nvPr/>
      </p:nvGrpSpPr>
      <p:grpSpPr>
        <a:xfrm>
          <a:off x="0" y="0"/>
          <a:ext cx="0" cy="0"/>
          <a:chOff x="0" y="0"/>
          <a:chExt cx="0" cy="0"/>
        </a:xfrm>
      </p:grpSpPr>
      <p:sp>
        <p:nvSpPr>
          <p:cNvPr id="27" name="Google Shape;27;p4"/>
          <p:cNvSpPr txBox="1"/>
          <p:nvPr>
            <p:ph type="title"/>
          </p:nvPr>
        </p:nvSpPr>
        <p:spPr>
          <a:xfrm>
            <a:off x="628650" y="365126"/>
            <a:ext cx="7886700" cy="1325563"/>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rgbClr val="58595B"/>
              </a:buClr>
              <a:buSzPts val="3200"/>
              <a:buFont typeface="Arial"/>
              <a:buNone/>
              <a:defRPr b="1" i="0" sz="3200" u="none" cap="none" strike="noStrike">
                <a:solidFill>
                  <a:srgbClr val="58595B"/>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28" name="Google Shape;28;p4"/>
          <p:cNvSpPr txBox="1"/>
          <p:nvPr>
            <p:ph idx="1" type="body"/>
          </p:nvPr>
        </p:nvSpPr>
        <p:spPr>
          <a:xfrm>
            <a:off x="707390" y="1756536"/>
            <a:ext cx="3694429" cy="372872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90000"/>
              </a:lnSpc>
              <a:spcBef>
                <a:spcPts val="750"/>
              </a:spcBef>
              <a:spcAft>
                <a:spcPts val="0"/>
              </a:spcAft>
              <a:buClr>
                <a:srgbClr val="58595B"/>
              </a:buClr>
              <a:buSzPts val="1800"/>
              <a:buFont typeface="Arial"/>
              <a:buChar char="•"/>
              <a:defRPr b="0" i="0" sz="1800" u="none" cap="none" strike="noStrike">
                <a:solidFill>
                  <a:srgbClr val="58595B"/>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29" name="Google Shape;29;p4"/>
          <p:cNvSpPr txBox="1"/>
          <p:nvPr>
            <p:ph idx="2" type="body"/>
          </p:nvPr>
        </p:nvSpPr>
        <p:spPr>
          <a:xfrm>
            <a:off x="4709160" y="1577340"/>
            <a:ext cx="3977640" cy="4526280"/>
          </a:xfrm>
          <a:prstGeom prst="rect">
            <a:avLst/>
          </a:prstGeom>
          <a:noFill/>
          <a:ln>
            <a:noFill/>
          </a:ln>
        </p:spPr>
        <p:txBody>
          <a:bodyPr anchorCtr="0" anchor="t" bIns="91425" lIns="91425" spcFirstLastPara="1" rIns="91425" wrap="square" tIns="91425">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30" name="Google Shape;30;p4"/>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31" name="Google Shape;31;p4"/>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32" name="Google Shape;32;p4"/>
          <p:cNvSpPr txBox="1"/>
          <p:nvPr>
            <p:ph idx="12" type="sldNum"/>
          </p:nvPr>
        </p:nvSpPr>
        <p:spPr>
          <a:xfrm>
            <a:off x="6457950" y="6356351"/>
            <a:ext cx="2057400" cy="365125"/>
          </a:xfrm>
          <a:prstGeom prst="rect">
            <a:avLst/>
          </a:prstGeom>
          <a:noFill/>
          <a:ln>
            <a:noFill/>
          </a:ln>
        </p:spPr>
        <p:txBody>
          <a:bodyPr anchorCtr="0" anchor="ctr" bIns="0" lIns="0" spcFirstLastPara="1" rIns="0" wrap="square" tIns="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3" name="Shape 33"/>
        <p:cNvGrpSpPr/>
        <p:nvPr/>
      </p:nvGrpSpPr>
      <p:grpSpPr>
        <a:xfrm>
          <a:off x="0" y="0"/>
          <a:ext cx="0" cy="0"/>
          <a:chOff x="0" y="0"/>
          <a:chExt cx="0" cy="0"/>
        </a:xfrm>
      </p:grpSpPr>
      <p:sp>
        <p:nvSpPr>
          <p:cNvPr id="34" name="Google Shape;34;p5"/>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35" name="Google Shape;35;p5"/>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36" name="Google Shape;36;p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37" name="Shape 37"/>
        <p:cNvGrpSpPr/>
        <p:nvPr/>
      </p:nvGrpSpPr>
      <p:grpSpPr>
        <a:xfrm>
          <a:off x="0" y="0"/>
          <a:ext cx="0" cy="0"/>
          <a:chOff x="0" y="0"/>
          <a:chExt cx="0" cy="0"/>
        </a:xfrm>
      </p:grpSpPr>
      <p:sp>
        <p:nvSpPr>
          <p:cNvPr id="38" name="Google Shape;38;p6"/>
          <p:cNvSpPr txBox="1"/>
          <p:nvPr>
            <p:ph type="ctrTitle"/>
          </p:nvPr>
        </p:nvSpPr>
        <p:spPr>
          <a:xfrm>
            <a:off x="707390" y="847504"/>
            <a:ext cx="7729219" cy="513715"/>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39" name="Google Shape;39;p6"/>
          <p:cNvSpPr txBox="1"/>
          <p:nvPr>
            <p:ph idx="1" type="subTitle"/>
          </p:nvPr>
        </p:nvSpPr>
        <p:spPr>
          <a:xfrm>
            <a:off x="1371600" y="3840480"/>
            <a:ext cx="6400800" cy="1714500"/>
          </a:xfrm>
          <a:prstGeom prst="rect">
            <a:avLst/>
          </a:prstGeom>
          <a:noFill/>
          <a:ln>
            <a:noFill/>
          </a:ln>
        </p:spPr>
        <p:txBody>
          <a:bodyPr anchorCtr="0" anchor="t" bIns="91425" lIns="91425" spcFirstLastPara="1" rIns="91425" wrap="square" tIns="91425">
            <a:noAutofit/>
          </a:bodyPr>
          <a:lstStyle>
            <a:lvl1pPr lvl="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lvl="1"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lvl="2"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lvl="3"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lvl="4"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lvl="5"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40" name="Google Shape;40;p6"/>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1" name="Google Shape;41;p6"/>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2" name="Google Shape;42;p6"/>
          <p:cNvSpPr txBox="1"/>
          <p:nvPr>
            <p:ph idx="12" type="sldNum"/>
          </p:nvPr>
        </p:nvSpPr>
        <p:spPr>
          <a:xfrm>
            <a:off x="6457950" y="6356351"/>
            <a:ext cx="2057400" cy="365125"/>
          </a:xfrm>
          <a:prstGeom prst="rect">
            <a:avLst/>
          </a:prstGeom>
          <a:noFill/>
          <a:ln>
            <a:noFill/>
          </a:ln>
        </p:spPr>
        <p:txBody>
          <a:bodyPr anchorCtr="0" anchor="ctr" bIns="0" lIns="0" spcFirstLastPara="1" rIns="0" wrap="square" tIns="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43" name="Shape 43"/>
        <p:cNvGrpSpPr/>
        <p:nvPr/>
      </p:nvGrpSpPr>
      <p:grpSpPr>
        <a:xfrm>
          <a:off x="0" y="0"/>
          <a:ext cx="0" cy="0"/>
          <a:chOff x="0" y="0"/>
          <a:chExt cx="0" cy="0"/>
        </a:xfrm>
      </p:grpSpPr>
      <p:sp>
        <p:nvSpPr>
          <p:cNvPr id="44" name="Google Shape;44;p7"/>
          <p:cNvSpPr txBox="1"/>
          <p:nvPr>
            <p:ph type="ctrTitle"/>
          </p:nvPr>
        </p:nvSpPr>
        <p:spPr>
          <a:xfrm>
            <a:off x="1143000" y="1122363"/>
            <a:ext cx="6858000" cy="2387600"/>
          </a:xfrm>
          <a:prstGeom prst="rect">
            <a:avLst/>
          </a:prstGeom>
          <a:noFill/>
          <a:ln>
            <a:noFill/>
          </a:ln>
        </p:spPr>
        <p:txBody>
          <a:bodyPr anchorCtr="0" anchor="b" bIns="91425" lIns="91425" spcFirstLastPara="1" rIns="91425" wrap="square" tIns="91425">
            <a:noAutofit/>
          </a:bodyPr>
          <a:lstStyle>
            <a:lvl1pPr lvl="0" marR="0" rtl="0" algn="ctr">
              <a:lnSpc>
                <a:spcPct val="90000"/>
              </a:lnSpc>
              <a:spcBef>
                <a:spcPts val="0"/>
              </a:spcBef>
              <a:spcAft>
                <a:spcPts val="0"/>
              </a:spcAft>
              <a:buClr>
                <a:schemeClr val="dk1"/>
              </a:buClr>
              <a:buSzPts val="4500"/>
              <a:buFont typeface="Calibri"/>
              <a:buNone/>
              <a:defRPr b="0" i="0" sz="45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5" name="Google Shape;45;p7"/>
          <p:cNvSpPr txBox="1"/>
          <p:nvPr>
            <p:ph idx="1" type="subTitle"/>
          </p:nvPr>
        </p:nvSpPr>
        <p:spPr>
          <a:xfrm>
            <a:off x="1143000" y="3602038"/>
            <a:ext cx="6858000" cy="1655762"/>
          </a:xfrm>
          <a:prstGeom prst="rect">
            <a:avLst/>
          </a:prstGeom>
          <a:noFill/>
          <a:ln>
            <a:noFill/>
          </a:ln>
        </p:spPr>
        <p:txBody>
          <a:bodyPr anchorCtr="0" anchor="t" bIns="91425" lIns="91425" spcFirstLastPara="1" rIns="91425" wrap="square" tIns="91425">
            <a:noAutofit/>
          </a:bodyPr>
          <a:lstStyle>
            <a:lvl1pPr lvl="0" marR="0" rtl="0" algn="ctr">
              <a:lnSpc>
                <a:spcPct val="90000"/>
              </a:lnSpc>
              <a:spcBef>
                <a:spcPts val="75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1pPr>
            <a:lvl2pPr lvl="1" marR="0" rtl="0" algn="ctr">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2pPr>
            <a:lvl3pPr lvl="2" marR="0" rtl="0" algn="ctr">
              <a:lnSpc>
                <a:spcPct val="90000"/>
              </a:lnSpc>
              <a:spcBef>
                <a:spcPts val="375"/>
              </a:spcBef>
              <a:spcAft>
                <a:spcPts val="0"/>
              </a:spcAft>
              <a:buClr>
                <a:schemeClr val="dk1"/>
              </a:buClr>
              <a:buSzPts val="1350"/>
              <a:buFont typeface="Arial"/>
              <a:buNone/>
              <a:defRPr b="0" i="0" sz="1350" u="none" cap="none" strike="noStrike">
                <a:solidFill>
                  <a:schemeClr val="dk1"/>
                </a:solidFill>
                <a:latin typeface="Calibri"/>
                <a:ea typeface="Calibri"/>
                <a:cs typeface="Calibri"/>
                <a:sym typeface="Calibri"/>
              </a:defRPr>
            </a:lvl3pPr>
            <a:lvl4pPr lvl="3"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4pPr>
            <a:lvl5pPr lvl="4"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5pPr>
            <a:lvl6pPr lvl="5"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6pPr>
            <a:lvl7pPr lvl="6"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7pPr>
            <a:lvl8pPr lvl="7"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8pPr>
            <a:lvl9pPr lvl="8" marR="0" rtl="0" algn="ctr">
              <a:lnSpc>
                <a:spcPct val="90000"/>
              </a:lnSpc>
              <a:spcBef>
                <a:spcPts val="375"/>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9pPr>
          </a:lstStyle>
          <a:p/>
        </p:txBody>
      </p:sp>
      <p:sp>
        <p:nvSpPr>
          <p:cNvPr id="46" name="Google Shape;46;p7"/>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7" name="Google Shape;47;p7"/>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8" name="Google Shape;48;p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9" name="Shape 49"/>
        <p:cNvGrpSpPr/>
        <p:nvPr/>
      </p:nvGrpSpPr>
      <p:grpSpPr>
        <a:xfrm>
          <a:off x="0" y="0"/>
          <a:ext cx="0" cy="0"/>
          <a:chOff x="0" y="0"/>
          <a:chExt cx="0" cy="0"/>
        </a:xfrm>
      </p:grpSpPr>
      <p:sp>
        <p:nvSpPr>
          <p:cNvPr id="50" name="Google Shape;50;p8"/>
          <p:cNvSpPr txBox="1"/>
          <p:nvPr>
            <p:ph type="title"/>
          </p:nvPr>
        </p:nvSpPr>
        <p:spPr>
          <a:xfrm>
            <a:off x="623888" y="1709739"/>
            <a:ext cx="7886700" cy="2852737"/>
          </a:xfrm>
          <a:prstGeom prst="rect">
            <a:avLst/>
          </a:prstGeom>
          <a:noFill/>
          <a:ln>
            <a:noFill/>
          </a:ln>
        </p:spPr>
        <p:txBody>
          <a:bodyPr anchorCtr="0" anchor="b" bIns="91425" lIns="91425" spcFirstLastPara="1" rIns="91425" wrap="square" tIns="91425">
            <a:noAutofit/>
          </a:bodyPr>
          <a:lstStyle>
            <a:lvl1pPr lvl="0" marR="0" rtl="0" algn="l">
              <a:lnSpc>
                <a:spcPct val="90000"/>
              </a:lnSpc>
              <a:spcBef>
                <a:spcPts val="0"/>
              </a:spcBef>
              <a:spcAft>
                <a:spcPts val="0"/>
              </a:spcAft>
              <a:buClr>
                <a:schemeClr val="dk1"/>
              </a:buClr>
              <a:buSzPts val="4500"/>
              <a:buFont typeface="Calibri"/>
              <a:buNone/>
              <a:defRPr b="0" i="0" sz="45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1" name="Google Shape;51;p8"/>
          <p:cNvSpPr txBox="1"/>
          <p:nvPr>
            <p:ph idx="1" type="body"/>
          </p:nvPr>
        </p:nvSpPr>
        <p:spPr>
          <a:xfrm>
            <a:off x="623888" y="4589464"/>
            <a:ext cx="7886700" cy="1500187"/>
          </a:xfrm>
          <a:prstGeom prst="rect">
            <a:avLst/>
          </a:prstGeom>
          <a:noFill/>
          <a:ln>
            <a:noFill/>
          </a:ln>
        </p:spPr>
        <p:txBody>
          <a:bodyPr anchorCtr="0" anchor="t" bIns="91425" lIns="91425" spcFirstLastPara="1" rIns="91425" wrap="square" tIns="91425">
            <a:noAutofit/>
          </a:bodyPr>
          <a:lstStyle>
            <a:lvl1pPr indent="-228600" lvl="0" marL="457200" marR="0" rtl="0" algn="l">
              <a:lnSpc>
                <a:spcPct val="90000"/>
              </a:lnSpc>
              <a:spcBef>
                <a:spcPts val="75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1pPr>
            <a:lvl2pPr indent="-228600" lvl="1" marL="914400" marR="0" rtl="0" algn="l">
              <a:lnSpc>
                <a:spcPct val="90000"/>
              </a:lnSpc>
              <a:spcBef>
                <a:spcPts val="375"/>
              </a:spcBef>
              <a:spcAft>
                <a:spcPts val="0"/>
              </a:spcAft>
              <a:buClr>
                <a:srgbClr val="888888"/>
              </a:buClr>
              <a:buSzPts val="1500"/>
              <a:buFont typeface="Arial"/>
              <a:buNone/>
              <a:defRPr b="0" i="0" sz="1500" u="none" cap="none" strike="noStrike">
                <a:solidFill>
                  <a:srgbClr val="888888"/>
                </a:solidFill>
                <a:latin typeface="Calibri"/>
                <a:ea typeface="Calibri"/>
                <a:cs typeface="Calibri"/>
                <a:sym typeface="Calibri"/>
              </a:defRPr>
            </a:lvl2pPr>
            <a:lvl3pPr indent="-228600" lvl="2" marL="1371600" marR="0" rtl="0" algn="l">
              <a:lnSpc>
                <a:spcPct val="90000"/>
              </a:lnSpc>
              <a:spcBef>
                <a:spcPts val="375"/>
              </a:spcBef>
              <a:spcAft>
                <a:spcPts val="0"/>
              </a:spcAft>
              <a:buClr>
                <a:srgbClr val="888888"/>
              </a:buClr>
              <a:buSzPts val="1350"/>
              <a:buFont typeface="Arial"/>
              <a:buNone/>
              <a:defRPr b="0" i="0" sz="1350" u="none" cap="none" strike="noStrike">
                <a:solidFill>
                  <a:srgbClr val="888888"/>
                </a:solidFill>
                <a:latin typeface="Calibri"/>
                <a:ea typeface="Calibri"/>
                <a:cs typeface="Calibri"/>
                <a:sym typeface="Calibri"/>
              </a:defRPr>
            </a:lvl3pPr>
            <a:lvl4pPr indent="-228600" lvl="3" marL="18288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Calibri"/>
                <a:ea typeface="Calibri"/>
                <a:cs typeface="Calibri"/>
                <a:sym typeface="Calibri"/>
              </a:defRPr>
            </a:lvl4pPr>
            <a:lvl5pPr indent="-228600" lvl="4" marL="22860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Calibri"/>
                <a:ea typeface="Calibri"/>
                <a:cs typeface="Calibri"/>
                <a:sym typeface="Calibri"/>
              </a:defRPr>
            </a:lvl5pPr>
            <a:lvl6pPr indent="-228600" lvl="5" marL="27432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Calibri"/>
                <a:ea typeface="Calibri"/>
                <a:cs typeface="Calibri"/>
                <a:sym typeface="Calibri"/>
              </a:defRPr>
            </a:lvl6pPr>
            <a:lvl7pPr indent="-228600" lvl="6" marL="32004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Calibri"/>
                <a:ea typeface="Calibri"/>
                <a:cs typeface="Calibri"/>
                <a:sym typeface="Calibri"/>
              </a:defRPr>
            </a:lvl7pPr>
            <a:lvl8pPr indent="-228600" lvl="7" marL="36576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Calibri"/>
                <a:ea typeface="Calibri"/>
                <a:cs typeface="Calibri"/>
                <a:sym typeface="Calibri"/>
              </a:defRPr>
            </a:lvl8pPr>
            <a:lvl9pPr indent="-228600" lvl="8" marL="4114800" marR="0" rtl="0" algn="l">
              <a:lnSpc>
                <a:spcPct val="90000"/>
              </a:lnSpc>
              <a:spcBef>
                <a:spcPts val="375"/>
              </a:spcBef>
              <a:spcAft>
                <a:spcPts val="0"/>
              </a:spcAft>
              <a:buClr>
                <a:srgbClr val="888888"/>
              </a:buClr>
              <a:buSzPts val="1200"/>
              <a:buFont typeface="Arial"/>
              <a:buNone/>
              <a:defRPr b="0" i="0" sz="1200" u="none" cap="none" strike="noStrike">
                <a:solidFill>
                  <a:srgbClr val="888888"/>
                </a:solidFill>
                <a:latin typeface="Calibri"/>
                <a:ea typeface="Calibri"/>
                <a:cs typeface="Calibri"/>
                <a:sym typeface="Calibri"/>
              </a:defRPr>
            </a:lvl9pPr>
          </a:lstStyle>
          <a:p/>
        </p:txBody>
      </p:sp>
      <p:sp>
        <p:nvSpPr>
          <p:cNvPr id="52" name="Google Shape;52;p8"/>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3" name="Google Shape;53;p8"/>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4" name="Google Shape;54;p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5" name="Shape 55"/>
        <p:cNvGrpSpPr/>
        <p:nvPr/>
      </p:nvGrpSpPr>
      <p:grpSpPr>
        <a:xfrm>
          <a:off x="0" y="0"/>
          <a:ext cx="0" cy="0"/>
          <a:chOff x="0" y="0"/>
          <a:chExt cx="0" cy="0"/>
        </a:xfrm>
      </p:grpSpPr>
      <p:sp>
        <p:nvSpPr>
          <p:cNvPr id="56" name="Google Shape;56;p9"/>
          <p:cNvSpPr txBox="1"/>
          <p:nvPr>
            <p:ph type="title"/>
          </p:nvPr>
        </p:nvSpPr>
        <p:spPr>
          <a:xfrm>
            <a:off x="628650" y="365126"/>
            <a:ext cx="7886700" cy="1325563"/>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7" name="Google Shape;57;p9"/>
          <p:cNvSpPr txBox="1"/>
          <p:nvPr>
            <p:ph idx="1" type="body"/>
          </p:nvPr>
        </p:nvSpPr>
        <p:spPr>
          <a:xfrm>
            <a:off x="628650" y="1825625"/>
            <a:ext cx="3886200" cy="4351338"/>
          </a:xfrm>
          <a:prstGeom prst="rect">
            <a:avLst/>
          </a:prstGeom>
          <a:noFill/>
          <a:ln>
            <a:noFill/>
          </a:ln>
        </p:spPr>
        <p:txBody>
          <a:bodyPr anchorCtr="0" anchor="t" bIns="91425" lIns="91425" spcFirstLastPara="1" rIns="91425" wrap="square" tIns="91425">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58" name="Google Shape;58;p9"/>
          <p:cNvSpPr txBox="1"/>
          <p:nvPr>
            <p:ph idx="2" type="body"/>
          </p:nvPr>
        </p:nvSpPr>
        <p:spPr>
          <a:xfrm>
            <a:off x="4629150" y="1825625"/>
            <a:ext cx="3886200" cy="4351338"/>
          </a:xfrm>
          <a:prstGeom prst="rect">
            <a:avLst/>
          </a:prstGeom>
          <a:noFill/>
          <a:ln>
            <a:noFill/>
          </a:ln>
        </p:spPr>
        <p:txBody>
          <a:bodyPr anchorCtr="0" anchor="t" bIns="91425" lIns="91425" spcFirstLastPara="1" rIns="91425" wrap="square" tIns="91425">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59" name="Google Shape;59;p9"/>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60" name="Google Shape;60;p9"/>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61" name="Google Shape;61;p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2" name="Shape 62"/>
        <p:cNvGrpSpPr/>
        <p:nvPr/>
      </p:nvGrpSpPr>
      <p:grpSpPr>
        <a:xfrm>
          <a:off x="0" y="0"/>
          <a:ext cx="0" cy="0"/>
          <a:chOff x="0" y="0"/>
          <a:chExt cx="0" cy="0"/>
        </a:xfrm>
      </p:grpSpPr>
      <p:sp>
        <p:nvSpPr>
          <p:cNvPr id="63" name="Google Shape;63;p10"/>
          <p:cNvSpPr txBox="1"/>
          <p:nvPr>
            <p:ph type="title"/>
          </p:nvPr>
        </p:nvSpPr>
        <p:spPr>
          <a:xfrm>
            <a:off x="629841" y="365126"/>
            <a:ext cx="7886700" cy="1325563"/>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64" name="Google Shape;64;p10"/>
          <p:cNvSpPr txBox="1"/>
          <p:nvPr>
            <p:ph idx="1" type="body"/>
          </p:nvPr>
        </p:nvSpPr>
        <p:spPr>
          <a:xfrm>
            <a:off x="629842" y="1681163"/>
            <a:ext cx="3868340" cy="823912"/>
          </a:xfrm>
          <a:prstGeom prst="rect">
            <a:avLst/>
          </a:prstGeom>
          <a:noFill/>
          <a:ln>
            <a:noFill/>
          </a:ln>
        </p:spPr>
        <p:txBody>
          <a:bodyPr anchorCtr="0" anchor="b" bIns="91425" lIns="91425" spcFirstLastPara="1" rIns="91425" wrap="square" tIns="91425">
            <a:noAutofit/>
          </a:bodyPr>
          <a:lstStyle>
            <a:lvl1pPr indent="-228600" lvl="0" marL="457200" marR="0" rtl="0" algn="l">
              <a:lnSpc>
                <a:spcPct val="90000"/>
              </a:lnSpc>
              <a:spcBef>
                <a:spcPts val="75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1pPr>
            <a:lvl2pPr indent="-228600" lvl="1" marL="914400" marR="0" rtl="0" algn="l">
              <a:lnSpc>
                <a:spcPct val="90000"/>
              </a:lnSpc>
              <a:spcBef>
                <a:spcPts val="375"/>
              </a:spcBef>
              <a:spcAft>
                <a:spcPts val="0"/>
              </a:spcAft>
              <a:buClr>
                <a:schemeClr val="dk1"/>
              </a:buClr>
              <a:buSzPts val="1500"/>
              <a:buFont typeface="Arial"/>
              <a:buNone/>
              <a:defRPr b="1" i="0" sz="1500" u="none" cap="none" strike="noStrike">
                <a:solidFill>
                  <a:schemeClr val="dk1"/>
                </a:solidFill>
                <a:latin typeface="Calibri"/>
                <a:ea typeface="Calibri"/>
                <a:cs typeface="Calibri"/>
                <a:sym typeface="Calibri"/>
              </a:defRPr>
            </a:lvl2pPr>
            <a:lvl3pPr indent="-228600" lvl="2" marL="1371600" marR="0" rtl="0" algn="l">
              <a:lnSpc>
                <a:spcPct val="90000"/>
              </a:lnSpc>
              <a:spcBef>
                <a:spcPts val="375"/>
              </a:spcBef>
              <a:spcAft>
                <a:spcPts val="0"/>
              </a:spcAft>
              <a:buClr>
                <a:schemeClr val="dk1"/>
              </a:buClr>
              <a:buSzPts val="1350"/>
              <a:buFont typeface="Arial"/>
              <a:buNone/>
              <a:defRPr b="1" i="0" sz="1350" u="none" cap="none" strike="noStrike">
                <a:solidFill>
                  <a:schemeClr val="dk1"/>
                </a:solidFill>
                <a:latin typeface="Calibri"/>
                <a:ea typeface="Calibri"/>
                <a:cs typeface="Calibri"/>
                <a:sym typeface="Calibri"/>
              </a:defRPr>
            </a:lvl3pPr>
            <a:lvl4pPr indent="-228600" lvl="3" marL="18288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4pPr>
            <a:lvl5pPr indent="-228600" lvl="4" marL="22860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5pPr>
            <a:lvl6pPr indent="-228600" lvl="5" marL="27432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6pPr>
            <a:lvl7pPr indent="-228600" lvl="6" marL="32004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7pPr>
            <a:lvl8pPr indent="-228600" lvl="7" marL="36576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8pPr>
            <a:lvl9pPr indent="-228600" lvl="8" marL="41148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9pPr>
          </a:lstStyle>
          <a:p/>
        </p:txBody>
      </p:sp>
      <p:sp>
        <p:nvSpPr>
          <p:cNvPr id="65" name="Google Shape;65;p10"/>
          <p:cNvSpPr txBox="1"/>
          <p:nvPr>
            <p:ph idx="2" type="body"/>
          </p:nvPr>
        </p:nvSpPr>
        <p:spPr>
          <a:xfrm>
            <a:off x="629842" y="2505075"/>
            <a:ext cx="3868340" cy="3684588"/>
          </a:xfrm>
          <a:prstGeom prst="rect">
            <a:avLst/>
          </a:prstGeom>
          <a:noFill/>
          <a:ln>
            <a:noFill/>
          </a:ln>
        </p:spPr>
        <p:txBody>
          <a:bodyPr anchorCtr="0" anchor="t" bIns="91425" lIns="91425" spcFirstLastPara="1" rIns="91425" wrap="square" tIns="91425">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66" name="Google Shape;66;p10"/>
          <p:cNvSpPr txBox="1"/>
          <p:nvPr>
            <p:ph idx="3" type="body"/>
          </p:nvPr>
        </p:nvSpPr>
        <p:spPr>
          <a:xfrm>
            <a:off x="4629150" y="1681163"/>
            <a:ext cx="3887391" cy="823912"/>
          </a:xfrm>
          <a:prstGeom prst="rect">
            <a:avLst/>
          </a:prstGeom>
          <a:noFill/>
          <a:ln>
            <a:noFill/>
          </a:ln>
        </p:spPr>
        <p:txBody>
          <a:bodyPr anchorCtr="0" anchor="b" bIns="91425" lIns="91425" spcFirstLastPara="1" rIns="91425" wrap="square" tIns="91425">
            <a:noAutofit/>
          </a:bodyPr>
          <a:lstStyle>
            <a:lvl1pPr indent="-228600" lvl="0" marL="457200" marR="0" rtl="0" algn="l">
              <a:lnSpc>
                <a:spcPct val="90000"/>
              </a:lnSpc>
              <a:spcBef>
                <a:spcPts val="75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1pPr>
            <a:lvl2pPr indent="-228600" lvl="1" marL="914400" marR="0" rtl="0" algn="l">
              <a:lnSpc>
                <a:spcPct val="90000"/>
              </a:lnSpc>
              <a:spcBef>
                <a:spcPts val="375"/>
              </a:spcBef>
              <a:spcAft>
                <a:spcPts val="0"/>
              </a:spcAft>
              <a:buClr>
                <a:schemeClr val="dk1"/>
              </a:buClr>
              <a:buSzPts val="1500"/>
              <a:buFont typeface="Arial"/>
              <a:buNone/>
              <a:defRPr b="1" i="0" sz="1500" u="none" cap="none" strike="noStrike">
                <a:solidFill>
                  <a:schemeClr val="dk1"/>
                </a:solidFill>
                <a:latin typeface="Calibri"/>
                <a:ea typeface="Calibri"/>
                <a:cs typeface="Calibri"/>
                <a:sym typeface="Calibri"/>
              </a:defRPr>
            </a:lvl2pPr>
            <a:lvl3pPr indent="-228600" lvl="2" marL="1371600" marR="0" rtl="0" algn="l">
              <a:lnSpc>
                <a:spcPct val="90000"/>
              </a:lnSpc>
              <a:spcBef>
                <a:spcPts val="375"/>
              </a:spcBef>
              <a:spcAft>
                <a:spcPts val="0"/>
              </a:spcAft>
              <a:buClr>
                <a:schemeClr val="dk1"/>
              </a:buClr>
              <a:buSzPts val="1350"/>
              <a:buFont typeface="Arial"/>
              <a:buNone/>
              <a:defRPr b="1" i="0" sz="1350" u="none" cap="none" strike="noStrike">
                <a:solidFill>
                  <a:schemeClr val="dk1"/>
                </a:solidFill>
                <a:latin typeface="Calibri"/>
                <a:ea typeface="Calibri"/>
                <a:cs typeface="Calibri"/>
                <a:sym typeface="Calibri"/>
              </a:defRPr>
            </a:lvl3pPr>
            <a:lvl4pPr indent="-228600" lvl="3" marL="18288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4pPr>
            <a:lvl5pPr indent="-228600" lvl="4" marL="22860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5pPr>
            <a:lvl6pPr indent="-228600" lvl="5" marL="27432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6pPr>
            <a:lvl7pPr indent="-228600" lvl="6" marL="32004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7pPr>
            <a:lvl8pPr indent="-228600" lvl="7" marL="36576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8pPr>
            <a:lvl9pPr indent="-228600" lvl="8" marL="4114800" marR="0" rtl="0" algn="l">
              <a:lnSpc>
                <a:spcPct val="90000"/>
              </a:lnSpc>
              <a:spcBef>
                <a:spcPts val="375"/>
              </a:spcBef>
              <a:spcAft>
                <a:spcPts val="0"/>
              </a:spcAft>
              <a:buClr>
                <a:schemeClr val="dk1"/>
              </a:buClr>
              <a:buSzPts val="1200"/>
              <a:buFont typeface="Arial"/>
              <a:buNone/>
              <a:defRPr b="1" i="0" sz="1200" u="none" cap="none" strike="noStrike">
                <a:solidFill>
                  <a:schemeClr val="dk1"/>
                </a:solidFill>
                <a:latin typeface="Calibri"/>
                <a:ea typeface="Calibri"/>
                <a:cs typeface="Calibri"/>
                <a:sym typeface="Calibri"/>
              </a:defRPr>
            </a:lvl9pPr>
          </a:lstStyle>
          <a:p/>
        </p:txBody>
      </p:sp>
      <p:sp>
        <p:nvSpPr>
          <p:cNvPr id="67" name="Google Shape;67;p10"/>
          <p:cNvSpPr txBox="1"/>
          <p:nvPr>
            <p:ph idx="4" type="body"/>
          </p:nvPr>
        </p:nvSpPr>
        <p:spPr>
          <a:xfrm>
            <a:off x="4629150" y="2505075"/>
            <a:ext cx="3887391" cy="3684588"/>
          </a:xfrm>
          <a:prstGeom prst="rect">
            <a:avLst/>
          </a:prstGeom>
          <a:noFill/>
          <a:ln>
            <a:noFill/>
          </a:ln>
        </p:spPr>
        <p:txBody>
          <a:bodyPr anchorCtr="0" anchor="t" bIns="91425" lIns="91425" spcFirstLastPara="1" rIns="91425" wrap="square" tIns="91425">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68" name="Google Shape;68;p10"/>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69" name="Google Shape;69;p10"/>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70" name="Google Shape;70;p1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28650" y="365126"/>
            <a:ext cx="7886700" cy="1325563"/>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628650" y="1825625"/>
            <a:ext cx="7886700" cy="4351338"/>
          </a:xfrm>
          <a:prstGeom prst="rect">
            <a:avLst/>
          </a:prstGeom>
          <a:noFill/>
          <a:ln>
            <a:noFill/>
          </a:ln>
        </p:spPr>
        <p:txBody>
          <a:bodyPr anchorCtr="0" anchor="t" bIns="91425" lIns="91425" spcFirstLastPara="1" rIns="91425" wrap="square" tIns="91425">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628650" y="6356351"/>
            <a:ext cx="2057400" cy="365125"/>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028950" y="6356351"/>
            <a:ext cx="3086100" cy="365125"/>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jp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2.jp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jp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2.jp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2.jp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image" Target="../media/image2.jp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image" Target="../media/image2.jp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 Id="rId3" Type="http://schemas.openxmlformats.org/officeDocument/2006/relationships/image" Target="../media/image2.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image" Target="../media/image2.jp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 Id="rId3" Type="http://schemas.openxmlformats.org/officeDocument/2006/relationships/image" Target="../media/image2.jp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 Id="rId3" Type="http://schemas.openxmlformats.org/officeDocument/2006/relationships/image" Target="../media/image2.jpg"/><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 Id="rId3" Type="http://schemas.openxmlformats.org/officeDocument/2006/relationships/image" Target="../media/image2.jpg"/><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 Id="rId3" Type="http://schemas.openxmlformats.org/officeDocument/2006/relationships/image" Target="../media/image2.jpg"/><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 Id="rId3" Type="http://schemas.openxmlformats.org/officeDocument/2006/relationships/image" Target="../media/image2.jpg"/><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 Id="rId3" Type="http://schemas.openxmlformats.org/officeDocument/2006/relationships/hyperlink" Target="mailto:ijcthibau@berkeley.edu" TargetMode="External"/><Relationship Id="rId4" Type="http://schemas.openxmlformats.org/officeDocument/2006/relationships/hyperlink" Target="mailto:c.winslow@berkeley.edu" TargetMode="External"/><Relationship Id="rId5" Type="http://schemas.openxmlformats.org/officeDocument/2006/relationships/image" Target="../media/image2.jpg"/><Relationship Id="rId6"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jp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jp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nvSpPr>
        <p:spPr>
          <a:xfrm>
            <a:off x="1502551" y="3112650"/>
            <a:ext cx="6138900" cy="2003400"/>
          </a:xfrm>
          <a:prstGeom prst="rect">
            <a:avLst/>
          </a:prstGeom>
          <a:noFill/>
          <a:ln>
            <a:noFill/>
          </a:ln>
        </p:spPr>
        <p:txBody>
          <a:bodyPr anchorCtr="0" anchor="t" bIns="0" lIns="0" spcFirstLastPara="1" rIns="0" wrap="square" tIns="12700">
            <a:noAutofit/>
          </a:bodyPr>
          <a:lstStyle/>
          <a:p>
            <a:pPr indent="0" lvl="0" marL="1130935" marR="1118870" rtl="0" algn="ctr">
              <a:lnSpc>
                <a:spcPct val="121900"/>
              </a:lnSpc>
              <a:spcBef>
                <a:spcPts val="0"/>
              </a:spcBef>
              <a:spcAft>
                <a:spcPts val="0"/>
              </a:spcAft>
              <a:buClr>
                <a:srgbClr val="000000"/>
              </a:buClr>
              <a:buSzPts val="2100"/>
              <a:buFont typeface="Arial"/>
              <a:buNone/>
            </a:pPr>
            <a:r>
              <a:rPr b="1" i="0" lang="en-US" sz="2100" u="none" cap="none" strike="noStrike">
                <a:solidFill>
                  <a:srgbClr val="58595B"/>
                </a:solidFill>
                <a:latin typeface="Arial"/>
                <a:ea typeface="Arial"/>
                <a:cs typeface="Arial"/>
                <a:sym typeface="Arial"/>
              </a:rPr>
              <a:t>Isabelle J. C. Thibau, MPH</a:t>
            </a:r>
            <a:endParaRPr b="1" i="0" sz="2100" u="none" cap="none" strike="noStrike">
              <a:solidFill>
                <a:srgbClr val="58595B"/>
              </a:solidFill>
              <a:latin typeface="Arial"/>
              <a:ea typeface="Arial"/>
              <a:cs typeface="Arial"/>
              <a:sym typeface="Arial"/>
            </a:endParaRPr>
          </a:p>
          <a:p>
            <a:pPr indent="0" lvl="0" marL="1130935" marR="1118870" rtl="0" algn="ctr">
              <a:lnSpc>
                <a:spcPct val="121900"/>
              </a:lnSpc>
              <a:spcBef>
                <a:spcPts val="100"/>
              </a:spcBef>
              <a:spcAft>
                <a:spcPts val="0"/>
              </a:spcAft>
              <a:buClr>
                <a:srgbClr val="000000"/>
              </a:buClr>
              <a:buSzPts val="2100"/>
              <a:buFont typeface="Arial"/>
              <a:buNone/>
            </a:pPr>
            <a:r>
              <a:rPr b="1" i="0" lang="en-US" sz="2100" u="none" cap="none" strike="noStrike">
                <a:solidFill>
                  <a:srgbClr val="58595B"/>
                </a:solidFill>
                <a:latin typeface="Arial"/>
                <a:ea typeface="Arial"/>
                <a:cs typeface="Arial"/>
                <a:sym typeface="Arial"/>
              </a:rPr>
              <a:t>Carolyn Winslow, PhD</a:t>
            </a:r>
            <a:endParaRPr b="1" i="0" sz="2100" u="none" cap="none" strike="noStrike">
              <a:solidFill>
                <a:srgbClr val="58595B"/>
              </a:solidFill>
              <a:latin typeface="Arial"/>
              <a:ea typeface="Arial"/>
              <a:cs typeface="Arial"/>
              <a:sym typeface="Arial"/>
            </a:endParaRPr>
          </a:p>
          <a:p>
            <a:pPr indent="0" lvl="0" marL="1130935" marR="1118870" rtl="0" algn="ctr">
              <a:lnSpc>
                <a:spcPct val="121900"/>
              </a:lnSpc>
              <a:spcBef>
                <a:spcPts val="100"/>
              </a:spcBef>
              <a:spcAft>
                <a:spcPts val="0"/>
              </a:spcAft>
              <a:buClr>
                <a:srgbClr val="000000"/>
              </a:buClr>
              <a:buSzPts val="2100"/>
              <a:buFont typeface="Arial"/>
              <a:buNone/>
            </a:pPr>
            <a:r>
              <a:rPr b="1" i="0" lang="en-US" sz="2100" u="none" cap="none" strike="noStrike">
                <a:solidFill>
                  <a:srgbClr val="58595B"/>
                </a:solidFill>
                <a:latin typeface="Arial"/>
                <a:ea typeface="Arial"/>
                <a:cs typeface="Arial"/>
                <a:sym typeface="Arial"/>
              </a:rPr>
              <a:t>Cristina G. Banks, PhD  </a:t>
            </a:r>
            <a:endParaRPr b="1" i="0" sz="2100" u="none" cap="none" strike="noStrike">
              <a:solidFill>
                <a:srgbClr val="58595B"/>
              </a:solidFill>
              <a:latin typeface="Arial"/>
              <a:ea typeface="Arial"/>
              <a:cs typeface="Arial"/>
              <a:sym typeface="Arial"/>
            </a:endParaRPr>
          </a:p>
          <a:p>
            <a:pPr indent="0" lvl="0" marL="1130935" marR="1118870" rtl="0" algn="ctr">
              <a:lnSpc>
                <a:spcPct val="121900"/>
              </a:lnSpc>
              <a:spcBef>
                <a:spcPts val="100"/>
              </a:spcBef>
              <a:spcAft>
                <a:spcPts val="0"/>
              </a:spcAft>
              <a:buClr>
                <a:srgbClr val="000000"/>
              </a:buClr>
              <a:buSzPts val="2100"/>
              <a:buFont typeface="Arial"/>
              <a:buNone/>
            </a:pPr>
            <a:r>
              <a:t/>
            </a:r>
            <a:endParaRPr b="0" i="0" sz="2100" u="none" cap="none" strike="noStrike">
              <a:solidFill>
                <a:schemeClr val="dk1"/>
              </a:solidFill>
              <a:latin typeface="Arial"/>
              <a:ea typeface="Arial"/>
              <a:cs typeface="Arial"/>
              <a:sym typeface="Arial"/>
            </a:endParaRPr>
          </a:p>
          <a:p>
            <a:pPr indent="0" lvl="0" marL="12065" marR="5080" rtl="0" algn="ctr">
              <a:lnSpc>
                <a:spcPct val="121400"/>
              </a:lnSpc>
              <a:spcBef>
                <a:spcPts val="10"/>
              </a:spcBef>
              <a:spcAft>
                <a:spcPts val="0"/>
              </a:spcAft>
              <a:buClr>
                <a:srgbClr val="000000"/>
              </a:buClr>
              <a:buSzPts val="2100"/>
              <a:buFont typeface="Arial"/>
              <a:buNone/>
            </a:pPr>
            <a:r>
              <a:rPr b="0" i="0" lang="en-US" sz="2100" u="none" cap="none" strike="noStrike">
                <a:solidFill>
                  <a:srgbClr val="58595B"/>
                </a:solidFill>
                <a:latin typeface="Arial"/>
                <a:ea typeface="Arial"/>
                <a:cs typeface="Arial"/>
                <a:sym typeface="Arial"/>
              </a:rPr>
              <a:t>Interdisciplinary Center for Healthy Workplaces</a:t>
            </a:r>
            <a:endParaRPr sz="2100">
              <a:solidFill>
                <a:srgbClr val="58595B"/>
              </a:solidFill>
            </a:endParaRPr>
          </a:p>
          <a:p>
            <a:pPr indent="0" lvl="0" marL="12065" marR="5080" rtl="0" algn="ctr">
              <a:lnSpc>
                <a:spcPct val="121400"/>
              </a:lnSpc>
              <a:spcBef>
                <a:spcPts val="10"/>
              </a:spcBef>
              <a:spcAft>
                <a:spcPts val="0"/>
              </a:spcAft>
              <a:buClr>
                <a:srgbClr val="000000"/>
              </a:buClr>
              <a:buSzPts val="2100"/>
              <a:buFont typeface="Arial"/>
              <a:buNone/>
            </a:pPr>
            <a:r>
              <a:rPr b="0" i="0" lang="en-US" sz="2100" u="none" cap="none" strike="noStrike">
                <a:solidFill>
                  <a:srgbClr val="58595B"/>
                </a:solidFill>
                <a:latin typeface="Arial"/>
                <a:ea typeface="Arial"/>
                <a:cs typeface="Arial"/>
                <a:sym typeface="Arial"/>
              </a:rPr>
              <a:t>University of California, Berkeley</a:t>
            </a:r>
            <a:endParaRPr b="0" i="0" sz="2100" u="none" cap="none" strike="noStrike">
              <a:solidFill>
                <a:schemeClr val="dk1"/>
              </a:solidFill>
              <a:latin typeface="Arial"/>
              <a:ea typeface="Arial"/>
              <a:cs typeface="Arial"/>
              <a:sym typeface="Arial"/>
            </a:endParaRPr>
          </a:p>
        </p:txBody>
      </p:sp>
      <p:sp>
        <p:nvSpPr>
          <p:cNvPr id="107" name="Google Shape;107;p16"/>
          <p:cNvSpPr txBox="1"/>
          <p:nvPr>
            <p:ph type="title"/>
          </p:nvPr>
        </p:nvSpPr>
        <p:spPr>
          <a:xfrm>
            <a:off x="628650" y="980253"/>
            <a:ext cx="7886700" cy="2229600"/>
          </a:xfrm>
          <a:prstGeom prst="rect">
            <a:avLst/>
          </a:prstGeom>
          <a:noFill/>
          <a:ln>
            <a:noFill/>
          </a:ln>
        </p:spPr>
        <p:txBody>
          <a:bodyPr anchorCtr="0" anchor="ctr" bIns="45700" lIns="91425" spcFirstLastPara="1" rIns="91425" wrap="square" tIns="45700">
            <a:noAutofit/>
          </a:bodyPr>
          <a:lstStyle/>
          <a:p>
            <a:pPr indent="0" lvl="0" marL="0" marR="0" rtl="0" algn="ctr">
              <a:lnSpc>
                <a:spcPct val="90000"/>
              </a:lnSpc>
              <a:spcBef>
                <a:spcPts val="0"/>
              </a:spcBef>
              <a:spcAft>
                <a:spcPts val="0"/>
              </a:spcAft>
              <a:buClr>
                <a:srgbClr val="002060"/>
              </a:buClr>
              <a:buSzPts val="3300"/>
              <a:buFont typeface="Calibri"/>
              <a:buNone/>
            </a:pPr>
            <a:r>
              <a:rPr b="1" i="0" lang="en-US" sz="3300" u="none" cap="none" strike="noStrike">
                <a:solidFill>
                  <a:srgbClr val="002060"/>
                </a:solidFill>
              </a:rPr>
              <a:t>Applications of a </a:t>
            </a:r>
            <a:r>
              <a:rPr b="1" lang="en-US">
                <a:solidFill>
                  <a:srgbClr val="002060"/>
                </a:solidFill>
              </a:rPr>
              <a:t>N</a:t>
            </a:r>
            <a:r>
              <a:rPr b="1" i="0" lang="en-US" sz="3300" u="none" cap="none" strike="noStrike">
                <a:solidFill>
                  <a:srgbClr val="002060"/>
                </a:solidFill>
              </a:rPr>
              <a:t>eeds-</a:t>
            </a:r>
            <a:r>
              <a:rPr b="1" lang="en-US">
                <a:solidFill>
                  <a:srgbClr val="002060"/>
                </a:solidFill>
              </a:rPr>
              <a:t>B</a:t>
            </a:r>
            <a:r>
              <a:rPr b="1" i="0" lang="en-US" sz="3300" u="none" cap="none" strike="noStrike">
                <a:solidFill>
                  <a:srgbClr val="002060"/>
                </a:solidFill>
              </a:rPr>
              <a:t>ased </a:t>
            </a:r>
            <a:r>
              <a:rPr b="1" lang="en-US">
                <a:solidFill>
                  <a:srgbClr val="002060"/>
                </a:solidFill>
              </a:rPr>
              <a:t>M</a:t>
            </a:r>
            <a:r>
              <a:rPr b="1" i="0" lang="en-US" sz="3300" u="none" cap="none" strike="noStrike">
                <a:solidFill>
                  <a:srgbClr val="002060"/>
                </a:solidFill>
              </a:rPr>
              <a:t>odel of </a:t>
            </a:r>
            <a:r>
              <a:rPr b="1" lang="en-US">
                <a:solidFill>
                  <a:srgbClr val="002060"/>
                </a:solidFill>
              </a:rPr>
              <a:t>H</a:t>
            </a:r>
            <a:r>
              <a:rPr b="1" i="0" lang="en-US" sz="3300" u="none" cap="none" strike="noStrike">
                <a:solidFill>
                  <a:srgbClr val="002060"/>
                </a:solidFill>
              </a:rPr>
              <a:t>ealthy </a:t>
            </a:r>
            <a:r>
              <a:rPr b="1" lang="en-US">
                <a:solidFill>
                  <a:srgbClr val="002060"/>
                </a:solidFill>
              </a:rPr>
              <a:t>W</a:t>
            </a:r>
            <a:r>
              <a:rPr b="1" i="0" lang="en-US" sz="3300" u="none" cap="none" strike="noStrike">
                <a:solidFill>
                  <a:srgbClr val="002060"/>
                </a:solidFill>
              </a:rPr>
              <a:t>orkplaces to </a:t>
            </a:r>
            <a:r>
              <a:rPr b="1" lang="en-US">
                <a:solidFill>
                  <a:srgbClr val="002060"/>
                </a:solidFill>
              </a:rPr>
              <a:t>F</a:t>
            </a:r>
            <a:r>
              <a:rPr b="1" i="0" lang="en-US" sz="3300" u="none" cap="none" strike="noStrike">
                <a:solidFill>
                  <a:srgbClr val="002060"/>
                </a:solidFill>
              </a:rPr>
              <a:t>ield </a:t>
            </a:r>
            <a:r>
              <a:rPr b="1" lang="en-US">
                <a:solidFill>
                  <a:srgbClr val="002060"/>
                </a:solidFill>
              </a:rPr>
              <a:t>S</a:t>
            </a:r>
            <a:r>
              <a:rPr b="1" i="0" lang="en-US" sz="3300" u="none" cap="none" strike="noStrike">
                <a:solidFill>
                  <a:srgbClr val="002060"/>
                </a:solidFill>
              </a:rPr>
              <a:t>ettings: </a:t>
            </a:r>
            <a:endParaRPr b="1" i="0" sz="3300" u="none" cap="none" strike="noStrike">
              <a:solidFill>
                <a:srgbClr val="002060"/>
              </a:solidFill>
            </a:endParaRPr>
          </a:p>
          <a:p>
            <a:pPr indent="0" lvl="0" marL="0" marR="0" rtl="0" algn="ctr">
              <a:lnSpc>
                <a:spcPct val="90000"/>
              </a:lnSpc>
              <a:spcBef>
                <a:spcPts val="0"/>
              </a:spcBef>
              <a:spcAft>
                <a:spcPts val="0"/>
              </a:spcAft>
              <a:buClr>
                <a:srgbClr val="002060"/>
              </a:buClr>
              <a:buSzPts val="3300"/>
              <a:buFont typeface="Calibri"/>
              <a:buNone/>
            </a:pPr>
            <a:r>
              <a:rPr lang="en-US">
                <a:solidFill>
                  <a:srgbClr val="002060"/>
                </a:solidFill>
              </a:rPr>
              <a:t>The Role of the Built Environment</a:t>
            </a:r>
            <a:endParaRPr>
              <a:solidFill>
                <a:srgbClr val="002060"/>
              </a:solidFill>
            </a:endParaRPr>
          </a:p>
        </p:txBody>
      </p:sp>
      <p:pic>
        <p:nvPicPr>
          <p:cNvPr id="108" name="Google Shape;108;p16"/>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109" name="Google Shape;109;p16"/>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5"/>
          <p:cNvSpPr txBox="1"/>
          <p:nvPr>
            <p:ph type="title"/>
          </p:nvPr>
        </p:nvSpPr>
        <p:spPr>
          <a:xfrm>
            <a:off x="628650" y="365126"/>
            <a:ext cx="7886700" cy="1325700"/>
          </a:xfrm>
          <a:prstGeom prst="rect">
            <a:avLst/>
          </a:prstGeom>
          <a:noFill/>
          <a:ln>
            <a:noFill/>
          </a:ln>
        </p:spPr>
        <p:txBody>
          <a:bodyPr anchorCtr="0" anchor="ctr" bIns="91425" lIns="91425" spcFirstLastPara="1" rIns="91425" wrap="square" tIns="91425">
            <a:noAutofit/>
          </a:bodyPr>
          <a:lstStyle/>
          <a:p>
            <a:pPr indent="0" lvl="0" marL="0" marR="0" rtl="0" algn="l">
              <a:lnSpc>
                <a:spcPct val="90000"/>
              </a:lnSpc>
              <a:spcBef>
                <a:spcPts val="0"/>
              </a:spcBef>
              <a:spcAft>
                <a:spcPts val="0"/>
              </a:spcAft>
              <a:buClr>
                <a:schemeClr val="dk1"/>
              </a:buClr>
              <a:buSzPts val="3300"/>
              <a:buFont typeface="Calibri"/>
              <a:buNone/>
            </a:pPr>
            <a:r>
              <a:rPr lang="en-US">
                <a:solidFill>
                  <a:srgbClr val="002060"/>
                </a:solidFill>
                <a:latin typeface="Arial"/>
                <a:ea typeface="Arial"/>
                <a:cs typeface="Arial"/>
                <a:sym typeface="Arial"/>
              </a:rPr>
              <a:t>The Built Environment</a:t>
            </a:r>
            <a:endParaRPr i="0" sz="3300" u="none" cap="none" strike="noStrike">
              <a:solidFill>
                <a:schemeClr val="dk1"/>
              </a:solidFill>
            </a:endParaRPr>
          </a:p>
        </p:txBody>
      </p:sp>
      <p:pic>
        <p:nvPicPr>
          <p:cNvPr id="182" name="Google Shape;182;p25"/>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183" name="Google Shape;183;p25"/>
          <p:cNvPicPr preferRelativeResize="0"/>
          <p:nvPr/>
        </p:nvPicPr>
        <p:blipFill>
          <a:blip r:embed="rId4">
            <a:alphaModFix/>
          </a:blip>
          <a:stretch>
            <a:fillRect/>
          </a:stretch>
        </p:blipFill>
        <p:spPr>
          <a:xfrm>
            <a:off x="476250" y="6228200"/>
            <a:ext cx="1590675" cy="495300"/>
          </a:xfrm>
          <a:prstGeom prst="rect">
            <a:avLst/>
          </a:prstGeom>
          <a:noFill/>
          <a:ln>
            <a:noFill/>
          </a:ln>
        </p:spPr>
      </p:pic>
      <p:sp>
        <p:nvSpPr>
          <p:cNvPr id="184" name="Google Shape;184;p25"/>
          <p:cNvSpPr txBox="1"/>
          <p:nvPr/>
        </p:nvSpPr>
        <p:spPr>
          <a:xfrm>
            <a:off x="778052" y="1495250"/>
            <a:ext cx="7737300" cy="2652900"/>
          </a:xfrm>
          <a:prstGeom prst="rect">
            <a:avLst/>
          </a:prstGeom>
          <a:noFill/>
          <a:ln>
            <a:noFill/>
          </a:ln>
        </p:spPr>
        <p:txBody>
          <a:bodyPr anchorCtr="0" anchor="t" bIns="0" lIns="0" spcFirstLastPara="1" rIns="0" wrap="square" tIns="82550">
            <a:noAutofit/>
          </a:bodyPr>
          <a:lstStyle/>
          <a:p>
            <a:pPr indent="0" lvl="0" marL="0" marR="0" rtl="0" algn="l">
              <a:lnSpc>
                <a:spcPct val="100000"/>
              </a:lnSpc>
              <a:spcBef>
                <a:spcPts val="515"/>
              </a:spcBef>
              <a:spcAft>
                <a:spcPts val="0"/>
              </a:spcAft>
              <a:buNone/>
            </a:pPr>
            <a:r>
              <a:rPr lang="en-US" sz="2100">
                <a:solidFill>
                  <a:schemeClr val="dk1"/>
                </a:solidFill>
              </a:rPr>
              <a:t>All of the physical parts of where we work, including:</a:t>
            </a:r>
            <a:endParaRPr sz="2100">
              <a:solidFill>
                <a:schemeClr val="dk1"/>
              </a:solidFill>
            </a:endParaRPr>
          </a:p>
          <a:p>
            <a:pPr indent="-361950" lvl="0" marL="457200" marR="0" rtl="0" algn="l">
              <a:lnSpc>
                <a:spcPct val="100000"/>
              </a:lnSpc>
              <a:spcBef>
                <a:spcPts val="515"/>
              </a:spcBef>
              <a:spcAft>
                <a:spcPts val="0"/>
              </a:spcAft>
              <a:buClr>
                <a:schemeClr val="dk1"/>
              </a:buClr>
              <a:buSzPts val="2100"/>
              <a:buFont typeface="Arial"/>
              <a:buChar char="●"/>
            </a:pPr>
            <a:r>
              <a:rPr lang="en-US" sz="2100">
                <a:solidFill>
                  <a:schemeClr val="dk1"/>
                </a:solidFill>
              </a:rPr>
              <a:t>Individual workspaces</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Building design</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Break facilities</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Kitchen/eating facilities</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Recreational areas (inside and outside)</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Transportation supports</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Low adoption rates among small organizations</a:t>
            </a:r>
            <a:endParaRPr sz="21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6"/>
          <p:cNvSpPr txBox="1"/>
          <p:nvPr>
            <p:ph type="title"/>
          </p:nvPr>
        </p:nvSpPr>
        <p:spPr>
          <a:xfrm>
            <a:off x="628650" y="365126"/>
            <a:ext cx="7886700" cy="1325563"/>
          </a:xfrm>
          <a:prstGeom prst="rect">
            <a:avLst/>
          </a:prstGeom>
          <a:noFill/>
          <a:ln>
            <a:noFill/>
          </a:ln>
        </p:spPr>
        <p:txBody>
          <a:bodyPr anchorCtr="0" anchor="ctr" bIns="91425" lIns="91425" spcFirstLastPara="1" rIns="91425" wrap="square" tIns="91425">
            <a:noAutofit/>
          </a:bodyPr>
          <a:lstStyle/>
          <a:p>
            <a:pPr indent="0" lvl="0" marL="0" marR="0" rtl="0" algn="l">
              <a:lnSpc>
                <a:spcPct val="90000"/>
              </a:lnSpc>
              <a:spcBef>
                <a:spcPts val="0"/>
              </a:spcBef>
              <a:spcAft>
                <a:spcPts val="0"/>
              </a:spcAft>
              <a:buClr>
                <a:schemeClr val="dk1"/>
              </a:buClr>
              <a:buSzPts val="3300"/>
              <a:buFont typeface="Calibri"/>
              <a:buNone/>
            </a:pPr>
            <a:r>
              <a:rPr lang="en-US">
                <a:solidFill>
                  <a:srgbClr val="002060"/>
                </a:solidFill>
                <a:latin typeface="Arial"/>
                <a:ea typeface="Arial"/>
                <a:cs typeface="Arial"/>
                <a:sym typeface="Arial"/>
              </a:rPr>
              <a:t>Needs-Based Theories</a:t>
            </a:r>
            <a:endParaRPr i="0" sz="3300" u="none" cap="none" strike="noStrike">
              <a:solidFill>
                <a:schemeClr val="dk1"/>
              </a:solidFill>
            </a:endParaRPr>
          </a:p>
        </p:txBody>
      </p:sp>
      <p:sp>
        <p:nvSpPr>
          <p:cNvPr id="190" name="Google Shape;190;p26"/>
          <p:cNvSpPr txBox="1"/>
          <p:nvPr>
            <p:ph idx="1" type="body"/>
          </p:nvPr>
        </p:nvSpPr>
        <p:spPr>
          <a:xfrm>
            <a:off x="505625" y="1322725"/>
            <a:ext cx="7886700" cy="4613700"/>
          </a:xfrm>
          <a:prstGeom prst="rect">
            <a:avLst/>
          </a:prstGeom>
          <a:noFill/>
          <a:ln>
            <a:noFill/>
          </a:ln>
        </p:spPr>
        <p:txBody>
          <a:bodyPr anchorCtr="0" anchor="t" bIns="91425" lIns="91425" spcFirstLastPara="1" rIns="91425" wrap="square" tIns="91425">
            <a:noAutofit/>
          </a:bodyPr>
          <a:lstStyle/>
          <a:p>
            <a:pPr indent="-361950" lvl="0" marL="457200" marR="0" rtl="0" algn="l">
              <a:lnSpc>
                <a:spcPct val="90000"/>
              </a:lnSpc>
              <a:spcBef>
                <a:spcPts val="750"/>
              </a:spcBef>
              <a:spcAft>
                <a:spcPts val="0"/>
              </a:spcAft>
              <a:buClr>
                <a:schemeClr val="dk1"/>
              </a:buClr>
              <a:buSzPts val="2100"/>
              <a:buFont typeface="Arial"/>
              <a:buChar char="●"/>
            </a:pPr>
            <a:r>
              <a:rPr b="1" i="0" lang="en-US" u="none" cap="none" strike="noStrike">
                <a:solidFill>
                  <a:schemeClr val="dk1"/>
                </a:solidFill>
                <a:latin typeface="Arial"/>
                <a:ea typeface="Arial"/>
                <a:cs typeface="Arial"/>
                <a:sym typeface="Arial"/>
              </a:rPr>
              <a:t>Self-Determination Theory</a:t>
            </a:r>
            <a:r>
              <a:rPr i="0" lang="en-US" u="none" cap="none" strike="noStrike">
                <a:solidFill>
                  <a:schemeClr val="dk1"/>
                </a:solidFill>
                <a:latin typeface="Arial"/>
                <a:ea typeface="Arial"/>
                <a:cs typeface="Arial"/>
                <a:sym typeface="Arial"/>
              </a:rPr>
              <a:t> </a:t>
            </a:r>
            <a:r>
              <a:rPr i="0" lang="en-US" sz="1800" u="none" cap="none" strike="noStrike">
                <a:solidFill>
                  <a:schemeClr val="dk1"/>
                </a:solidFill>
                <a:latin typeface="Arial"/>
                <a:ea typeface="Arial"/>
                <a:cs typeface="Arial"/>
                <a:sym typeface="Arial"/>
              </a:rPr>
              <a:t>(Deci &amp; Ryan, 2000; Vanden Broeck, Ferris, Chang &amp; Rosen, 2016)</a:t>
            </a:r>
            <a:endParaRPr sz="1800">
              <a:latin typeface="Arial"/>
              <a:ea typeface="Arial"/>
              <a:cs typeface="Arial"/>
              <a:sym typeface="Arial"/>
            </a:endParaRPr>
          </a:p>
          <a:p>
            <a:pPr indent="-361950" lvl="0" marL="457200" marR="0" rtl="0" algn="l">
              <a:lnSpc>
                <a:spcPct val="90000"/>
              </a:lnSpc>
              <a:spcBef>
                <a:spcPts val="750"/>
              </a:spcBef>
              <a:spcAft>
                <a:spcPts val="0"/>
              </a:spcAft>
              <a:buClr>
                <a:schemeClr val="dk1"/>
              </a:buClr>
              <a:buSzPts val="2100"/>
              <a:buFont typeface="Arial"/>
              <a:buChar char="●"/>
            </a:pPr>
            <a:r>
              <a:rPr b="1" i="0" lang="en-US" u="none" cap="none" strike="noStrike">
                <a:solidFill>
                  <a:schemeClr val="dk1"/>
                </a:solidFill>
                <a:latin typeface="Arial"/>
                <a:ea typeface="Arial"/>
                <a:cs typeface="Arial"/>
                <a:sym typeface="Arial"/>
              </a:rPr>
              <a:t>Positive Psychology</a:t>
            </a:r>
            <a:r>
              <a:rPr i="0" lang="en-US" u="none" cap="none" strike="noStrike">
                <a:solidFill>
                  <a:schemeClr val="dk1"/>
                </a:solidFill>
                <a:latin typeface="Arial"/>
                <a:ea typeface="Arial"/>
                <a:cs typeface="Arial"/>
                <a:sym typeface="Arial"/>
              </a:rPr>
              <a:t> </a:t>
            </a:r>
            <a:r>
              <a:rPr i="0" lang="en-US" sz="1800" u="none" cap="none" strike="noStrike">
                <a:solidFill>
                  <a:schemeClr val="dk1"/>
                </a:solidFill>
                <a:latin typeface="Arial"/>
                <a:ea typeface="Arial"/>
                <a:cs typeface="Arial"/>
                <a:sym typeface="Arial"/>
              </a:rPr>
              <a:t>(Fredrickson, 2001; Turner, Barling &amp; Zacharatos, 2002)</a:t>
            </a:r>
            <a:endParaRPr sz="1800">
              <a:latin typeface="Arial"/>
              <a:ea typeface="Arial"/>
              <a:cs typeface="Arial"/>
              <a:sym typeface="Arial"/>
            </a:endParaRPr>
          </a:p>
          <a:p>
            <a:pPr indent="-361950" lvl="0" marL="457200" marR="0" rtl="0" algn="l">
              <a:lnSpc>
                <a:spcPct val="90000"/>
              </a:lnSpc>
              <a:spcBef>
                <a:spcPts val="750"/>
              </a:spcBef>
              <a:spcAft>
                <a:spcPts val="0"/>
              </a:spcAft>
              <a:buClr>
                <a:schemeClr val="dk1"/>
              </a:buClr>
              <a:buSzPts val="2100"/>
              <a:buFont typeface="Arial"/>
              <a:buChar char="●"/>
            </a:pPr>
            <a:r>
              <a:rPr b="1" i="0" lang="en-US" u="none" cap="none" strike="noStrike">
                <a:solidFill>
                  <a:schemeClr val="dk1"/>
                </a:solidFill>
                <a:latin typeface="Arial"/>
                <a:ea typeface="Arial"/>
                <a:cs typeface="Arial"/>
                <a:sym typeface="Arial"/>
              </a:rPr>
              <a:t>Job Characteristics </a:t>
            </a:r>
            <a:r>
              <a:rPr b="1" i="0" lang="en-US" sz="1800" u="none" cap="none" strike="noStrike">
                <a:solidFill>
                  <a:schemeClr val="dk1"/>
                </a:solidFill>
                <a:latin typeface="Arial"/>
                <a:ea typeface="Arial"/>
                <a:cs typeface="Arial"/>
                <a:sym typeface="Arial"/>
              </a:rPr>
              <a:t>(</a:t>
            </a:r>
            <a:r>
              <a:rPr i="0" lang="en-US" sz="1800" u="none" cap="none" strike="noStrike">
                <a:solidFill>
                  <a:schemeClr val="dk1"/>
                </a:solidFill>
                <a:latin typeface="Arial"/>
                <a:ea typeface="Arial"/>
                <a:cs typeface="Arial"/>
                <a:sym typeface="Arial"/>
              </a:rPr>
              <a:t>Hackman &amp; Oldham, 1980; Greguras &amp; Diefendorff, 2009)</a:t>
            </a:r>
            <a:endParaRPr sz="1800">
              <a:latin typeface="Arial"/>
              <a:ea typeface="Arial"/>
              <a:cs typeface="Arial"/>
              <a:sym typeface="Arial"/>
            </a:endParaRPr>
          </a:p>
          <a:p>
            <a:pPr indent="-361950" lvl="0" marL="457200" marR="0" rtl="0" algn="l">
              <a:lnSpc>
                <a:spcPct val="90000"/>
              </a:lnSpc>
              <a:spcBef>
                <a:spcPts val="750"/>
              </a:spcBef>
              <a:spcAft>
                <a:spcPts val="0"/>
              </a:spcAft>
              <a:buClr>
                <a:schemeClr val="dk1"/>
              </a:buClr>
              <a:buSzPts val="2100"/>
              <a:buFont typeface="Arial"/>
              <a:buChar char="●"/>
            </a:pPr>
            <a:r>
              <a:rPr b="1" i="0" lang="en-US" u="none" cap="none" strike="noStrike">
                <a:solidFill>
                  <a:schemeClr val="dk1"/>
                </a:solidFill>
                <a:latin typeface="Arial"/>
                <a:ea typeface="Arial"/>
                <a:cs typeface="Arial"/>
                <a:sym typeface="Arial"/>
              </a:rPr>
              <a:t>Psychological Capital </a:t>
            </a:r>
            <a:r>
              <a:rPr i="0" lang="en-US" sz="1800" u="none" cap="none" strike="noStrike">
                <a:solidFill>
                  <a:schemeClr val="dk1"/>
                </a:solidFill>
                <a:latin typeface="Arial"/>
                <a:ea typeface="Arial"/>
                <a:cs typeface="Arial"/>
                <a:sym typeface="Arial"/>
              </a:rPr>
              <a:t>(Avey, Luthans, Smith &amp; Palmer, 2010)</a:t>
            </a:r>
            <a:endParaRPr sz="1800">
              <a:latin typeface="Arial"/>
              <a:ea typeface="Arial"/>
              <a:cs typeface="Arial"/>
              <a:sym typeface="Arial"/>
            </a:endParaRPr>
          </a:p>
          <a:p>
            <a:pPr indent="-361950" lvl="0" marL="457200" marR="0" rtl="0" algn="l">
              <a:lnSpc>
                <a:spcPct val="90000"/>
              </a:lnSpc>
              <a:spcBef>
                <a:spcPts val="750"/>
              </a:spcBef>
              <a:spcAft>
                <a:spcPts val="0"/>
              </a:spcAft>
              <a:buClr>
                <a:schemeClr val="dk1"/>
              </a:buClr>
              <a:buSzPts val="2100"/>
              <a:buFont typeface="Arial"/>
              <a:buChar char="●"/>
            </a:pPr>
            <a:r>
              <a:rPr b="1" i="0" lang="en-US" u="none" cap="none" strike="noStrike">
                <a:solidFill>
                  <a:schemeClr val="dk1"/>
                </a:solidFill>
                <a:latin typeface="Arial"/>
                <a:ea typeface="Arial"/>
                <a:cs typeface="Arial"/>
                <a:sym typeface="Arial"/>
              </a:rPr>
              <a:t>Psychological Safety</a:t>
            </a:r>
            <a:r>
              <a:rPr i="0" lang="en-US" u="none" cap="none" strike="noStrike">
                <a:solidFill>
                  <a:schemeClr val="dk1"/>
                </a:solidFill>
                <a:latin typeface="Arial"/>
                <a:ea typeface="Arial"/>
                <a:cs typeface="Arial"/>
                <a:sym typeface="Arial"/>
              </a:rPr>
              <a:t> </a:t>
            </a:r>
            <a:r>
              <a:rPr i="0" lang="en-US" sz="1800" u="none" cap="none" strike="noStrike">
                <a:solidFill>
                  <a:schemeClr val="dk1"/>
                </a:solidFill>
                <a:latin typeface="Arial"/>
                <a:ea typeface="Arial"/>
                <a:cs typeface="Arial"/>
                <a:sym typeface="Arial"/>
              </a:rPr>
              <a:t>(Griffin &amp; Neal, 2000)</a:t>
            </a:r>
            <a:endParaRPr sz="1800">
              <a:latin typeface="Arial"/>
              <a:ea typeface="Arial"/>
              <a:cs typeface="Arial"/>
              <a:sym typeface="Arial"/>
            </a:endParaRPr>
          </a:p>
          <a:p>
            <a:pPr indent="-361950" lvl="0" marL="457200" marR="0" rtl="0" algn="l">
              <a:lnSpc>
                <a:spcPct val="90000"/>
              </a:lnSpc>
              <a:spcBef>
                <a:spcPts val="750"/>
              </a:spcBef>
              <a:spcAft>
                <a:spcPts val="0"/>
              </a:spcAft>
              <a:buClr>
                <a:schemeClr val="dk1"/>
              </a:buClr>
              <a:buSzPts val="2100"/>
              <a:buFont typeface="Arial"/>
              <a:buChar char="●"/>
            </a:pPr>
            <a:r>
              <a:rPr b="1" i="0" lang="en-US" u="none" cap="none" strike="noStrike">
                <a:solidFill>
                  <a:schemeClr val="dk1"/>
                </a:solidFill>
                <a:latin typeface="Arial"/>
                <a:ea typeface="Arial"/>
                <a:cs typeface="Arial"/>
                <a:sym typeface="Arial"/>
              </a:rPr>
              <a:t>Fairness</a:t>
            </a:r>
            <a:r>
              <a:rPr b="1" i="0" lang="en-US" sz="1800" u="none" cap="none" strike="noStrike">
                <a:solidFill>
                  <a:schemeClr val="dk1"/>
                </a:solidFill>
                <a:latin typeface="Arial"/>
                <a:ea typeface="Arial"/>
                <a:cs typeface="Arial"/>
                <a:sym typeface="Arial"/>
              </a:rPr>
              <a:t> </a:t>
            </a:r>
            <a:r>
              <a:rPr i="0" lang="en-US" sz="1800" u="none" cap="none" strike="noStrike">
                <a:solidFill>
                  <a:schemeClr val="dk1"/>
                </a:solidFill>
                <a:latin typeface="Arial"/>
                <a:ea typeface="Arial"/>
                <a:cs typeface="Arial"/>
                <a:sym typeface="Arial"/>
              </a:rPr>
              <a:t>(Siegrist, 1996; Gillet, Colombat, Michinov, Pronost &amp; Foquereau, 2013)</a:t>
            </a:r>
            <a:endParaRPr sz="1800">
              <a:latin typeface="Arial"/>
              <a:ea typeface="Arial"/>
              <a:cs typeface="Arial"/>
              <a:sym typeface="Arial"/>
            </a:endParaRPr>
          </a:p>
          <a:p>
            <a:pPr indent="-361950" lvl="0" marL="457200" marR="0" rtl="0" algn="l">
              <a:lnSpc>
                <a:spcPct val="90000"/>
              </a:lnSpc>
              <a:spcBef>
                <a:spcPts val="750"/>
              </a:spcBef>
              <a:spcAft>
                <a:spcPts val="0"/>
              </a:spcAft>
              <a:buClr>
                <a:schemeClr val="dk1"/>
              </a:buClr>
              <a:buSzPts val="2100"/>
              <a:buFont typeface="Arial"/>
              <a:buChar char="●"/>
            </a:pPr>
            <a:r>
              <a:rPr b="1" i="0" lang="en-US" u="none" cap="none" strike="noStrike">
                <a:solidFill>
                  <a:schemeClr val="dk1"/>
                </a:solidFill>
                <a:latin typeface="Arial"/>
                <a:ea typeface="Arial"/>
                <a:cs typeface="Arial"/>
                <a:sym typeface="Arial"/>
              </a:rPr>
              <a:t>Meaning </a:t>
            </a:r>
            <a:r>
              <a:rPr i="0" lang="en-US" sz="1800" u="none" cap="none" strike="noStrike">
                <a:solidFill>
                  <a:schemeClr val="dk1"/>
                </a:solidFill>
                <a:latin typeface="Arial"/>
                <a:ea typeface="Arial"/>
                <a:cs typeface="Arial"/>
                <a:sym typeface="Arial"/>
              </a:rPr>
              <a:t>(Arnold, Turner, Barling, Kelloway &amp; McKee, 2007)</a:t>
            </a:r>
            <a:endParaRPr b="0" i="0" sz="1800" u="none" cap="none" strike="noStrike">
              <a:solidFill>
                <a:schemeClr val="dk1"/>
              </a:solidFill>
              <a:latin typeface="Calibri"/>
              <a:ea typeface="Calibri"/>
              <a:cs typeface="Calibri"/>
              <a:sym typeface="Calibri"/>
            </a:endParaRPr>
          </a:p>
        </p:txBody>
      </p:sp>
      <p:pic>
        <p:nvPicPr>
          <p:cNvPr id="191" name="Google Shape;191;p26"/>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192" name="Google Shape;192;p26"/>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7"/>
          <p:cNvSpPr/>
          <p:nvPr/>
        </p:nvSpPr>
        <p:spPr>
          <a:xfrm>
            <a:off x="3867000" y="1178400"/>
            <a:ext cx="1621200" cy="1479000"/>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Meaning/</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Purpose</a:t>
            </a:r>
            <a:endParaRPr b="0" i="0" sz="1400" u="none" cap="none" strike="noStrike">
              <a:solidFill>
                <a:srgbClr val="FFFFFF"/>
              </a:solidFill>
              <a:latin typeface="Helvetica Neue Light"/>
              <a:ea typeface="Helvetica Neue Light"/>
              <a:cs typeface="Helvetica Neue Light"/>
              <a:sym typeface="Helvetica Neue Light"/>
            </a:endParaRPr>
          </a:p>
        </p:txBody>
      </p:sp>
      <p:sp>
        <p:nvSpPr>
          <p:cNvPr id="198" name="Google Shape;198;p27"/>
          <p:cNvSpPr/>
          <p:nvPr/>
        </p:nvSpPr>
        <p:spPr>
          <a:xfrm>
            <a:off x="6368500" y="2656301"/>
            <a:ext cx="1861100" cy="1488599"/>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Engaged/</a:t>
            </a:r>
            <a:endParaRPr b="0" i="0" sz="1600" u="none" cap="none" strike="noStrike">
              <a:solidFill>
                <a:srgbClr val="FFFFFF"/>
              </a:solidFill>
              <a:latin typeface="Helvetica Neue Light"/>
              <a:ea typeface="Helvetica Neue Light"/>
              <a:cs typeface="Helvetica Neue Light"/>
              <a:sym typeface="Helvetica Neue Light"/>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Accomplishment</a:t>
            </a:r>
            <a:endParaRPr/>
          </a:p>
        </p:txBody>
      </p:sp>
      <p:sp>
        <p:nvSpPr>
          <p:cNvPr id="199" name="Google Shape;199;p27"/>
          <p:cNvSpPr/>
          <p:nvPr/>
        </p:nvSpPr>
        <p:spPr>
          <a:xfrm>
            <a:off x="3863150" y="2669100"/>
            <a:ext cx="1621200" cy="1479000"/>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Positive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Emotions</a:t>
            </a:r>
            <a:endParaRPr/>
          </a:p>
        </p:txBody>
      </p:sp>
      <p:sp>
        <p:nvSpPr>
          <p:cNvPr id="200" name="Google Shape;200;p27"/>
          <p:cNvSpPr/>
          <p:nvPr/>
        </p:nvSpPr>
        <p:spPr>
          <a:xfrm>
            <a:off x="3863150" y="4159800"/>
            <a:ext cx="1621200" cy="1479000"/>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Belonging/</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Social</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Connection</a:t>
            </a:r>
            <a:endParaRPr/>
          </a:p>
        </p:txBody>
      </p:sp>
      <p:sp>
        <p:nvSpPr>
          <p:cNvPr id="201" name="Google Shape;201;p27"/>
          <p:cNvSpPr/>
          <p:nvPr/>
        </p:nvSpPr>
        <p:spPr>
          <a:xfrm>
            <a:off x="5124275" y="1938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Autonomy</a:t>
            </a:r>
            <a:endParaRPr/>
          </a:p>
        </p:txBody>
      </p:sp>
      <p:sp>
        <p:nvSpPr>
          <p:cNvPr id="202" name="Google Shape;202;p27"/>
          <p:cNvSpPr/>
          <p:nvPr/>
        </p:nvSpPr>
        <p:spPr>
          <a:xfrm>
            <a:off x="5124275" y="3417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Competence/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Mastery</a:t>
            </a:r>
            <a:endParaRPr/>
          </a:p>
        </p:txBody>
      </p:sp>
      <p:sp>
        <p:nvSpPr>
          <p:cNvPr id="203" name="Google Shape;203;p27"/>
          <p:cNvSpPr/>
          <p:nvPr/>
        </p:nvSpPr>
        <p:spPr>
          <a:xfrm>
            <a:off x="2606575" y="1938076"/>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Personal</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Growth</a:t>
            </a:r>
            <a:endParaRPr/>
          </a:p>
        </p:txBody>
      </p:sp>
      <p:sp>
        <p:nvSpPr>
          <p:cNvPr id="204" name="Google Shape;204;p27"/>
          <p:cNvSpPr/>
          <p:nvPr/>
        </p:nvSpPr>
        <p:spPr>
          <a:xfrm>
            <a:off x="2606575" y="3417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Safety</a:t>
            </a:r>
            <a:endParaRPr/>
          </a:p>
        </p:txBody>
      </p:sp>
      <p:sp>
        <p:nvSpPr>
          <p:cNvPr id="205" name="Google Shape;205;p27"/>
          <p:cNvSpPr/>
          <p:nvPr/>
        </p:nvSpPr>
        <p:spPr>
          <a:xfrm>
            <a:off x="1295400" y="2656301"/>
            <a:ext cx="1683600" cy="1488599"/>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Physical WB/</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Vitality</a:t>
            </a:r>
            <a:endParaRPr/>
          </a:p>
        </p:txBody>
      </p:sp>
      <p:pic>
        <p:nvPicPr>
          <p:cNvPr id="206" name="Google Shape;206;p27"/>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207" name="Google Shape;207;p27"/>
          <p:cNvPicPr preferRelativeResize="0"/>
          <p:nvPr/>
        </p:nvPicPr>
        <p:blipFill>
          <a:blip r:embed="rId4">
            <a:alphaModFix/>
          </a:blip>
          <a:stretch>
            <a:fillRect/>
          </a:stretch>
        </p:blipFill>
        <p:spPr>
          <a:xfrm>
            <a:off x="476250" y="6228200"/>
            <a:ext cx="1590675" cy="495300"/>
          </a:xfrm>
          <a:prstGeom prst="rect">
            <a:avLst/>
          </a:prstGeom>
          <a:noFill/>
          <a:ln>
            <a:noFill/>
          </a:ln>
        </p:spPr>
      </p:pic>
      <p:sp>
        <p:nvSpPr>
          <p:cNvPr id="208" name="Google Shape;208;p27"/>
          <p:cNvSpPr txBox="1"/>
          <p:nvPr>
            <p:ph idx="4294967295" type="title"/>
          </p:nvPr>
        </p:nvSpPr>
        <p:spPr>
          <a:xfrm>
            <a:off x="476250" y="144776"/>
            <a:ext cx="7886700" cy="1325700"/>
          </a:xfrm>
          <a:prstGeom prst="rect">
            <a:avLst/>
          </a:prstGeom>
          <a:noFill/>
          <a:ln>
            <a:noFill/>
          </a:ln>
        </p:spPr>
        <p:txBody>
          <a:bodyPr anchorCtr="0" anchor="ctr" bIns="91425" lIns="91425" spcFirstLastPara="1" rIns="91425" wrap="square" tIns="91425">
            <a:noAutofit/>
          </a:bodyPr>
          <a:lstStyle/>
          <a:p>
            <a:pPr indent="0" lvl="0" marL="0" marR="0" rtl="0" algn="l">
              <a:lnSpc>
                <a:spcPct val="90000"/>
              </a:lnSpc>
              <a:spcBef>
                <a:spcPts val="0"/>
              </a:spcBef>
              <a:spcAft>
                <a:spcPts val="0"/>
              </a:spcAft>
              <a:buClr>
                <a:schemeClr val="dk1"/>
              </a:buClr>
              <a:buSzPts val="3300"/>
              <a:buFont typeface="Calibri"/>
              <a:buNone/>
            </a:pPr>
            <a:r>
              <a:rPr lang="en-US">
                <a:solidFill>
                  <a:srgbClr val="002060"/>
                </a:solidFill>
                <a:latin typeface="Arial"/>
                <a:ea typeface="Arial"/>
                <a:cs typeface="Arial"/>
                <a:sym typeface="Arial"/>
              </a:rPr>
              <a:t>Basic Needs - HealthyWorkplaces Model</a:t>
            </a:r>
            <a:endParaRPr i="0" sz="3300" u="none" cap="none" strike="noStrike">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8"/>
          <p:cNvSpPr txBox="1"/>
          <p:nvPr>
            <p:ph type="title"/>
          </p:nvPr>
        </p:nvSpPr>
        <p:spPr>
          <a:xfrm>
            <a:off x="628650" y="365126"/>
            <a:ext cx="7886700" cy="1325700"/>
          </a:xfrm>
          <a:prstGeom prst="rect">
            <a:avLst/>
          </a:prstGeom>
          <a:noFill/>
          <a:ln>
            <a:noFill/>
          </a:ln>
        </p:spPr>
        <p:txBody>
          <a:bodyPr anchorCtr="0" anchor="ctr" bIns="91425" lIns="91425" spcFirstLastPara="1" rIns="91425" wrap="square" tIns="91425">
            <a:noAutofit/>
          </a:bodyPr>
          <a:lstStyle/>
          <a:p>
            <a:pPr indent="0" lvl="0" marL="0" marR="0" rtl="0" algn="l">
              <a:lnSpc>
                <a:spcPct val="90000"/>
              </a:lnSpc>
              <a:spcBef>
                <a:spcPts val="0"/>
              </a:spcBef>
              <a:spcAft>
                <a:spcPts val="0"/>
              </a:spcAft>
              <a:buClr>
                <a:schemeClr val="dk1"/>
              </a:buClr>
              <a:buSzPts val="3300"/>
              <a:buFont typeface="Calibri"/>
              <a:buNone/>
            </a:pPr>
            <a:r>
              <a:rPr lang="en-US">
                <a:solidFill>
                  <a:srgbClr val="002060"/>
                </a:solidFill>
                <a:latin typeface="Arial"/>
                <a:ea typeface="Arial"/>
                <a:cs typeface="Arial"/>
                <a:sym typeface="Arial"/>
              </a:rPr>
              <a:t>Drivers of Need Satisfaction</a:t>
            </a:r>
            <a:endParaRPr i="0" sz="3300" u="none" cap="none" strike="noStrike">
              <a:solidFill>
                <a:schemeClr val="dk1"/>
              </a:solidFill>
            </a:endParaRPr>
          </a:p>
        </p:txBody>
      </p:sp>
      <p:pic>
        <p:nvPicPr>
          <p:cNvPr id="214" name="Google Shape;214;p28"/>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215" name="Google Shape;215;p28"/>
          <p:cNvPicPr preferRelativeResize="0"/>
          <p:nvPr/>
        </p:nvPicPr>
        <p:blipFill>
          <a:blip r:embed="rId4">
            <a:alphaModFix/>
          </a:blip>
          <a:stretch>
            <a:fillRect/>
          </a:stretch>
        </p:blipFill>
        <p:spPr>
          <a:xfrm>
            <a:off x="476250" y="6228200"/>
            <a:ext cx="1590675" cy="495300"/>
          </a:xfrm>
          <a:prstGeom prst="rect">
            <a:avLst/>
          </a:prstGeom>
          <a:noFill/>
          <a:ln>
            <a:noFill/>
          </a:ln>
        </p:spPr>
      </p:pic>
      <p:sp>
        <p:nvSpPr>
          <p:cNvPr id="216" name="Google Shape;216;p28"/>
          <p:cNvSpPr txBox="1"/>
          <p:nvPr/>
        </p:nvSpPr>
        <p:spPr>
          <a:xfrm>
            <a:off x="703352" y="980400"/>
            <a:ext cx="7737300" cy="2652900"/>
          </a:xfrm>
          <a:prstGeom prst="rect">
            <a:avLst/>
          </a:prstGeom>
          <a:noFill/>
          <a:ln>
            <a:noFill/>
          </a:ln>
        </p:spPr>
        <p:txBody>
          <a:bodyPr anchorCtr="0" anchor="t" bIns="0" lIns="0" spcFirstLastPara="1" rIns="0" wrap="square" tIns="82550">
            <a:noAutofit/>
          </a:bodyPr>
          <a:lstStyle/>
          <a:p>
            <a:pPr indent="0" lvl="0" marL="0" marR="0" rtl="0" algn="l">
              <a:lnSpc>
                <a:spcPct val="100000"/>
              </a:lnSpc>
              <a:spcBef>
                <a:spcPts val="515"/>
              </a:spcBef>
              <a:spcAft>
                <a:spcPts val="0"/>
              </a:spcAft>
              <a:buNone/>
            </a:pPr>
            <a:r>
              <a:t/>
            </a:r>
            <a:endParaRPr sz="2100">
              <a:solidFill>
                <a:schemeClr val="dk1"/>
              </a:solidFill>
            </a:endParaRPr>
          </a:p>
          <a:p>
            <a:pPr indent="-361950" lvl="0" marL="457200" marR="0" rtl="0" algn="l">
              <a:lnSpc>
                <a:spcPct val="100000"/>
              </a:lnSpc>
              <a:spcBef>
                <a:spcPts val="515"/>
              </a:spcBef>
              <a:spcAft>
                <a:spcPts val="0"/>
              </a:spcAft>
              <a:buClr>
                <a:schemeClr val="dk1"/>
              </a:buClr>
              <a:buSzPts val="2100"/>
              <a:buFont typeface="Arial"/>
              <a:buChar char="●"/>
            </a:pPr>
            <a:r>
              <a:rPr lang="en-US" sz="2100">
                <a:solidFill>
                  <a:schemeClr val="dk1"/>
                </a:solidFill>
              </a:rPr>
              <a:t>Privacy</a:t>
            </a:r>
            <a:endParaRPr sz="2100">
              <a:solidFill>
                <a:schemeClr val="dk1"/>
              </a:solidFill>
            </a:endParaRPr>
          </a:p>
          <a:p>
            <a:pPr indent="-361950" lvl="0" marL="457200" marR="0" rtl="0" algn="l">
              <a:lnSpc>
                <a:spcPct val="100000"/>
              </a:lnSpc>
              <a:spcBef>
                <a:spcPts val="0"/>
              </a:spcBef>
              <a:spcAft>
                <a:spcPts val="0"/>
              </a:spcAft>
              <a:buClr>
                <a:schemeClr val="dk1"/>
              </a:buClr>
              <a:buSzPts val="2100"/>
              <a:buFont typeface="Arial"/>
              <a:buChar char="●"/>
            </a:pPr>
            <a:r>
              <a:rPr lang="en-US" sz="2100">
                <a:solidFill>
                  <a:schemeClr val="dk1"/>
                </a:solidFill>
              </a:rPr>
              <a:t>Flexibility</a:t>
            </a:r>
            <a:endParaRPr sz="2100">
              <a:solidFill>
                <a:schemeClr val="dk1"/>
              </a:solidFill>
            </a:endParaRPr>
          </a:p>
          <a:p>
            <a:pPr indent="-361950" lvl="0" marL="457200" marR="0" rtl="0" algn="l">
              <a:lnSpc>
                <a:spcPct val="100000"/>
              </a:lnSpc>
              <a:spcBef>
                <a:spcPts val="0"/>
              </a:spcBef>
              <a:spcAft>
                <a:spcPts val="0"/>
              </a:spcAft>
              <a:buClr>
                <a:schemeClr val="dk1"/>
              </a:buClr>
              <a:buSzPts val="2100"/>
              <a:buFont typeface="Arial"/>
              <a:buChar char="●"/>
            </a:pPr>
            <a:r>
              <a:rPr lang="en-US" sz="2100">
                <a:solidFill>
                  <a:schemeClr val="dk1"/>
                </a:solidFill>
              </a:rPr>
              <a:t>Predictability</a:t>
            </a:r>
            <a:endParaRPr sz="2100">
              <a:solidFill>
                <a:schemeClr val="dk1"/>
              </a:solidFill>
            </a:endParaRPr>
          </a:p>
          <a:p>
            <a:pPr indent="-361950" lvl="0" marL="457200" marR="0" rtl="0" algn="l">
              <a:lnSpc>
                <a:spcPct val="100000"/>
              </a:lnSpc>
              <a:spcBef>
                <a:spcPts val="0"/>
              </a:spcBef>
              <a:spcAft>
                <a:spcPts val="0"/>
              </a:spcAft>
              <a:buClr>
                <a:schemeClr val="dk1"/>
              </a:buClr>
              <a:buSzPts val="2100"/>
              <a:buFont typeface="Arial"/>
              <a:buChar char="●"/>
            </a:pPr>
            <a:r>
              <a:rPr lang="en-US" sz="2100">
                <a:solidFill>
                  <a:schemeClr val="dk1"/>
                </a:solidFill>
              </a:rPr>
              <a:t>Equity</a:t>
            </a:r>
            <a:endParaRPr sz="2100">
              <a:solidFill>
                <a:schemeClr val="dk1"/>
              </a:solidFill>
            </a:endParaRPr>
          </a:p>
          <a:p>
            <a:pPr indent="-361950" lvl="0" marL="457200" marR="0" rtl="0" algn="l">
              <a:lnSpc>
                <a:spcPct val="100000"/>
              </a:lnSpc>
              <a:spcBef>
                <a:spcPts val="0"/>
              </a:spcBef>
              <a:spcAft>
                <a:spcPts val="0"/>
              </a:spcAft>
              <a:buClr>
                <a:schemeClr val="dk1"/>
              </a:buClr>
              <a:buSzPts val="2100"/>
              <a:buFont typeface="Arial"/>
              <a:buChar char="●"/>
            </a:pPr>
            <a:r>
              <a:rPr lang="en-US" sz="2100">
                <a:solidFill>
                  <a:schemeClr val="dk1"/>
                </a:solidFill>
              </a:rPr>
              <a:t>Comfort</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Connection</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Security</a:t>
            </a:r>
            <a:endParaRPr sz="2100">
              <a:solidFill>
                <a:schemeClr val="dk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29"/>
          <p:cNvSpPr/>
          <p:nvPr/>
        </p:nvSpPr>
        <p:spPr>
          <a:xfrm>
            <a:off x="3867000" y="11784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Meaning/</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Purpose</a:t>
            </a:r>
            <a:endParaRPr b="0" i="0" sz="1400" u="none" cap="none" strike="noStrike">
              <a:solidFill>
                <a:srgbClr val="FFFFFF"/>
              </a:solidFill>
              <a:latin typeface="Helvetica Neue Light"/>
              <a:ea typeface="Helvetica Neue Light"/>
              <a:cs typeface="Helvetica Neue Light"/>
              <a:sym typeface="Helvetica Neue Light"/>
            </a:endParaRPr>
          </a:p>
        </p:txBody>
      </p:sp>
      <p:sp>
        <p:nvSpPr>
          <p:cNvPr id="222" name="Google Shape;222;p29"/>
          <p:cNvSpPr/>
          <p:nvPr/>
        </p:nvSpPr>
        <p:spPr>
          <a:xfrm>
            <a:off x="6368500" y="2656301"/>
            <a:ext cx="1861100" cy="1488599"/>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Engaged/</a:t>
            </a:r>
            <a:endParaRPr b="0" i="0" sz="1600" u="none" cap="none" strike="noStrike">
              <a:solidFill>
                <a:srgbClr val="FFFFFF"/>
              </a:solidFill>
              <a:latin typeface="Helvetica Neue Light"/>
              <a:ea typeface="Helvetica Neue Light"/>
              <a:cs typeface="Helvetica Neue Light"/>
              <a:sym typeface="Helvetica Neue Light"/>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Accomplishment</a:t>
            </a:r>
            <a:endParaRPr/>
          </a:p>
        </p:txBody>
      </p:sp>
      <p:sp>
        <p:nvSpPr>
          <p:cNvPr id="223" name="Google Shape;223;p29"/>
          <p:cNvSpPr/>
          <p:nvPr/>
        </p:nvSpPr>
        <p:spPr>
          <a:xfrm>
            <a:off x="3863150" y="26691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Positive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Emotions</a:t>
            </a:r>
            <a:endParaRPr/>
          </a:p>
        </p:txBody>
      </p:sp>
      <p:sp>
        <p:nvSpPr>
          <p:cNvPr id="224" name="Google Shape;224;p29"/>
          <p:cNvSpPr/>
          <p:nvPr/>
        </p:nvSpPr>
        <p:spPr>
          <a:xfrm>
            <a:off x="3863150" y="41598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Belonging/</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Social</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Connection</a:t>
            </a:r>
            <a:endParaRPr/>
          </a:p>
        </p:txBody>
      </p:sp>
      <p:sp>
        <p:nvSpPr>
          <p:cNvPr id="225" name="Google Shape;225;p29"/>
          <p:cNvSpPr/>
          <p:nvPr/>
        </p:nvSpPr>
        <p:spPr>
          <a:xfrm>
            <a:off x="5124275" y="1938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Autonomy</a:t>
            </a:r>
            <a:endParaRPr/>
          </a:p>
        </p:txBody>
      </p:sp>
      <p:sp>
        <p:nvSpPr>
          <p:cNvPr id="226" name="Google Shape;226;p29"/>
          <p:cNvSpPr/>
          <p:nvPr/>
        </p:nvSpPr>
        <p:spPr>
          <a:xfrm>
            <a:off x="5124275" y="3417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Competence/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Mastery</a:t>
            </a:r>
            <a:endParaRPr/>
          </a:p>
        </p:txBody>
      </p:sp>
      <p:sp>
        <p:nvSpPr>
          <p:cNvPr id="227" name="Google Shape;227;p29"/>
          <p:cNvSpPr/>
          <p:nvPr/>
        </p:nvSpPr>
        <p:spPr>
          <a:xfrm>
            <a:off x="2606575" y="1938076"/>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Personal</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Growth</a:t>
            </a:r>
            <a:endParaRPr/>
          </a:p>
        </p:txBody>
      </p:sp>
      <p:sp>
        <p:nvSpPr>
          <p:cNvPr id="228" name="Google Shape;228;p29"/>
          <p:cNvSpPr/>
          <p:nvPr/>
        </p:nvSpPr>
        <p:spPr>
          <a:xfrm>
            <a:off x="2606575" y="3417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Safety</a:t>
            </a:r>
            <a:endParaRPr/>
          </a:p>
        </p:txBody>
      </p:sp>
      <p:sp>
        <p:nvSpPr>
          <p:cNvPr id="229" name="Google Shape;229;p29"/>
          <p:cNvSpPr/>
          <p:nvPr/>
        </p:nvSpPr>
        <p:spPr>
          <a:xfrm>
            <a:off x="1295400" y="2656301"/>
            <a:ext cx="1683600" cy="1488599"/>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Physical WB/</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Vitality</a:t>
            </a:r>
            <a:endParaRPr/>
          </a:p>
        </p:txBody>
      </p:sp>
      <p:sp>
        <p:nvSpPr>
          <p:cNvPr id="230" name="Google Shape;230;p29"/>
          <p:cNvSpPr txBox="1"/>
          <p:nvPr/>
        </p:nvSpPr>
        <p:spPr>
          <a:xfrm>
            <a:off x="1057885" y="871078"/>
            <a:ext cx="3169890" cy="769441"/>
          </a:xfrm>
          <a:prstGeom prst="rect">
            <a:avLst/>
          </a:prstGeom>
          <a:noFill/>
          <a:ln>
            <a:noFill/>
          </a:ln>
        </p:spPr>
        <p:txBody>
          <a:bodyPr anchorCtr="0" anchor="t" bIns="45700" lIns="91425" spcFirstLastPara="1" rIns="91425" wrap="square" tIns="45700">
            <a:noAutofit/>
          </a:bodyPr>
          <a:lstStyle/>
          <a:p>
            <a:pPr indent="0" lvl="0" marL="12700" rtl="0" algn="l">
              <a:spcBef>
                <a:spcPts val="0"/>
              </a:spcBef>
              <a:spcAft>
                <a:spcPts val="0"/>
              </a:spcAft>
              <a:buClr>
                <a:schemeClr val="dk1"/>
              </a:buClr>
              <a:buSzPts val="3300"/>
              <a:buFont typeface="Arial"/>
              <a:buNone/>
            </a:pPr>
            <a:r>
              <a:rPr lang="en-US" sz="3300">
                <a:solidFill>
                  <a:srgbClr val="002060"/>
                </a:solidFill>
              </a:rPr>
              <a:t>Privacy</a:t>
            </a:r>
            <a:endParaRPr b="0" i="0" sz="4000" u="none" cap="none" strike="noStrike">
              <a:solidFill>
                <a:srgbClr val="000000"/>
              </a:solidFill>
              <a:latin typeface="Arial"/>
              <a:ea typeface="Arial"/>
              <a:cs typeface="Arial"/>
              <a:sym typeface="Arial"/>
            </a:endParaRPr>
          </a:p>
        </p:txBody>
      </p:sp>
      <p:pic>
        <p:nvPicPr>
          <p:cNvPr id="231" name="Google Shape;231;p29"/>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232" name="Google Shape;232;p29"/>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0"/>
          <p:cNvSpPr/>
          <p:nvPr/>
        </p:nvSpPr>
        <p:spPr>
          <a:xfrm>
            <a:off x="3867000" y="11784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Meaning/</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Purpose</a:t>
            </a:r>
            <a:endParaRPr b="0" i="0" sz="1400" u="none" cap="none" strike="noStrike">
              <a:solidFill>
                <a:srgbClr val="FFFFFF"/>
              </a:solidFill>
              <a:latin typeface="Helvetica Neue Light"/>
              <a:ea typeface="Helvetica Neue Light"/>
              <a:cs typeface="Helvetica Neue Light"/>
              <a:sym typeface="Helvetica Neue Light"/>
            </a:endParaRPr>
          </a:p>
        </p:txBody>
      </p:sp>
      <p:sp>
        <p:nvSpPr>
          <p:cNvPr id="238" name="Google Shape;238;p30"/>
          <p:cNvSpPr/>
          <p:nvPr/>
        </p:nvSpPr>
        <p:spPr>
          <a:xfrm>
            <a:off x="6368500" y="2656301"/>
            <a:ext cx="1861100" cy="1488599"/>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Engaged/</a:t>
            </a:r>
            <a:endParaRPr b="0" i="0" sz="1600" u="none" cap="none" strike="noStrike">
              <a:solidFill>
                <a:srgbClr val="FFFFFF"/>
              </a:solidFill>
              <a:latin typeface="Helvetica Neue Light"/>
              <a:ea typeface="Helvetica Neue Light"/>
              <a:cs typeface="Helvetica Neue Light"/>
              <a:sym typeface="Helvetica Neue Light"/>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Accomplishment</a:t>
            </a:r>
            <a:endParaRPr/>
          </a:p>
        </p:txBody>
      </p:sp>
      <p:sp>
        <p:nvSpPr>
          <p:cNvPr id="239" name="Google Shape;239;p30"/>
          <p:cNvSpPr/>
          <p:nvPr/>
        </p:nvSpPr>
        <p:spPr>
          <a:xfrm>
            <a:off x="3863150" y="26691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Positive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Emotions</a:t>
            </a:r>
            <a:endParaRPr/>
          </a:p>
        </p:txBody>
      </p:sp>
      <p:sp>
        <p:nvSpPr>
          <p:cNvPr id="240" name="Google Shape;240;p30"/>
          <p:cNvSpPr/>
          <p:nvPr/>
        </p:nvSpPr>
        <p:spPr>
          <a:xfrm>
            <a:off x="3863150" y="41598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Belonging/</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Social</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Connection</a:t>
            </a:r>
            <a:endParaRPr/>
          </a:p>
        </p:txBody>
      </p:sp>
      <p:sp>
        <p:nvSpPr>
          <p:cNvPr id="241" name="Google Shape;241;p30"/>
          <p:cNvSpPr/>
          <p:nvPr/>
        </p:nvSpPr>
        <p:spPr>
          <a:xfrm>
            <a:off x="5124275" y="1938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Autonomy</a:t>
            </a:r>
            <a:endParaRPr/>
          </a:p>
        </p:txBody>
      </p:sp>
      <p:sp>
        <p:nvSpPr>
          <p:cNvPr id="242" name="Google Shape;242;p30"/>
          <p:cNvSpPr/>
          <p:nvPr/>
        </p:nvSpPr>
        <p:spPr>
          <a:xfrm>
            <a:off x="5124275" y="3417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Competence/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Mastery</a:t>
            </a:r>
            <a:endParaRPr/>
          </a:p>
        </p:txBody>
      </p:sp>
      <p:sp>
        <p:nvSpPr>
          <p:cNvPr id="243" name="Google Shape;243;p30"/>
          <p:cNvSpPr/>
          <p:nvPr/>
        </p:nvSpPr>
        <p:spPr>
          <a:xfrm>
            <a:off x="2606575" y="1938076"/>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Personal</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Growth</a:t>
            </a:r>
            <a:endParaRPr/>
          </a:p>
        </p:txBody>
      </p:sp>
      <p:sp>
        <p:nvSpPr>
          <p:cNvPr id="244" name="Google Shape;244;p30"/>
          <p:cNvSpPr/>
          <p:nvPr/>
        </p:nvSpPr>
        <p:spPr>
          <a:xfrm>
            <a:off x="2606575" y="3417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Safety</a:t>
            </a:r>
            <a:endParaRPr/>
          </a:p>
        </p:txBody>
      </p:sp>
      <p:sp>
        <p:nvSpPr>
          <p:cNvPr id="245" name="Google Shape;245;p30"/>
          <p:cNvSpPr/>
          <p:nvPr/>
        </p:nvSpPr>
        <p:spPr>
          <a:xfrm>
            <a:off x="1295400" y="2656301"/>
            <a:ext cx="1683600" cy="1488599"/>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Physical WB/</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Vitality</a:t>
            </a:r>
            <a:endParaRPr/>
          </a:p>
        </p:txBody>
      </p:sp>
      <p:sp>
        <p:nvSpPr>
          <p:cNvPr id="246" name="Google Shape;246;p30"/>
          <p:cNvSpPr txBox="1"/>
          <p:nvPr/>
        </p:nvSpPr>
        <p:spPr>
          <a:xfrm>
            <a:off x="909741" y="871078"/>
            <a:ext cx="2607181" cy="769441"/>
          </a:xfrm>
          <a:prstGeom prst="rect">
            <a:avLst/>
          </a:prstGeom>
          <a:noFill/>
          <a:ln>
            <a:noFill/>
          </a:ln>
        </p:spPr>
        <p:txBody>
          <a:bodyPr anchorCtr="0" anchor="t" bIns="45700" lIns="91425" spcFirstLastPara="1" rIns="91425" wrap="square" tIns="45700">
            <a:noAutofit/>
          </a:bodyPr>
          <a:lstStyle/>
          <a:p>
            <a:pPr indent="0" lvl="0" marL="12700" rtl="0" algn="l">
              <a:spcBef>
                <a:spcPts val="0"/>
              </a:spcBef>
              <a:spcAft>
                <a:spcPts val="0"/>
              </a:spcAft>
              <a:buClr>
                <a:schemeClr val="dk1"/>
              </a:buClr>
              <a:buSzPts val="3300"/>
              <a:buFont typeface="Arial"/>
              <a:buNone/>
            </a:pPr>
            <a:r>
              <a:rPr lang="en-US" sz="3300">
                <a:solidFill>
                  <a:srgbClr val="002060"/>
                </a:solidFill>
              </a:rPr>
              <a:t>Flexibility</a:t>
            </a:r>
            <a:endParaRPr b="0" i="0" sz="4000" u="none" cap="none" strike="noStrike">
              <a:solidFill>
                <a:srgbClr val="000000"/>
              </a:solidFill>
              <a:latin typeface="Arial"/>
              <a:ea typeface="Arial"/>
              <a:cs typeface="Arial"/>
              <a:sym typeface="Arial"/>
            </a:endParaRPr>
          </a:p>
        </p:txBody>
      </p:sp>
      <p:pic>
        <p:nvPicPr>
          <p:cNvPr id="247" name="Google Shape;247;p30"/>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248" name="Google Shape;248;p30"/>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31"/>
          <p:cNvSpPr/>
          <p:nvPr/>
        </p:nvSpPr>
        <p:spPr>
          <a:xfrm>
            <a:off x="3867000" y="11784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Meaning/</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Purpose</a:t>
            </a:r>
            <a:endParaRPr b="0" i="0" sz="1400" u="none" cap="none" strike="noStrike">
              <a:solidFill>
                <a:srgbClr val="FFFFFF"/>
              </a:solidFill>
              <a:latin typeface="Helvetica Neue Light"/>
              <a:ea typeface="Helvetica Neue Light"/>
              <a:cs typeface="Helvetica Neue Light"/>
              <a:sym typeface="Helvetica Neue Light"/>
            </a:endParaRPr>
          </a:p>
        </p:txBody>
      </p:sp>
      <p:sp>
        <p:nvSpPr>
          <p:cNvPr id="254" name="Google Shape;254;p31"/>
          <p:cNvSpPr/>
          <p:nvPr/>
        </p:nvSpPr>
        <p:spPr>
          <a:xfrm>
            <a:off x="6368500" y="2656301"/>
            <a:ext cx="1861100" cy="1488599"/>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Engaged/</a:t>
            </a:r>
            <a:endParaRPr b="0" i="0" sz="1600" u="none" cap="none" strike="noStrike">
              <a:solidFill>
                <a:srgbClr val="FFFFFF"/>
              </a:solidFill>
              <a:latin typeface="Helvetica Neue Light"/>
              <a:ea typeface="Helvetica Neue Light"/>
              <a:cs typeface="Helvetica Neue Light"/>
              <a:sym typeface="Helvetica Neue Light"/>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Accomplishment</a:t>
            </a:r>
            <a:endParaRPr/>
          </a:p>
        </p:txBody>
      </p:sp>
      <p:sp>
        <p:nvSpPr>
          <p:cNvPr id="255" name="Google Shape;255;p31"/>
          <p:cNvSpPr/>
          <p:nvPr/>
        </p:nvSpPr>
        <p:spPr>
          <a:xfrm>
            <a:off x="3863150" y="26691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Positive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Emotions</a:t>
            </a:r>
            <a:endParaRPr/>
          </a:p>
        </p:txBody>
      </p:sp>
      <p:sp>
        <p:nvSpPr>
          <p:cNvPr id="256" name="Google Shape;256;p31"/>
          <p:cNvSpPr/>
          <p:nvPr/>
        </p:nvSpPr>
        <p:spPr>
          <a:xfrm>
            <a:off x="3863150" y="41598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Belonging/</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Social</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Connection</a:t>
            </a:r>
            <a:endParaRPr/>
          </a:p>
        </p:txBody>
      </p:sp>
      <p:sp>
        <p:nvSpPr>
          <p:cNvPr id="257" name="Google Shape;257;p31"/>
          <p:cNvSpPr/>
          <p:nvPr/>
        </p:nvSpPr>
        <p:spPr>
          <a:xfrm>
            <a:off x="5124275" y="1938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Autonomy</a:t>
            </a:r>
            <a:endParaRPr/>
          </a:p>
        </p:txBody>
      </p:sp>
      <p:sp>
        <p:nvSpPr>
          <p:cNvPr id="258" name="Google Shape;258;p31"/>
          <p:cNvSpPr/>
          <p:nvPr/>
        </p:nvSpPr>
        <p:spPr>
          <a:xfrm>
            <a:off x="5124275" y="3417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Competence/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Mastery</a:t>
            </a:r>
            <a:endParaRPr/>
          </a:p>
        </p:txBody>
      </p:sp>
      <p:sp>
        <p:nvSpPr>
          <p:cNvPr id="259" name="Google Shape;259;p31"/>
          <p:cNvSpPr/>
          <p:nvPr/>
        </p:nvSpPr>
        <p:spPr>
          <a:xfrm>
            <a:off x="2606575" y="1938076"/>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Personal</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Growth</a:t>
            </a:r>
            <a:endParaRPr/>
          </a:p>
        </p:txBody>
      </p:sp>
      <p:sp>
        <p:nvSpPr>
          <p:cNvPr id="260" name="Google Shape;260;p31"/>
          <p:cNvSpPr/>
          <p:nvPr/>
        </p:nvSpPr>
        <p:spPr>
          <a:xfrm>
            <a:off x="2606575" y="3417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Safety</a:t>
            </a:r>
            <a:endParaRPr/>
          </a:p>
        </p:txBody>
      </p:sp>
      <p:sp>
        <p:nvSpPr>
          <p:cNvPr id="261" name="Google Shape;261;p31"/>
          <p:cNvSpPr/>
          <p:nvPr/>
        </p:nvSpPr>
        <p:spPr>
          <a:xfrm>
            <a:off x="1295400" y="2656301"/>
            <a:ext cx="1683600" cy="1488599"/>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Physical WB/</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Vitality</a:t>
            </a:r>
            <a:endParaRPr/>
          </a:p>
        </p:txBody>
      </p:sp>
      <p:sp>
        <p:nvSpPr>
          <p:cNvPr id="262" name="Google Shape;262;p31"/>
          <p:cNvSpPr txBox="1"/>
          <p:nvPr/>
        </p:nvSpPr>
        <p:spPr>
          <a:xfrm>
            <a:off x="431451" y="871075"/>
            <a:ext cx="3431700" cy="769500"/>
          </a:xfrm>
          <a:prstGeom prst="rect">
            <a:avLst/>
          </a:prstGeom>
          <a:noFill/>
          <a:ln>
            <a:noFill/>
          </a:ln>
        </p:spPr>
        <p:txBody>
          <a:bodyPr anchorCtr="0" anchor="t" bIns="45700" lIns="91425" spcFirstLastPara="1" rIns="91425" wrap="square" tIns="45700">
            <a:noAutofit/>
          </a:bodyPr>
          <a:lstStyle/>
          <a:p>
            <a:pPr indent="0" lvl="0" marL="12700" rtl="0" algn="l">
              <a:spcBef>
                <a:spcPts val="0"/>
              </a:spcBef>
              <a:spcAft>
                <a:spcPts val="0"/>
              </a:spcAft>
              <a:buClr>
                <a:schemeClr val="dk1"/>
              </a:buClr>
              <a:buSzPts val="3300"/>
              <a:buFont typeface="Arial"/>
              <a:buNone/>
            </a:pPr>
            <a:r>
              <a:rPr lang="en-US" sz="3300">
                <a:solidFill>
                  <a:srgbClr val="002060"/>
                </a:solidFill>
              </a:rPr>
              <a:t>Predictability</a:t>
            </a:r>
            <a:endParaRPr b="0" i="0" sz="4000" u="none" cap="none" strike="noStrike">
              <a:solidFill>
                <a:srgbClr val="000000"/>
              </a:solidFill>
              <a:latin typeface="Arial"/>
              <a:ea typeface="Arial"/>
              <a:cs typeface="Arial"/>
              <a:sym typeface="Arial"/>
            </a:endParaRPr>
          </a:p>
        </p:txBody>
      </p:sp>
      <p:pic>
        <p:nvPicPr>
          <p:cNvPr id="263" name="Google Shape;263;p31"/>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32"/>
          <p:cNvSpPr/>
          <p:nvPr/>
        </p:nvSpPr>
        <p:spPr>
          <a:xfrm>
            <a:off x="3867000" y="1178400"/>
            <a:ext cx="1621200" cy="1479000"/>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Meaning/</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Purpose</a:t>
            </a:r>
            <a:endParaRPr b="0" i="0" sz="1400" u="none" cap="none" strike="noStrike">
              <a:solidFill>
                <a:srgbClr val="FFFFFF"/>
              </a:solidFill>
              <a:latin typeface="Helvetica Neue Light"/>
              <a:ea typeface="Helvetica Neue Light"/>
              <a:cs typeface="Helvetica Neue Light"/>
              <a:sym typeface="Helvetica Neue Light"/>
            </a:endParaRPr>
          </a:p>
        </p:txBody>
      </p:sp>
      <p:sp>
        <p:nvSpPr>
          <p:cNvPr id="269" name="Google Shape;269;p32"/>
          <p:cNvSpPr/>
          <p:nvPr/>
        </p:nvSpPr>
        <p:spPr>
          <a:xfrm>
            <a:off x="6368500" y="2656301"/>
            <a:ext cx="1861100" cy="1488599"/>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Engaged/</a:t>
            </a:r>
            <a:endParaRPr b="0" i="0" sz="1600" u="none" cap="none" strike="noStrike">
              <a:solidFill>
                <a:srgbClr val="FFFFFF"/>
              </a:solidFill>
              <a:latin typeface="Helvetica Neue Light"/>
              <a:ea typeface="Helvetica Neue Light"/>
              <a:cs typeface="Helvetica Neue Light"/>
              <a:sym typeface="Helvetica Neue Light"/>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Accomplishment</a:t>
            </a:r>
            <a:endParaRPr/>
          </a:p>
        </p:txBody>
      </p:sp>
      <p:sp>
        <p:nvSpPr>
          <p:cNvPr id="270" name="Google Shape;270;p32"/>
          <p:cNvSpPr/>
          <p:nvPr/>
        </p:nvSpPr>
        <p:spPr>
          <a:xfrm>
            <a:off x="3863150" y="2669100"/>
            <a:ext cx="1621200" cy="1479000"/>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Positive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Emotions</a:t>
            </a:r>
            <a:endParaRPr/>
          </a:p>
        </p:txBody>
      </p:sp>
      <p:sp>
        <p:nvSpPr>
          <p:cNvPr id="271" name="Google Shape;271;p32"/>
          <p:cNvSpPr/>
          <p:nvPr/>
        </p:nvSpPr>
        <p:spPr>
          <a:xfrm>
            <a:off x="3863150" y="4159800"/>
            <a:ext cx="1621200" cy="1479000"/>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Belonging/</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Social</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Connection</a:t>
            </a:r>
            <a:endParaRPr/>
          </a:p>
        </p:txBody>
      </p:sp>
      <p:sp>
        <p:nvSpPr>
          <p:cNvPr id="272" name="Google Shape;272;p32"/>
          <p:cNvSpPr/>
          <p:nvPr/>
        </p:nvSpPr>
        <p:spPr>
          <a:xfrm>
            <a:off x="5124275" y="1938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Autonomy</a:t>
            </a:r>
            <a:endParaRPr/>
          </a:p>
        </p:txBody>
      </p:sp>
      <p:sp>
        <p:nvSpPr>
          <p:cNvPr id="273" name="Google Shape;273;p32"/>
          <p:cNvSpPr/>
          <p:nvPr/>
        </p:nvSpPr>
        <p:spPr>
          <a:xfrm>
            <a:off x="5124275" y="3417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Competence/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Mastery</a:t>
            </a:r>
            <a:endParaRPr/>
          </a:p>
        </p:txBody>
      </p:sp>
      <p:sp>
        <p:nvSpPr>
          <p:cNvPr id="274" name="Google Shape;274;p32"/>
          <p:cNvSpPr/>
          <p:nvPr/>
        </p:nvSpPr>
        <p:spPr>
          <a:xfrm>
            <a:off x="2606575" y="1938076"/>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Personal</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Growth</a:t>
            </a:r>
            <a:endParaRPr/>
          </a:p>
        </p:txBody>
      </p:sp>
      <p:sp>
        <p:nvSpPr>
          <p:cNvPr id="275" name="Google Shape;275;p32"/>
          <p:cNvSpPr/>
          <p:nvPr/>
        </p:nvSpPr>
        <p:spPr>
          <a:xfrm>
            <a:off x="2606575" y="3417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Safety</a:t>
            </a:r>
            <a:endParaRPr/>
          </a:p>
        </p:txBody>
      </p:sp>
      <p:sp>
        <p:nvSpPr>
          <p:cNvPr id="276" name="Google Shape;276;p32"/>
          <p:cNvSpPr/>
          <p:nvPr/>
        </p:nvSpPr>
        <p:spPr>
          <a:xfrm>
            <a:off x="1295400" y="2656301"/>
            <a:ext cx="1683600" cy="1488599"/>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Physical WB/</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Vitality</a:t>
            </a:r>
            <a:endParaRPr/>
          </a:p>
        </p:txBody>
      </p:sp>
      <p:pic>
        <p:nvPicPr>
          <p:cNvPr id="277" name="Google Shape;277;p32"/>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sp>
        <p:nvSpPr>
          <p:cNvPr id="278" name="Google Shape;278;p32"/>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Equity</a:t>
            </a:r>
            <a:endParaRPr b="0" i="0" sz="3300" u="none" cap="none" strike="noStrike">
              <a:solidFill>
                <a:srgbClr val="002060"/>
              </a:solidFill>
              <a:latin typeface="Arial"/>
              <a:ea typeface="Arial"/>
              <a:cs typeface="Arial"/>
              <a:sym typeface="Arial"/>
            </a:endParaRPr>
          </a:p>
        </p:txBody>
      </p:sp>
      <p:pic>
        <p:nvPicPr>
          <p:cNvPr id="279" name="Google Shape;279;p32"/>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33"/>
          <p:cNvSpPr/>
          <p:nvPr/>
        </p:nvSpPr>
        <p:spPr>
          <a:xfrm>
            <a:off x="3867000" y="11784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Meaning/</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Purpose</a:t>
            </a:r>
            <a:endParaRPr b="0" i="0" sz="1400" u="none" cap="none" strike="noStrike">
              <a:solidFill>
                <a:srgbClr val="FFFFFF"/>
              </a:solidFill>
              <a:latin typeface="Helvetica Neue Light"/>
              <a:ea typeface="Helvetica Neue Light"/>
              <a:cs typeface="Helvetica Neue Light"/>
              <a:sym typeface="Helvetica Neue Light"/>
            </a:endParaRPr>
          </a:p>
        </p:txBody>
      </p:sp>
      <p:sp>
        <p:nvSpPr>
          <p:cNvPr id="285" name="Google Shape;285;p33"/>
          <p:cNvSpPr/>
          <p:nvPr/>
        </p:nvSpPr>
        <p:spPr>
          <a:xfrm>
            <a:off x="6368500" y="2656301"/>
            <a:ext cx="1861100" cy="1488599"/>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Engaged/</a:t>
            </a:r>
            <a:endParaRPr b="0" i="0" sz="1600" u="none" cap="none" strike="noStrike">
              <a:solidFill>
                <a:srgbClr val="FFFFFF"/>
              </a:solidFill>
              <a:latin typeface="Helvetica Neue Light"/>
              <a:ea typeface="Helvetica Neue Light"/>
              <a:cs typeface="Helvetica Neue Light"/>
              <a:sym typeface="Helvetica Neue Light"/>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Accomplishment</a:t>
            </a:r>
            <a:endParaRPr/>
          </a:p>
        </p:txBody>
      </p:sp>
      <p:sp>
        <p:nvSpPr>
          <p:cNvPr id="286" name="Google Shape;286;p33"/>
          <p:cNvSpPr/>
          <p:nvPr/>
        </p:nvSpPr>
        <p:spPr>
          <a:xfrm>
            <a:off x="3863150" y="2669100"/>
            <a:ext cx="1621200" cy="1479000"/>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Positive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Emotions</a:t>
            </a:r>
            <a:endParaRPr/>
          </a:p>
        </p:txBody>
      </p:sp>
      <p:sp>
        <p:nvSpPr>
          <p:cNvPr id="287" name="Google Shape;287;p33"/>
          <p:cNvSpPr/>
          <p:nvPr/>
        </p:nvSpPr>
        <p:spPr>
          <a:xfrm>
            <a:off x="3863150" y="41598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Belonging/</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Social</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Connection</a:t>
            </a:r>
            <a:endParaRPr/>
          </a:p>
        </p:txBody>
      </p:sp>
      <p:sp>
        <p:nvSpPr>
          <p:cNvPr id="288" name="Google Shape;288;p33"/>
          <p:cNvSpPr/>
          <p:nvPr/>
        </p:nvSpPr>
        <p:spPr>
          <a:xfrm>
            <a:off x="5124275" y="1938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Autonomy</a:t>
            </a:r>
            <a:endParaRPr/>
          </a:p>
        </p:txBody>
      </p:sp>
      <p:sp>
        <p:nvSpPr>
          <p:cNvPr id="289" name="Google Shape;289;p33"/>
          <p:cNvSpPr/>
          <p:nvPr/>
        </p:nvSpPr>
        <p:spPr>
          <a:xfrm>
            <a:off x="5124275" y="3417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Competence/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Mastery</a:t>
            </a:r>
            <a:endParaRPr/>
          </a:p>
        </p:txBody>
      </p:sp>
      <p:sp>
        <p:nvSpPr>
          <p:cNvPr id="290" name="Google Shape;290;p33"/>
          <p:cNvSpPr/>
          <p:nvPr/>
        </p:nvSpPr>
        <p:spPr>
          <a:xfrm>
            <a:off x="2606575" y="1938076"/>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Personal</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Growth</a:t>
            </a:r>
            <a:endParaRPr/>
          </a:p>
        </p:txBody>
      </p:sp>
      <p:sp>
        <p:nvSpPr>
          <p:cNvPr id="291" name="Google Shape;291;p33"/>
          <p:cNvSpPr/>
          <p:nvPr/>
        </p:nvSpPr>
        <p:spPr>
          <a:xfrm>
            <a:off x="2606575" y="3417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Safety</a:t>
            </a:r>
            <a:endParaRPr/>
          </a:p>
        </p:txBody>
      </p:sp>
      <p:sp>
        <p:nvSpPr>
          <p:cNvPr id="292" name="Google Shape;292;p33"/>
          <p:cNvSpPr/>
          <p:nvPr/>
        </p:nvSpPr>
        <p:spPr>
          <a:xfrm>
            <a:off x="1295400" y="2656301"/>
            <a:ext cx="1683600" cy="1488599"/>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Physical WB/</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Vitality</a:t>
            </a:r>
            <a:endParaRPr/>
          </a:p>
        </p:txBody>
      </p:sp>
      <p:pic>
        <p:nvPicPr>
          <p:cNvPr id="293" name="Google Shape;293;p33"/>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sp>
        <p:nvSpPr>
          <p:cNvPr id="294" name="Google Shape;294;p33"/>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Comfort</a:t>
            </a:r>
            <a:endParaRPr b="0" i="0" sz="3300" u="none" cap="none" strike="noStrike">
              <a:solidFill>
                <a:srgbClr val="002060"/>
              </a:solidFill>
              <a:latin typeface="Arial"/>
              <a:ea typeface="Arial"/>
              <a:cs typeface="Arial"/>
              <a:sym typeface="Arial"/>
            </a:endParaRPr>
          </a:p>
        </p:txBody>
      </p:sp>
      <p:pic>
        <p:nvPicPr>
          <p:cNvPr id="295" name="Google Shape;295;p33"/>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p34"/>
          <p:cNvSpPr/>
          <p:nvPr/>
        </p:nvSpPr>
        <p:spPr>
          <a:xfrm>
            <a:off x="3867000" y="11784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Meaning/</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Purpose</a:t>
            </a:r>
            <a:endParaRPr b="0" i="0" sz="1400" u="none" cap="none" strike="noStrike">
              <a:solidFill>
                <a:srgbClr val="FFFFFF"/>
              </a:solidFill>
              <a:latin typeface="Helvetica Neue Light"/>
              <a:ea typeface="Helvetica Neue Light"/>
              <a:cs typeface="Helvetica Neue Light"/>
              <a:sym typeface="Helvetica Neue Light"/>
            </a:endParaRPr>
          </a:p>
        </p:txBody>
      </p:sp>
      <p:sp>
        <p:nvSpPr>
          <p:cNvPr id="301" name="Google Shape;301;p34"/>
          <p:cNvSpPr/>
          <p:nvPr/>
        </p:nvSpPr>
        <p:spPr>
          <a:xfrm>
            <a:off x="6368500" y="2656301"/>
            <a:ext cx="1861100" cy="1488599"/>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Engaged/</a:t>
            </a:r>
            <a:endParaRPr b="0" i="0" sz="1600" u="none" cap="none" strike="noStrike">
              <a:solidFill>
                <a:srgbClr val="FFFFFF"/>
              </a:solidFill>
              <a:latin typeface="Helvetica Neue Light"/>
              <a:ea typeface="Helvetica Neue Light"/>
              <a:cs typeface="Helvetica Neue Light"/>
              <a:sym typeface="Helvetica Neue Light"/>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Accomplishment</a:t>
            </a:r>
            <a:endParaRPr/>
          </a:p>
        </p:txBody>
      </p:sp>
      <p:sp>
        <p:nvSpPr>
          <p:cNvPr id="302" name="Google Shape;302;p34"/>
          <p:cNvSpPr/>
          <p:nvPr/>
        </p:nvSpPr>
        <p:spPr>
          <a:xfrm>
            <a:off x="3863150" y="2669100"/>
            <a:ext cx="1621200" cy="1479000"/>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Positive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Emotions</a:t>
            </a:r>
            <a:endParaRPr/>
          </a:p>
        </p:txBody>
      </p:sp>
      <p:sp>
        <p:nvSpPr>
          <p:cNvPr id="303" name="Google Shape;303;p34"/>
          <p:cNvSpPr/>
          <p:nvPr/>
        </p:nvSpPr>
        <p:spPr>
          <a:xfrm>
            <a:off x="3863150" y="4159800"/>
            <a:ext cx="1621200" cy="1479000"/>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Belonging/</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Social</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Connection</a:t>
            </a:r>
            <a:endParaRPr/>
          </a:p>
        </p:txBody>
      </p:sp>
      <p:sp>
        <p:nvSpPr>
          <p:cNvPr id="304" name="Google Shape;304;p34"/>
          <p:cNvSpPr/>
          <p:nvPr/>
        </p:nvSpPr>
        <p:spPr>
          <a:xfrm>
            <a:off x="5124275" y="1938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Autonomy</a:t>
            </a:r>
            <a:endParaRPr/>
          </a:p>
        </p:txBody>
      </p:sp>
      <p:sp>
        <p:nvSpPr>
          <p:cNvPr id="305" name="Google Shape;305;p34"/>
          <p:cNvSpPr/>
          <p:nvPr/>
        </p:nvSpPr>
        <p:spPr>
          <a:xfrm>
            <a:off x="5124275" y="3417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Competence/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Mastery</a:t>
            </a:r>
            <a:endParaRPr/>
          </a:p>
        </p:txBody>
      </p:sp>
      <p:sp>
        <p:nvSpPr>
          <p:cNvPr id="306" name="Google Shape;306;p34"/>
          <p:cNvSpPr/>
          <p:nvPr/>
        </p:nvSpPr>
        <p:spPr>
          <a:xfrm>
            <a:off x="2606575" y="1938076"/>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Personal</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Growth</a:t>
            </a:r>
            <a:endParaRPr/>
          </a:p>
        </p:txBody>
      </p:sp>
      <p:sp>
        <p:nvSpPr>
          <p:cNvPr id="307" name="Google Shape;307;p34"/>
          <p:cNvSpPr/>
          <p:nvPr/>
        </p:nvSpPr>
        <p:spPr>
          <a:xfrm>
            <a:off x="2606575" y="3417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Safety</a:t>
            </a:r>
            <a:endParaRPr/>
          </a:p>
        </p:txBody>
      </p:sp>
      <p:sp>
        <p:nvSpPr>
          <p:cNvPr id="308" name="Google Shape;308;p34"/>
          <p:cNvSpPr/>
          <p:nvPr/>
        </p:nvSpPr>
        <p:spPr>
          <a:xfrm>
            <a:off x="1295400" y="2656301"/>
            <a:ext cx="1683600" cy="1488599"/>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Physical WB/</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Vitality</a:t>
            </a:r>
            <a:endParaRPr/>
          </a:p>
        </p:txBody>
      </p:sp>
      <p:pic>
        <p:nvPicPr>
          <p:cNvPr id="309" name="Google Shape;309;p34"/>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sp>
        <p:nvSpPr>
          <p:cNvPr id="310" name="Google Shape;310;p34"/>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Connection</a:t>
            </a:r>
            <a:endParaRPr b="0" i="0" sz="3300" u="none" cap="none" strike="noStrike">
              <a:solidFill>
                <a:srgbClr val="002060"/>
              </a:solidFill>
              <a:latin typeface="Arial"/>
              <a:ea typeface="Arial"/>
              <a:cs typeface="Arial"/>
              <a:sym typeface="Arial"/>
            </a:endParaRPr>
          </a:p>
        </p:txBody>
      </p:sp>
      <p:pic>
        <p:nvPicPr>
          <p:cNvPr id="311" name="Google Shape;311;p34"/>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7"/>
          <p:cNvSpPr txBox="1"/>
          <p:nvPr>
            <p:ph type="title"/>
          </p:nvPr>
        </p:nvSpPr>
        <p:spPr>
          <a:xfrm>
            <a:off x="707406" y="847500"/>
            <a:ext cx="6901500" cy="513600"/>
          </a:xfrm>
          <a:prstGeom prst="rect">
            <a:avLst/>
          </a:prstGeom>
          <a:noFill/>
          <a:ln>
            <a:noFill/>
          </a:ln>
        </p:spPr>
        <p:txBody>
          <a:bodyPr anchorCtr="0" anchor="ctr" bIns="0" lIns="0" spcFirstLastPara="1" rIns="0" wrap="square" tIns="13325">
            <a:noAutofit/>
          </a:bodyPr>
          <a:lstStyle/>
          <a:p>
            <a:pPr indent="0" lvl="0" marL="12700" marR="0" rtl="0" algn="l">
              <a:lnSpc>
                <a:spcPct val="100000"/>
              </a:lnSpc>
              <a:spcBef>
                <a:spcPts val="0"/>
              </a:spcBef>
              <a:spcAft>
                <a:spcPts val="0"/>
              </a:spcAft>
              <a:buClr>
                <a:schemeClr val="dk1"/>
              </a:buClr>
              <a:buSzPts val="3300"/>
              <a:buFont typeface="Calibri"/>
              <a:buNone/>
            </a:pPr>
            <a:r>
              <a:rPr lang="en-US">
                <a:solidFill>
                  <a:srgbClr val="002060"/>
                </a:solidFill>
                <a:latin typeface="Arial"/>
                <a:ea typeface="Arial"/>
                <a:cs typeface="Arial"/>
                <a:sym typeface="Arial"/>
              </a:rPr>
              <a:t>Presentation Overview </a:t>
            </a:r>
            <a:endParaRPr b="0" i="0" sz="3300" u="none" cap="none" strike="noStrike">
              <a:solidFill>
                <a:schemeClr val="dk1"/>
              </a:solidFill>
              <a:latin typeface="Calibri"/>
              <a:ea typeface="Calibri"/>
              <a:cs typeface="Calibri"/>
              <a:sym typeface="Calibri"/>
            </a:endParaRPr>
          </a:p>
        </p:txBody>
      </p:sp>
      <p:sp>
        <p:nvSpPr>
          <p:cNvPr id="115" name="Google Shape;115;p17"/>
          <p:cNvSpPr txBox="1"/>
          <p:nvPr/>
        </p:nvSpPr>
        <p:spPr>
          <a:xfrm>
            <a:off x="704852" y="1607725"/>
            <a:ext cx="7737300" cy="2652900"/>
          </a:xfrm>
          <a:prstGeom prst="rect">
            <a:avLst/>
          </a:prstGeom>
          <a:noFill/>
          <a:ln>
            <a:noFill/>
          </a:ln>
        </p:spPr>
        <p:txBody>
          <a:bodyPr anchorCtr="0" anchor="t" bIns="0" lIns="0" spcFirstLastPara="1" rIns="0" wrap="square" tIns="82550">
            <a:noAutofit/>
          </a:bodyPr>
          <a:lstStyle/>
          <a:p>
            <a:pPr indent="-361950" lvl="0" marL="457200" marR="0" rtl="0" algn="l">
              <a:lnSpc>
                <a:spcPct val="100000"/>
              </a:lnSpc>
              <a:spcBef>
                <a:spcPts val="515"/>
              </a:spcBef>
              <a:spcAft>
                <a:spcPts val="0"/>
              </a:spcAft>
              <a:buClr>
                <a:schemeClr val="dk1"/>
              </a:buClr>
              <a:buSzPts val="2100"/>
              <a:buFont typeface="Arial"/>
              <a:buChar char="●"/>
            </a:pPr>
            <a:r>
              <a:rPr lang="en-US" sz="2100">
                <a:solidFill>
                  <a:schemeClr val="dk1"/>
                </a:solidFill>
              </a:rPr>
              <a:t>Wellness program study findings</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Link between built environment and need satisfaction</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Examples from focus groups</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Strategies for overcoming barriers related to the built </a:t>
            </a:r>
            <a:r>
              <a:rPr lang="en-US" sz="2100">
                <a:solidFill>
                  <a:schemeClr val="dk1"/>
                </a:solidFill>
              </a:rPr>
              <a:t>environment</a:t>
            </a:r>
            <a:endParaRPr sz="2100">
              <a:solidFill>
                <a:schemeClr val="dk1"/>
              </a:solidFill>
            </a:endParaRPr>
          </a:p>
        </p:txBody>
      </p:sp>
      <p:pic>
        <p:nvPicPr>
          <p:cNvPr id="116" name="Google Shape;116;p17"/>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117" name="Google Shape;117;p17"/>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35"/>
          <p:cNvSpPr/>
          <p:nvPr/>
        </p:nvSpPr>
        <p:spPr>
          <a:xfrm>
            <a:off x="3867000" y="11784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Meaning/</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Purpose</a:t>
            </a:r>
            <a:endParaRPr b="0" i="0" sz="1400" u="none" cap="none" strike="noStrike">
              <a:solidFill>
                <a:srgbClr val="FFFFFF"/>
              </a:solidFill>
              <a:latin typeface="Helvetica Neue Light"/>
              <a:ea typeface="Helvetica Neue Light"/>
              <a:cs typeface="Helvetica Neue Light"/>
              <a:sym typeface="Helvetica Neue Light"/>
            </a:endParaRPr>
          </a:p>
        </p:txBody>
      </p:sp>
      <p:sp>
        <p:nvSpPr>
          <p:cNvPr id="317" name="Google Shape;317;p35"/>
          <p:cNvSpPr/>
          <p:nvPr/>
        </p:nvSpPr>
        <p:spPr>
          <a:xfrm>
            <a:off x="6368500" y="2656301"/>
            <a:ext cx="1861100" cy="1488599"/>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Engaged/</a:t>
            </a:r>
            <a:endParaRPr b="0" i="0" sz="1600" u="none" cap="none" strike="noStrike">
              <a:solidFill>
                <a:srgbClr val="FFFFFF"/>
              </a:solidFill>
              <a:latin typeface="Helvetica Neue Light"/>
              <a:ea typeface="Helvetica Neue Light"/>
              <a:cs typeface="Helvetica Neue Light"/>
              <a:sym typeface="Helvetica Neue Light"/>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Accomplishment</a:t>
            </a:r>
            <a:endParaRPr/>
          </a:p>
        </p:txBody>
      </p:sp>
      <p:sp>
        <p:nvSpPr>
          <p:cNvPr id="318" name="Google Shape;318;p35"/>
          <p:cNvSpPr/>
          <p:nvPr/>
        </p:nvSpPr>
        <p:spPr>
          <a:xfrm>
            <a:off x="3863150" y="26691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Positive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Emotions</a:t>
            </a:r>
            <a:endParaRPr/>
          </a:p>
        </p:txBody>
      </p:sp>
      <p:sp>
        <p:nvSpPr>
          <p:cNvPr id="319" name="Google Shape;319;p35"/>
          <p:cNvSpPr/>
          <p:nvPr/>
        </p:nvSpPr>
        <p:spPr>
          <a:xfrm>
            <a:off x="3863150" y="4159800"/>
            <a:ext cx="1621200" cy="1479000"/>
          </a:xfrm>
          <a:prstGeom prst="plus">
            <a:avLst>
              <a:gd fmla="val 25000" name="adj"/>
            </a:avLst>
          </a:prstGeom>
          <a:solidFill>
            <a:srgbClr val="6AA84F">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Belonging/</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Social</a:t>
            </a:r>
            <a:endParaRPr/>
          </a:p>
          <a:p>
            <a:pPr indent="0" lvl="0" marL="0" marR="0" rtl="0" algn="ctr">
              <a:lnSpc>
                <a:spcPct val="100000"/>
              </a:lnSpc>
              <a:spcBef>
                <a:spcPts val="0"/>
              </a:spcBef>
              <a:spcAft>
                <a:spcPts val="0"/>
              </a:spcAft>
              <a:buClr>
                <a:srgbClr val="000000"/>
              </a:buClr>
              <a:buSzPts val="1600"/>
              <a:buFont typeface="Arial"/>
              <a:buNone/>
            </a:pPr>
            <a:r>
              <a:rPr b="0" i="0" lang="en-US" sz="1600" u="none" cap="none" strike="noStrike">
                <a:solidFill>
                  <a:srgbClr val="FFFFFF"/>
                </a:solidFill>
                <a:latin typeface="Helvetica Neue Light"/>
                <a:ea typeface="Helvetica Neue Light"/>
                <a:cs typeface="Helvetica Neue Light"/>
                <a:sym typeface="Helvetica Neue Light"/>
              </a:rPr>
              <a:t>Connection</a:t>
            </a:r>
            <a:endParaRPr/>
          </a:p>
        </p:txBody>
      </p:sp>
      <p:sp>
        <p:nvSpPr>
          <p:cNvPr id="320" name="Google Shape;320;p35"/>
          <p:cNvSpPr/>
          <p:nvPr/>
        </p:nvSpPr>
        <p:spPr>
          <a:xfrm>
            <a:off x="5124275" y="1938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Autonomy</a:t>
            </a:r>
            <a:endParaRPr/>
          </a:p>
        </p:txBody>
      </p:sp>
      <p:sp>
        <p:nvSpPr>
          <p:cNvPr id="321" name="Google Shape;321;p35"/>
          <p:cNvSpPr/>
          <p:nvPr/>
        </p:nvSpPr>
        <p:spPr>
          <a:xfrm>
            <a:off x="5124275" y="3417075"/>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Competence/</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Mastery</a:t>
            </a:r>
            <a:endParaRPr/>
          </a:p>
        </p:txBody>
      </p:sp>
      <p:sp>
        <p:nvSpPr>
          <p:cNvPr id="322" name="Google Shape;322;p35"/>
          <p:cNvSpPr/>
          <p:nvPr/>
        </p:nvSpPr>
        <p:spPr>
          <a:xfrm>
            <a:off x="2606575" y="1938076"/>
            <a:ext cx="1621200" cy="1479000"/>
          </a:xfrm>
          <a:prstGeom prst="plus">
            <a:avLst>
              <a:gd fmla="val 25000" name="adj"/>
            </a:avLst>
          </a:prstGeom>
          <a:solidFill>
            <a:srgbClr val="0B5394">
              <a:alpha val="29803"/>
            </a:srgbClr>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Personal</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Growth</a:t>
            </a:r>
            <a:endParaRPr/>
          </a:p>
        </p:txBody>
      </p:sp>
      <p:sp>
        <p:nvSpPr>
          <p:cNvPr id="323" name="Google Shape;323;p35"/>
          <p:cNvSpPr/>
          <p:nvPr/>
        </p:nvSpPr>
        <p:spPr>
          <a:xfrm>
            <a:off x="2606575" y="3417075"/>
            <a:ext cx="1621200" cy="1479000"/>
          </a:xfrm>
          <a:prstGeom prst="plus">
            <a:avLst>
              <a:gd fmla="val 25000" name="adj"/>
            </a:avLst>
          </a:prstGeom>
          <a:solidFill>
            <a:srgbClr val="0B5394"/>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Safety</a:t>
            </a:r>
            <a:endParaRPr/>
          </a:p>
        </p:txBody>
      </p:sp>
      <p:sp>
        <p:nvSpPr>
          <p:cNvPr id="324" name="Google Shape;324;p35"/>
          <p:cNvSpPr/>
          <p:nvPr/>
        </p:nvSpPr>
        <p:spPr>
          <a:xfrm>
            <a:off x="1295400" y="2656301"/>
            <a:ext cx="1683600" cy="1488599"/>
          </a:xfrm>
          <a:prstGeom prst="plus">
            <a:avLst>
              <a:gd fmla="val 25000" name="adj"/>
            </a:avLst>
          </a:prstGeom>
          <a:solidFill>
            <a:srgbClr val="6AA84F"/>
          </a:solidFill>
          <a:ln cap="flat" cmpd="sng" w="190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Physical WB/</a:t>
            </a:r>
            <a:endParaRPr/>
          </a:p>
          <a:p>
            <a:pPr indent="0" lvl="0" marL="0" marR="0" rtl="0" algn="ctr">
              <a:lnSpc>
                <a:spcPct val="100000"/>
              </a:lnSpc>
              <a:spcBef>
                <a:spcPts val="0"/>
              </a:spcBef>
              <a:spcAft>
                <a:spcPts val="0"/>
              </a:spcAft>
              <a:buClr>
                <a:srgbClr val="000000"/>
              </a:buClr>
              <a:buSzPts val="1400"/>
              <a:buFont typeface="Arial"/>
              <a:buNone/>
            </a:pPr>
            <a:r>
              <a:rPr b="0" i="0" lang="en-US" sz="1400" u="none" cap="none" strike="noStrike">
                <a:solidFill>
                  <a:srgbClr val="FFFFFF"/>
                </a:solidFill>
                <a:latin typeface="Helvetica Neue Light"/>
                <a:ea typeface="Helvetica Neue Light"/>
                <a:cs typeface="Helvetica Neue Light"/>
                <a:sym typeface="Helvetica Neue Light"/>
              </a:rPr>
              <a:t>Vitality</a:t>
            </a:r>
            <a:endParaRPr/>
          </a:p>
        </p:txBody>
      </p:sp>
      <p:pic>
        <p:nvPicPr>
          <p:cNvPr id="325" name="Google Shape;325;p35"/>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sp>
        <p:nvSpPr>
          <p:cNvPr id="326" name="Google Shape;326;p35"/>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Security</a:t>
            </a:r>
            <a:endParaRPr b="0" i="0" sz="3300" u="none" cap="none" strike="noStrike">
              <a:solidFill>
                <a:srgbClr val="002060"/>
              </a:solidFill>
              <a:latin typeface="Arial"/>
              <a:ea typeface="Arial"/>
              <a:cs typeface="Arial"/>
              <a:sym typeface="Arial"/>
            </a:endParaRPr>
          </a:p>
        </p:txBody>
      </p:sp>
      <p:pic>
        <p:nvPicPr>
          <p:cNvPr id="327" name="Google Shape;327;p35"/>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36"/>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Organization 09</a:t>
            </a:r>
            <a:endParaRPr i="0" sz="3300" u="none" cap="none" strike="noStrike">
              <a:solidFill>
                <a:srgbClr val="002060"/>
              </a:solidFill>
            </a:endParaRPr>
          </a:p>
        </p:txBody>
      </p:sp>
      <p:pic>
        <p:nvPicPr>
          <p:cNvPr id="333" name="Google Shape;333;p36"/>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sp>
        <p:nvSpPr>
          <p:cNvPr id="334" name="Google Shape;334;p36"/>
          <p:cNvSpPr txBox="1"/>
          <p:nvPr/>
        </p:nvSpPr>
        <p:spPr>
          <a:xfrm>
            <a:off x="707400" y="1566350"/>
            <a:ext cx="7342200" cy="3480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100">
                <a:solidFill>
                  <a:schemeClr val="dk1"/>
                </a:solidFill>
              </a:rPr>
              <a:t>Facilitators </a:t>
            </a:r>
            <a:endParaRPr b="1"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Activities/support available to students and community also available to staff (</a:t>
            </a:r>
            <a:r>
              <a:rPr b="1" lang="en-US" sz="2100">
                <a:solidFill>
                  <a:srgbClr val="38761D"/>
                </a:solidFill>
              </a:rPr>
              <a:t>+equity &amp; +flexibility</a:t>
            </a:r>
            <a:r>
              <a:rPr lang="en-US" sz="2100">
                <a:solidFill>
                  <a:schemeClr val="dk1"/>
                </a:solidFill>
              </a:rPr>
              <a:t>)</a:t>
            </a:r>
            <a:endParaRPr sz="2100">
              <a:solidFill>
                <a:schemeClr val="dk1"/>
              </a:solidFill>
            </a:endParaRPr>
          </a:p>
          <a:p>
            <a:pPr indent="-361950" lvl="1" marL="914400" rtl="0" algn="l">
              <a:spcBef>
                <a:spcPts val="0"/>
              </a:spcBef>
              <a:spcAft>
                <a:spcPts val="0"/>
              </a:spcAft>
              <a:buClr>
                <a:schemeClr val="dk1"/>
              </a:buClr>
              <a:buSzPts val="2100"/>
              <a:buChar char="○"/>
            </a:pPr>
            <a:r>
              <a:rPr lang="en-US" sz="2100">
                <a:solidFill>
                  <a:schemeClr val="dk1"/>
                </a:solidFill>
              </a:rPr>
              <a:t>On-site childcare</a:t>
            </a:r>
            <a:endParaRPr sz="2100">
              <a:solidFill>
                <a:schemeClr val="dk1"/>
              </a:solidFill>
            </a:endParaRPr>
          </a:p>
          <a:p>
            <a:pPr indent="-361950" lvl="1" marL="914400" rtl="0" algn="l">
              <a:spcBef>
                <a:spcPts val="0"/>
              </a:spcBef>
              <a:spcAft>
                <a:spcPts val="0"/>
              </a:spcAft>
              <a:buClr>
                <a:schemeClr val="dk1"/>
              </a:buClr>
              <a:buSzPts val="2100"/>
              <a:buChar char="○"/>
            </a:pPr>
            <a:r>
              <a:rPr lang="en-US" sz="2100">
                <a:solidFill>
                  <a:schemeClr val="dk1"/>
                </a:solidFill>
              </a:rPr>
              <a:t>Weekly on-site health screenings</a:t>
            </a:r>
            <a:endParaRPr sz="2100">
              <a:solidFill>
                <a:schemeClr val="dk1"/>
              </a:solidFill>
            </a:endParaRPr>
          </a:p>
          <a:p>
            <a:pPr indent="-361950" lvl="1" marL="914400" rtl="0" algn="l">
              <a:lnSpc>
                <a:spcPct val="107916"/>
              </a:lnSpc>
              <a:spcBef>
                <a:spcPts val="0"/>
              </a:spcBef>
              <a:spcAft>
                <a:spcPts val="0"/>
              </a:spcAft>
              <a:buClr>
                <a:schemeClr val="dk1"/>
              </a:buClr>
              <a:buSzPts val="2100"/>
              <a:buChar char="○"/>
            </a:pPr>
            <a:r>
              <a:rPr lang="en-US" sz="2100">
                <a:solidFill>
                  <a:schemeClr val="dk1"/>
                </a:solidFill>
              </a:rPr>
              <a:t>Student fitness classes (managers permitting)</a:t>
            </a:r>
            <a:endParaRPr sz="2100">
              <a:solidFill>
                <a:schemeClr val="dk1"/>
              </a:solidFill>
            </a:endParaRPr>
          </a:p>
          <a:p>
            <a:pPr indent="0" lvl="0" marL="0" rtl="0" algn="l">
              <a:spcBef>
                <a:spcPts val="800"/>
              </a:spcBef>
              <a:spcAft>
                <a:spcPts val="0"/>
              </a:spcAft>
              <a:buNone/>
            </a:pPr>
            <a:r>
              <a:rPr b="1" lang="en-US" sz="2100">
                <a:solidFill>
                  <a:schemeClr val="dk1"/>
                </a:solidFill>
              </a:rPr>
              <a:t>Barriers</a:t>
            </a:r>
            <a:endParaRPr b="1"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Limited number of toilets for teachers (</a:t>
            </a:r>
            <a:r>
              <a:rPr b="1" lang="en-US" sz="2100">
                <a:solidFill>
                  <a:srgbClr val="A61C00"/>
                </a:solidFill>
              </a:rPr>
              <a:t>-comfort, -predictability</a:t>
            </a:r>
            <a:r>
              <a:rPr lang="en-US" sz="2100">
                <a:solidFill>
                  <a:schemeClr val="dk1"/>
                </a:solidFill>
              </a:rPr>
              <a:t>)</a:t>
            </a:r>
            <a:endParaRPr sz="2100">
              <a:solidFill>
                <a:schemeClr val="dk1"/>
              </a:solidFill>
            </a:endParaRPr>
          </a:p>
          <a:p>
            <a:pPr indent="0" lvl="0" marL="0" rtl="0" algn="l">
              <a:spcBef>
                <a:spcPts val="0"/>
              </a:spcBef>
              <a:spcAft>
                <a:spcPts val="0"/>
              </a:spcAft>
              <a:buNone/>
            </a:pPr>
            <a:r>
              <a:t/>
            </a:r>
            <a:endParaRPr sz="1800">
              <a:solidFill>
                <a:schemeClr val="dk1"/>
              </a:solidFill>
            </a:endParaRPr>
          </a:p>
        </p:txBody>
      </p:sp>
      <p:pic>
        <p:nvPicPr>
          <p:cNvPr id="335" name="Google Shape;335;p36"/>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37"/>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Organization 15</a:t>
            </a:r>
            <a:endParaRPr i="0" sz="3300" u="none" cap="none" strike="noStrike">
              <a:solidFill>
                <a:srgbClr val="002060"/>
              </a:solidFill>
            </a:endParaRPr>
          </a:p>
        </p:txBody>
      </p:sp>
      <p:pic>
        <p:nvPicPr>
          <p:cNvPr id="341" name="Google Shape;341;p37"/>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sp>
        <p:nvSpPr>
          <p:cNvPr id="342" name="Google Shape;342;p37"/>
          <p:cNvSpPr txBox="1"/>
          <p:nvPr/>
        </p:nvSpPr>
        <p:spPr>
          <a:xfrm>
            <a:off x="766475" y="1537475"/>
            <a:ext cx="7342200" cy="3693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100"/>
              <a:t>Facilitators</a:t>
            </a:r>
            <a:endParaRPr b="1" sz="2100"/>
          </a:p>
          <a:p>
            <a:pPr indent="-361950" lvl="0" marL="457200" rtl="0" algn="l">
              <a:spcBef>
                <a:spcPts val="0"/>
              </a:spcBef>
              <a:spcAft>
                <a:spcPts val="0"/>
              </a:spcAft>
              <a:buSzPts val="2100"/>
              <a:buChar char="●"/>
            </a:pPr>
            <a:r>
              <a:rPr lang="en-US" sz="2100"/>
              <a:t>“Meetings in Motion” room (</a:t>
            </a:r>
            <a:r>
              <a:rPr b="1" lang="en-US" sz="2100">
                <a:solidFill>
                  <a:srgbClr val="38761D"/>
                </a:solidFill>
              </a:rPr>
              <a:t>+predictability &amp; +flexibility</a:t>
            </a:r>
            <a:r>
              <a:rPr lang="en-US" sz="2100"/>
              <a:t>)</a:t>
            </a:r>
            <a:endParaRPr sz="2100"/>
          </a:p>
          <a:p>
            <a:pPr indent="-361950" lvl="0" marL="457200" rtl="0" algn="l">
              <a:spcBef>
                <a:spcPts val="0"/>
              </a:spcBef>
              <a:spcAft>
                <a:spcPts val="0"/>
              </a:spcAft>
              <a:buSzPts val="2100"/>
              <a:buChar char="●"/>
            </a:pPr>
            <a:r>
              <a:rPr lang="en-US" sz="2100"/>
              <a:t>Lactation room (</a:t>
            </a:r>
            <a:r>
              <a:rPr b="1" lang="en-US" sz="2100">
                <a:solidFill>
                  <a:srgbClr val="38761D"/>
                </a:solidFill>
              </a:rPr>
              <a:t>+security &amp; +comfort &amp; +privacy</a:t>
            </a:r>
            <a:r>
              <a:rPr lang="en-US" sz="2100"/>
              <a:t>)</a:t>
            </a:r>
            <a:endParaRPr sz="2100"/>
          </a:p>
          <a:p>
            <a:pPr indent="-361950" lvl="0" marL="457200" rtl="0" algn="l">
              <a:spcBef>
                <a:spcPts val="0"/>
              </a:spcBef>
              <a:spcAft>
                <a:spcPts val="0"/>
              </a:spcAft>
              <a:buSzPts val="2100"/>
              <a:buChar char="●"/>
            </a:pPr>
            <a:r>
              <a:rPr lang="en-US" sz="2100"/>
              <a:t>Ergonomics equipment (</a:t>
            </a:r>
            <a:r>
              <a:rPr b="1" lang="en-US" sz="2100">
                <a:solidFill>
                  <a:srgbClr val="38761D"/>
                </a:solidFill>
              </a:rPr>
              <a:t>+comfort</a:t>
            </a:r>
            <a:r>
              <a:rPr lang="en-US" sz="2100"/>
              <a:t>)</a:t>
            </a:r>
            <a:endParaRPr sz="2100"/>
          </a:p>
          <a:p>
            <a:pPr indent="0" lvl="0" marL="0" rtl="0" algn="l">
              <a:spcBef>
                <a:spcPts val="0"/>
              </a:spcBef>
              <a:spcAft>
                <a:spcPts val="0"/>
              </a:spcAft>
              <a:buNone/>
            </a:pPr>
            <a:r>
              <a:t/>
            </a:r>
            <a:endParaRPr sz="2100"/>
          </a:p>
          <a:p>
            <a:pPr indent="0" lvl="0" marL="0" rtl="0" algn="l">
              <a:spcBef>
                <a:spcPts val="0"/>
              </a:spcBef>
              <a:spcAft>
                <a:spcPts val="0"/>
              </a:spcAft>
              <a:buNone/>
            </a:pPr>
            <a:r>
              <a:rPr b="1" lang="en-US" sz="2100"/>
              <a:t>Barriers</a:t>
            </a:r>
            <a:endParaRPr b="1" sz="2100"/>
          </a:p>
          <a:p>
            <a:pPr indent="-361950" lvl="0" marL="457200" rtl="0" algn="l">
              <a:spcBef>
                <a:spcPts val="0"/>
              </a:spcBef>
              <a:spcAft>
                <a:spcPts val="0"/>
              </a:spcAft>
              <a:buSzPts val="2100"/>
              <a:buChar char="●"/>
            </a:pPr>
            <a:r>
              <a:rPr lang="en-US" sz="2100"/>
              <a:t>Kitchen - provides unhealthy snacks (</a:t>
            </a:r>
            <a:r>
              <a:rPr b="1" lang="en-US" sz="2100">
                <a:solidFill>
                  <a:srgbClr val="980000"/>
                </a:solidFill>
              </a:rPr>
              <a:t>-comfort</a:t>
            </a:r>
            <a:r>
              <a:rPr lang="en-US" sz="2100"/>
              <a:t>)</a:t>
            </a:r>
            <a:endParaRPr sz="2100"/>
          </a:p>
          <a:p>
            <a:pPr indent="-361950" lvl="0" marL="457200" rtl="0" algn="l">
              <a:spcBef>
                <a:spcPts val="0"/>
              </a:spcBef>
              <a:spcAft>
                <a:spcPts val="0"/>
              </a:spcAft>
              <a:buSzPts val="2100"/>
              <a:buChar char="●"/>
            </a:pPr>
            <a:r>
              <a:rPr lang="en-US" sz="2100"/>
              <a:t>Multiple company sites (</a:t>
            </a:r>
            <a:r>
              <a:rPr b="1" lang="en-US" sz="2100">
                <a:solidFill>
                  <a:srgbClr val="980000"/>
                </a:solidFill>
              </a:rPr>
              <a:t>-predictability &amp; -connection</a:t>
            </a:r>
            <a:r>
              <a:rPr lang="en-US" sz="2100"/>
              <a:t>)</a:t>
            </a:r>
            <a:endParaRPr sz="2100"/>
          </a:p>
          <a:p>
            <a:pPr indent="-361950" lvl="0" marL="457200" rtl="0" algn="l">
              <a:spcBef>
                <a:spcPts val="0"/>
              </a:spcBef>
              <a:spcAft>
                <a:spcPts val="0"/>
              </a:spcAft>
              <a:buSzPts val="2100"/>
              <a:buChar char="●"/>
            </a:pPr>
            <a:r>
              <a:rPr lang="en-US" sz="2100"/>
              <a:t>Unreliable public transportation (</a:t>
            </a:r>
            <a:r>
              <a:rPr b="1" lang="en-US" sz="2100">
                <a:solidFill>
                  <a:srgbClr val="980000"/>
                </a:solidFill>
              </a:rPr>
              <a:t>-predictability &amp; -comfort</a:t>
            </a:r>
            <a:r>
              <a:rPr lang="en-US" sz="2100"/>
              <a:t>)</a:t>
            </a:r>
            <a:endParaRPr sz="2100"/>
          </a:p>
          <a:p>
            <a:pPr indent="0" lvl="0" marL="0" rtl="0" algn="l">
              <a:spcBef>
                <a:spcPts val="0"/>
              </a:spcBef>
              <a:spcAft>
                <a:spcPts val="0"/>
              </a:spcAft>
              <a:buNone/>
            </a:pPr>
            <a:r>
              <a:t/>
            </a:r>
            <a:endParaRPr sz="1800"/>
          </a:p>
        </p:txBody>
      </p:sp>
      <p:pic>
        <p:nvPicPr>
          <p:cNvPr id="343" name="Google Shape;343;p37"/>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38"/>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Organization 21</a:t>
            </a:r>
            <a:endParaRPr i="0" sz="3300" u="none" cap="none" strike="noStrike">
              <a:solidFill>
                <a:srgbClr val="002060"/>
              </a:solidFill>
            </a:endParaRPr>
          </a:p>
        </p:txBody>
      </p:sp>
      <p:pic>
        <p:nvPicPr>
          <p:cNvPr id="349" name="Google Shape;349;p38"/>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sp>
        <p:nvSpPr>
          <p:cNvPr id="350" name="Google Shape;350;p38"/>
          <p:cNvSpPr txBox="1"/>
          <p:nvPr/>
        </p:nvSpPr>
        <p:spPr>
          <a:xfrm>
            <a:off x="707400" y="1608625"/>
            <a:ext cx="7342200" cy="313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US" sz="2100">
                <a:solidFill>
                  <a:schemeClr val="dk1"/>
                </a:solidFill>
              </a:rPr>
              <a:t>Facilitators</a:t>
            </a:r>
            <a:endParaRPr b="1"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Outdoor physical activity areas (</a:t>
            </a:r>
            <a:r>
              <a:rPr b="1" lang="en-US" sz="2100">
                <a:solidFill>
                  <a:srgbClr val="38761D"/>
                </a:solidFill>
              </a:rPr>
              <a:t>+predictability</a:t>
            </a:r>
            <a:r>
              <a:rPr lang="en-US" sz="2100">
                <a:solidFill>
                  <a:schemeClr val="dk1"/>
                </a:solidFill>
              </a:rPr>
              <a:t>)</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Kitchen with healthy snacks </a:t>
            </a:r>
            <a:r>
              <a:rPr lang="en-US" sz="2100">
                <a:solidFill>
                  <a:schemeClr val="dk1"/>
                </a:solidFill>
              </a:rPr>
              <a:t>(</a:t>
            </a:r>
            <a:r>
              <a:rPr b="1" lang="en-US" sz="2100">
                <a:solidFill>
                  <a:srgbClr val="38761D"/>
                </a:solidFill>
              </a:rPr>
              <a:t>+security &amp; +predictability</a:t>
            </a:r>
            <a:r>
              <a:rPr lang="en-US" sz="2100">
                <a:solidFill>
                  <a:schemeClr val="dk1"/>
                </a:solidFill>
              </a:rPr>
              <a:t>)</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On-site fitness room (</a:t>
            </a:r>
            <a:r>
              <a:rPr b="1" lang="en-US" sz="2100">
                <a:solidFill>
                  <a:srgbClr val="38761D"/>
                </a:solidFill>
              </a:rPr>
              <a:t>+flexibility</a:t>
            </a:r>
            <a:r>
              <a:rPr lang="en-US" sz="2100">
                <a:solidFill>
                  <a:schemeClr val="dk1"/>
                </a:solidFill>
              </a:rPr>
              <a:t>)</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Nap area (</a:t>
            </a:r>
            <a:r>
              <a:rPr b="1" lang="en-US" sz="2100">
                <a:solidFill>
                  <a:srgbClr val="38761D"/>
                </a:solidFill>
              </a:rPr>
              <a:t>+comfort</a:t>
            </a:r>
            <a:r>
              <a:rPr lang="en-US" sz="2100">
                <a:solidFill>
                  <a:schemeClr val="dk1"/>
                </a:solidFill>
              </a:rPr>
              <a:t>)</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On-site classes for meditation/yoga (</a:t>
            </a:r>
            <a:r>
              <a:rPr b="1" lang="en-US" sz="2100">
                <a:solidFill>
                  <a:srgbClr val="38761D"/>
                </a:solidFill>
              </a:rPr>
              <a:t>+connection</a:t>
            </a:r>
            <a:r>
              <a:rPr lang="en-US" sz="2100">
                <a:solidFill>
                  <a:schemeClr val="dk1"/>
                </a:solidFill>
              </a:rPr>
              <a:t>)</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Lactation room (</a:t>
            </a:r>
            <a:r>
              <a:rPr b="1" lang="en-US" sz="2100">
                <a:solidFill>
                  <a:srgbClr val="38761D"/>
                </a:solidFill>
              </a:rPr>
              <a:t>+security &amp; +comfort &amp; +privacy</a:t>
            </a:r>
            <a:r>
              <a:rPr lang="en-US" sz="2100">
                <a:solidFill>
                  <a:schemeClr val="dk1"/>
                </a:solidFill>
              </a:rPr>
              <a:t>)</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Ergonomics equipment (</a:t>
            </a:r>
            <a:r>
              <a:rPr b="1" lang="en-US" sz="2100">
                <a:solidFill>
                  <a:srgbClr val="38761D"/>
                </a:solidFill>
              </a:rPr>
              <a:t>+comfort</a:t>
            </a:r>
            <a:r>
              <a:rPr lang="en-US" sz="2100">
                <a:solidFill>
                  <a:schemeClr val="dk1"/>
                </a:solidFill>
              </a:rPr>
              <a:t>)</a:t>
            </a:r>
            <a:endParaRPr sz="2100">
              <a:solidFill>
                <a:schemeClr val="dk1"/>
              </a:solidFill>
            </a:endParaRPr>
          </a:p>
          <a:p>
            <a:pPr indent="0" lvl="0" marL="0" rtl="0" algn="l">
              <a:spcBef>
                <a:spcPts val="0"/>
              </a:spcBef>
              <a:spcAft>
                <a:spcPts val="0"/>
              </a:spcAft>
              <a:buNone/>
            </a:pPr>
            <a:r>
              <a:t/>
            </a:r>
            <a:endParaRPr sz="2100">
              <a:solidFill>
                <a:schemeClr val="dk1"/>
              </a:solidFill>
            </a:endParaRPr>
          </a:p>
          <a:p>
            <a:pPr indent="0" lvl="0" marL="0" rtl="0" algn="l">
              <a:spcBef>
                <a:spcPts val="0"/>
              </a:spcBef>
              <a:spcAft>
                <a:spcPts val="0"/>
              </a:spcAft>
              <a:buNone/>
            </a:pPr>
            <a:r>
              <a:rPr b="1" lang="en-US" sz="2100">
                <a:solidFill>
                  <a:schemeClr val="dk1"/>
                </a:solidFill>
              </a:rPr>
              <a:t>Barriers</a:t>
            </a:r>
            <a:endParaRPr b="1"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None!</a:t>
            </a:r>
            <a:endParaRPr sz="2100">
              <a:solidFill>
                <a:schemeClr val="dk1"/>
              </a:solidFill>
            </a:endParaRPr>
          </a:p>
        </p:txBody>
      </p:sp>
      <p:pic>
        <p:nvPicPr>
          <p:cNvPr id="351" name="Google Shape;351;p38"/>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39"/>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Organization 22</a:t>
            </a:r>
            <a:endParaRPr i="0" sz="3300" u="none" cap="none" strike="noStrike">
              <a:solidFill>
                <a:srgbClr val="002060"/>
              </a:solidFill>
            </a:endParaRPr>
          </a:p>
        </p:txBody>
      </p:sp>
      <p:pic>
        <p:nvPicPr>
          <p:cNvPr id="357" name="Google Shape;357;p39"/>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sp>
        <p:nvSpPr>
          <p:cNvPr id="358" name="Google Shape;358;p39"/>
          <p:cNvSpPr txBox="1"/>
          <p:nvPr/>
        </p:nvSpPr>
        <p:spPr>
          <a:xfrm>
            <a:off x="707400" y="1558450"/>
            <a:ext cx="7342200" cy="3136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b="1" lang="en-US" sz="2100">
                <a:solidFill>
                  <a:schemeClr val="dk1"/>
                </a:solidFill>
              </a:rPr>
              <a:t>Facilitators</a:t>
            </a:r>
            <a:endParaRPr b="1"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Daily lunch delivery (field workers) </a:t>
            </a:r>
            <a:r>
              <a:rPr lang="en-US" sz="2100">
                <a:solidFill>
                  <a:schemeClr val="dk1"/>
                </a:solidFill>
              </a:rPr>
              <a:t>(</a:t>
            </a:r>
            <a:r>
              <a:rPr b="1" lang="en-US" sz="2100">
                <a:solidFill>
                  <a:srgbClr val="38761D"/>
                </a:solidFill>
              </a:rPr>
              <a:t>+security &amp; +predictability</a:t>
            </a:r>
            <a:r>
              <a:rPr lang="en-US" sz="2100">
                <a:solidFill>
                  <a:schemeClr val="dk1"/>
                </a:solidFill>
              </a:rPr>
              <a:t>)</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Kitchen (office workers) (</a:t>
            </a:r>
            <a:r>
              <a:rPr b="1" lang="en-US" sz="2100">
                <a:solidFill>
                  <a:srgbClr val="38761D"/>
                </a:solidFill>
              </a:rPr>
              <a:t>+predictability</a:t>
            </a:r>
            <a:r>
              <a:rPr lang="en-US" sz="2100">
                <a:solidFill>
                  <a:schemeClr val="dk1"/>
                </a:solidFill>
              </a:rPr>
              <a:t>)</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Outdoor physical activity areas (</a:t>
            </a:r>
            <a:r>
              <a:rPr b="1" lang="en-US" sz="2100">
                <a:solidFill>
                  <a:srgbClr val="38761D"/>
                </a:solidFill>
              </a:rPr>
              <a:t>+predictability</a:t>
            </a:r>
            <a:r>
              <a:rPr lang="en-US" sz="2100">
                <a:solidFill>
                  <a:schemeClr val="dk1"/>
                </a:solidFill>
              </a:rPr>
              <a:t>)</a:t>
            </a:r>
            <a:endParaRPr sz="2100">
              <a:solidFill>
                <a:schemeClr val="dk1"/>
              </a:solidFill>
            </a:endParaRPr>
          </a:p>
          <a:p>
            <a:pPr indent="0" lvl="0" marL="0" rtl="0" algn="l">
              <a:spcBef>
                <a:spcPts val="0"/>
              </a:spcBef>
              <a:spcAft>
                <a:spcPts val="0"/>
              </a:spcAft>
              <a:buNone/>
            </a:pPr>
            <a:r>
              <a:t/>
            </a:r>
            <a:endParaRPr sz="2100">
              <a:solidFill>
                <a:schemeClr val="dk1"/>
              </a:solidFill>
            </a:endParaRPr>
          </a:p>
          <a:p>
            <a:pPr indent="0" lvl="0" marL="0" rtl="0" algn="l">
              <a:spcBef>
                <a:spcPts val="0"/>
              </a:spcBef>
              <a:spcAft>
                <a:spcPts val="0"/>
              </a:spcAft>
              <a:buNone/>
            </a:pPr>
            <a:r>
              <a:rPr b="1" lang="en-US" sz="2100">
                <a:solidFill>
                  <a:schemeClr val="dk1"/>
                </a:solidFill>
              </a:rPr>
              <a:t>Barriers</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N</a:t>
            </a:r>
            <a:r>
              <a:rPr lang="en-US" sz="2100">
                <a:solidFill>
                  <a:schemeClr val="dk1"/>
                </a:solidFill>
              </a:rPr>
              <a:t>o showers in the office building </a:t>
            </a:r>
            <a:r>
              <a:rPr b="1" lang="en-US" sz="2100">
                <a:solidFill>
                  <a:srgbClr val="980000"/>
                </a:solidFill>
              </a:rPr>
              <a:t>(-</a:t>
            </a:r>
            <a:r>
              <a:rPr b="1" lang="en-US" sz="2100">
                <a:solidFill>
                  <a:srgbClr val="980000"/>
                </a:solidFill>
              </a:rPr>
              <a:t>security &amp; -comfort</a:t>
            </a:r>
            <a:r>
              <a:rPr lang="en-US" sz="2100"/>
              <a:t>)</a:t>
            </a:r>
            <a:endParaRPr sz="2100">
              <a:solidFill>
                <a:schemeClr val="dk1"/>
              </a:solidFill>
            </a:endParaRPr>
          </a:p>
        </p:txBody>
      </p:sp>
      <p:pic>
        <p:nvPicPr>
          <p:cNvPr id="359" name="Google Shape;359;p39"/>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3" name="Shape 363"/>
        <p:cNvGrpSpPr/>
        <p:nvPr/>
      </p:nvGrpSpPr>
      <p:grpSpPr>
        <a:xfrm>
          <a:off x="0" y="0"/>
          <a:ext cx="0" cy="0"/>
          <a:chOff x="0" y="0"/>
          <a:chExt cx="0" cy="0"/>
        </a:xfrm>
      </p:grpSpPr>
      <p:sp>
        <p:nvSpPr>
          <p:cNvPr id="364" name="Google Shape;364;p40"/>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Conclusions</a:t>
            </a:r>
            <a:endParaRPr i="0" sz="3300" u="none" cap="none" strike="noStrike">
              <a:solidFill>
                <a:srgbClr val="002060"/>
              </a:solidFill>
            </a:endParaRPr>
          </a:p>
        </p:txBody>
      </p:sp>
      <p:pic>
        <p:nvPicPr>
          <p:cNvPr id="365" name="Google Shape;365;p40"/>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sp>
        <p:nvSpPr>
          <p:cNvPr id="366" name="Google Shape;366;p40"/>
          <p:cNvSpPr txBox="1"/>
          <p:nvPr/>
        </p:nvSpPr>
        <p:spPr>
          <a:xfrm>
            <a:off x="707400" y="1558450"/>
            <a:ext cx="7342200" cy="4058700"/>
          </a:xfrm>
          <a:prstGeom prst="rect">
            <a:avLst/>
          </a:prstGeom>
          <a:noFill/>
          <a:ln>
            <a:noFill/>
          </a:ln>
        </p:spPr>
        <p:txBody>
          <a:bodyPr anchorCtr="0" anchor="t" bIns="91425" lIns="91425" spcFirstLastPara="1" rIns="91425" wrap="square" tIns="91425">
            <a:noAutofit/>
          </a:bodyPr>
          <a:lstStyle/>
          <a:p>
            <a:pPr indent="-361950" lvl="0" marL="457200" rtl="0" algn="l">
              <a:spcBef>
                <a:spcPts val="0"/>
              </a:spcBef>
              <a:spcAft>
                <a:spcPts val="0"/>
              </a:spcAft>
              <a:buClr>
                <a:schemeClr val="dk1"/>
              </a:buClr>
              <a:buSzPts val="2100"/>
              <a:buChar char="●"/>
            </a:pPr>
            <a:r>
              <a:rPr lang="en-US" sz="2100">
                <a:solidFill>
                  <a:schemeClr val="dk1"/>
                </a:solidFill>
              </a:rPr>
              <a:t>Psychosocial factors and policies strongly represented in barriers</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Strategies for overcoming barriers include changes to “hardware” AND “software”</a:t>
            </a:r>
            <a:endParaRPr sz="2100">
              <a:solidFill>
                <a:schemeClr val="dk1"/>
              </a:solidFill>
            </a:endParaRPr>
          </a:p>
          <a:p>
            <a:pPr indent="-361950" lvl="0" marL="457200" rtl="0" algn="l">
              <a:spcBef>
                <a:spcPts val="0"/>
              </a:spcBef>
              <a:spcAft>
                <a:spcPts val="0"/>
              </a:spcAft>
              <a:buClr>
                <a:schemeClr val="dk1"/>
              </a:buClr>
              <a:buSzPts val="2100"/>
              <a:buChar char="●"/>
            </a:pPr>
            <a:r>
              <a:rPr lang="en-US" sz="2100">
                <a:solidFill>
                  <a:schemeClr val="dk1"/>
                </a:solidFill>
              </a:rPr>
              <a:t>These strategies do not always require elaborate budgets or resources</a:t>
            </a:r>
            <a:endParaRPr sz="2100">
              <a:solidFill>
                <a:schemeClr val="dk1"/>
              </a:solidFill>
            </a:endParaRPr>
          </a:p>
          <a:p>
            <a:pPr indent="0" lvl="0" marL="0" rtl="0" algn="l">
              <a:spcBef>
                <a:spcPts val="0"/>
              </a:spcBef>
              <a:spcAft>
                <a:spcPts val="0"/>
              </a:spcAft>
              <a:buNone/>
            </a:pPr>
            <a:r>
              <a:t/>
            </a:r>
            <a:endParaRPr sz="2100">
              <a:solidFill>
                <a:schemeClr val="dk1"/>
              </a:solidFill>
            </a:endParaRPr>
          </a:p>
          <a:p>
            <a:pPr indent="0" lvl="0" marL="0" rtl="0" algn="l">
              <a:spcBef>
                <a:spcPts val="0"/>
              </a:spcBef>
              <a:spcAft>
                <a:spcPts val="0"/>
              </a:spcAft>
              <a:buNone/>
            </a:pPr>
            <a:r>
              <a:rPr i="1" lang="en-US" sz="2100">
                <a:solidFill>
                  <a:schemeClr val="dk1"/>
                </a:solidFill>
              </a:rPr>
              <a:t>The built environment has the potential to positively impact employee health and well-being and should be cultivated as part of a holistic wellness strategy in organizations of all sizes.</a:t>
            </a:r>
            <a:endParaRPr i="1" sz="2100">
              <a:solidFill>
                <a:schemeClr val="dk1"/>
              </a:solidFill>
            </a:endParaRPr>
          </a:p>
        </p:txBody>
      </p:sp>
      <p:pic>
        <p:nvPicPr>
          <p:cNvPr id="367" name="Google Shape;367;p40"/>
          <p:cNvPicPr preferRelativeResize="0"/>
          <p:nvPr/>
        </p:nvPicPr>
        <p:blipFill>
          <a:blip r:embed="rId4">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41"/>
          <p:cNvSpPr txBox="1"/>
          <p:nvPr/>
        </p:nvSpPr>
        <p:spPr>
          <a:xfrm>
            <a:off x="707390" y="847504"/>
            <a:ext cx="4093210" cy="521297"/>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i="0" lang="en-US" sz="3300" u="none" cap="none" strike="noStrike">
                <a:solidFill>
                  <a:srgbClr val="002060"/>
                </a:solidFill>
              </a:rPr>
              <a:t>Thank You</a:t>
            </a:r>
            <a:endParaRPr b="0" i="0" sz="3300" u="none" cap="none" strike="noStrike">
              <a:solidFill>
                <a:srgbClr val="002060"/>
              </a:solidFill>
              <a:latin typeface="Arial"/>
              <a:ea typeface="Arial"/>
              <a:cs typeface="Arial"/>
              <a:sym typeface="Arial"/>
            </a:endParaRPr>
          </a:p>
        </p:txBody>
      </p:sp>
      <p:sp>
        <p:nvSpPr>
          <p:cNvPr id="373" name="Google Shape;373;p41"/>
          <p:cNvSpPr txBox="1"/>
          <p:nvPr/>
        </p:nvSpPr>
        <p:spPr>
          <a:xfrm>
            <a:off x="732802" y="1828800"/>
            <a:ext cx="4727100" cy="345600"/>
          </a:xfrm>
          <a:prstGeom prst="rect">
            <a:avLst/>
          </a:prstGeom>
          <a:noFill/>
          <a:ln>
            <a:noFill/>
          </a:ln>
        </p:spPr>
        <p:txBody>
          <a:bodyPr anchorCtr="0" anchor="t" bIns="0" lIns="0" spcFirstLastPara="1" rIns="0" wrap="square" tIns="12700">
            <a:noAutofit/>
          </a:bodyPr>
          <a:lstStyle/>
          <a:p>
            <a:pPr indent="0" lvl="0" marL="12700" marR="0" rtl="0" algn="l">
              <a:lnSpc>
                <a:spcPct val="100000"/>
              </a:lnSpc>
              <a:spcBef>
                <a:spcPts val="0"/>
              </a:spcBef>
              <a:spcAft>
                <a:spcPts val="0"/>
              </a:spcAft>
              <a:buClr>
                <a:srgbClr val="000000"/>
              </a:buClr>
              <a:buSzPts val="2100"/>
              <a:buFont typeface="Arial"/>
              <a:buNone/>
            </a:pPr>
            <a:r>
              <a:rPr lang="en-US" sz="2100"/>
              <a:t>www.h</a:t>
            </a:r>
            <a:r>
              <a:rPr b="0" i="0" lang="en-US" sz="2100" cap="none" strike="noStrike">
                <a:latin typeface="Arial"/>
                <a:ea typeface="Arial"/>
                <a:cs typeface="Arial"/>
                <a:sym typeface="Arial"/>
              </a:rPr>
              <a:t>ealthyworkplaces.</a:t>
            </a:r>
            <a:r>
              <a:rPr lang="en-US" sz="2100"/>
              <a:t>b</a:t>
            </a:r>
            <a:r>
              <a:rPr b="0" i="0" lang="en-US" sz="2100" cap="none" strike="noStrike">
                <a:latin typeface="Arial"/>
                <a:ea typeface="Arial"/>
                <a:cs typeface="Arial"/>
                <a:sym typeface="Arial"/>
              </a:rPr>
              <a:t>erkeley.edu</a:t>
            </a:r>
            <a:endParaRPr b="0" i="0" sz="2100" u="none" cap="none" strike="noStrike">
              <a:solidFill>
                <a:srgbClr val="58595B"/>
              </a:solidFill>
              <a:latin typeface="Arial"/>
              <a:ea typeface="Arial"/>
              <a:cs typeface="Arial"/>
              <a:sym typeface="Arial"/>
            </a:endParaRPr>
          </a:p>
          <a:p>
            <a:pPr indent="0" lvl="0" marL="12700" marR="0" rtl="0" algn="l">
              <a:lnSpc>
                <a:spcPct val="100000"/>
              </a:lnSpc>
              <a:spcBef>
                <a:spcPts val="0"/>
              </a:spcBef>
              <a:spcAft>
                <a:spcPts val="0"/>
              </a:spcAft>
              <a:buClr>
                <a:srgbClr val="000000"/>
              </a:buClr>
              <a:buSzPts val="2100"/>
              <a:buFont typeface="Arial"/>
              <a:buNone/>
            </a:pPr>
            <a:r>
              <a:t/>
            </a:r>
            <a:endParaRPr sz="2100">
              <a:solidFill>
                <a:srgbClr val="58595B"/>
              </a:solidFill>
            </a:endParaRPr>
          </a:p>
          <a:p>
            <a:pPr indent="0" lvl="0" marL="0" marR="0" rtl="0" algn="l">
              <a:lnSpc>
                <a:spcPct val="100000"/>
              </a:lnSpc>
              <a:spcBef>
                <a:spcPts val="0"/>
              </a:spcBef>
              <a:spcAft>
                <a:spcPts val="0"/>
              </a:spcAft>
              <a:buClr>
                <a:srgbClr val="000000"/>
              </a:buClr>
              <a:buSzPts val="2100"/>
              <a:buFont typeface="Arial"/>
              <a:buNone/>
            </a:pPr>
            <a:r>
              <a:rPr lang="en-US" sz="2100" u="sng">
                <a:solidFill>
                  <a:schemeClr val="hlink"/>
                </a:solidFill>
                <a:hlinkClick r:id="rId3"/>
              </a:rPr>
              <a:t>ijcthibau@berkeley.edu</a:t>
            </a:r>
            <a:endParaRPr sz="2100"/>
          </a:p>
          <a:p>
            <a:pPr indent="0" lvl="0" marL="0" marR="0" rtl="0" algn="l">
              <a:lnSpc>
                <a:spcPct val="100000"/>
              </a:lnSpc>
              <a:spcBef>
                <a:spcPts val="0"/>
              </a:spcBef>
              <a:spcAft>
                <a:spcPts val="0"/>
              </a:spcAft>
              <a:buClr>
                <a:srgbClr val="000000"/>
              </a:buClr>
              <a:buSzPts val="2100"/>
              <a:buFont typeface="Arial"/>
              <a:buNone/>
            </a:pPr>
            <a:r>
              <a:t/>
            </a:r>
            <a:endParaRPr sz="2100"/>
          </a:p>
          <a:p>
            <a:pPr indent="0" lvl="0" marL="0" marR="0" rtl="0" algn="l">
              <a:lnSpc>
                <a:spcPct val="100000"/>
              </a:lnSpc>
              <a:spcBef>
                <a:spcPts val="0"/>
              </a:spcBef>
              <a:spcAft>
                <a:spcPts val="0"/>
              </a:spcAft>
              <a:buClr>
                <a:srgbClr val="000000"/>
              </a:buClr>
              <a:buSzPts val="2100"/>
              <a:buFont typeface="Arial"/>
              <a:buNone/>
            </a:pPr>
            <a:r>
              <a:rPr lang="en-US" sz="2100" u="sng">
                <a:solidFill>
                  <a:schemeClr val="hlink"/>
                </a:solidFill>
                <a:hlinkClick r:id="rId4"/>
              </a:rPr>
              <a:t>c.winslow@berkeley.edu</a:t>
            </a:r>
            <a:r>
              <a:rPr lang="en-US" sz="2100"/>
              <a:t> </a:t>
            </a:r>
            <a:endParaRPr sz="2100"/>
          </a:p>
          <a:p>
            <a:pPr indent="0" lvl="0" marL="0" marR="0" rtl="0" algn="l">
              <a:lnSpc>
                <a:spcPct val="100000"/>
              </a:lnSpc>
              <a:spcBef>
                <a:spcPts val="0"/>
              </a:spcBef>
              <a:spcAft>
                <a:spcPts val="0"/>
              </a:spcAft>
              <a:buClr>
                <a:srgbClr val="000000"/>
              </a:buClr>
              <a:buSzPts val="2100"/>
              <a:buFont typeface="Arial"/>
              <a:buNone/>
            </a:pPr>
            <a:r>
              <a:t/>
            </a:r>
            <a:endParaRPr sz="2100"/>
          </a:p>
        </p:txBody>
      </p:sp>
      <p:pic>
        <p:nvPicPr>
          <p:cNvPr id="374" name="Google Shape;374;p41"/>
          <p:cNvPicPr preferRelativeResize="0"/>
          <p:nvPr/>
        </p:nvPicPr>
        <p:blipFill rotWithShape="1">
          <a:blip r:embed="rId5">
            <a:alphaModFix/>
          </a:blip>
          <a:srcRect b="0" l="0" r="0" t="0"/>
          <a:stretch/>
        </p:blipFill>
        <p:spPr>
          <a:xfrm>
            <a:off x="6705600" y="6248400"/>
            <a:ext cx="2312550" cy="454925"/>
          </a:xfrm>
          <a:prstGeom prst="rect">
            <a:avLst/>
          </a:prstGeom>
          <a:noFill/>
          <a:ln>
            <a:noFill/>
          </a:ln>
        </p:spPr>
      </p:pic>
      <p:pic>
        <p:nvPicPr>
          <p:cNvPr id="375" name="Google Shape;375;p41"/>
          <p:cNvPicPr preferRelativeResize="0"/>
          <p:nvPr/>
        </p:nvPicPr>
        <p:blipFill>
          <a:blip r:embed="rId6">
            <a:alphaModFix/>
          </a:blip>
          <a:stretch>
            <a:fillRect/>
          </a:stretch>
        </p:blipFill>
        <p:spPr>
          <a:xfrm>
            <a:off x="476250" y="6228200"/>
            <a:ext cx="1590675" cy="4953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9" name="Shape 379"/>
        <p:cNvGrpSpPr/>
        <p:nvPr/>
      </p:nvGrpSpPr>
      <p:grpSpPr>
        <a:xfrm>
          <a:off x="0" y="0"/>
          <a:ext cx="0" cy="0"/>
          <a:chOff x="0" y="0"/>
          <a:chExt cx="0" cy="0"/>
        </a:xfrm>
      </p:grpSpPr>
      <p:sp>
        <p:nvSpPr>
          <p:cNvPr id="380" name="Google Shape;380;p42"/>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Appendix</a:t>
            </a:r>
            <a:endParaRPr b="0" i="0" sz="3300" u="none" cap="none" strike="noStrike">
              <a:solidFill>
                <a:srgbClr val="002060"/>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43"/>
          <p:cNvSpPr txBox="1"/>
          <p:nvPr>
            <p:ph type="title"/>
          </p:nvPr>
        </p:nvSpPr>
        <p:spPr>
          <a:xfrm>
            <a:off x="707402" y="847500"/>
            <a:ext cx="8035200" cy="513600"/>
          </a:xfrm>
          <a:prstGeom prst="rect">
            <a:avLst/>
          </a:prstGeom>
          <a:noFill/>
          <a:ln>
            <a:noFill/>
          </a:ln>
        </p:spPr>
        <p:txBody>
          <a:bodyPr anchorCtr="0" anchor="ctr" bIns="0" lIns="0" spcFirstLastPara="1" rIns="0" wrap="square" tIns="13325">
            <a:noAutofit/>
          </a:bodyPr>
          <a:lstStyle/>
          <a:p>
            <a:pPr indent="0" lvl="0" marL="12700" marR="0" rtl="0" algn="l">
              <a:lnSpc>
                <a:spcPct val="100000"/>
              </a:lnSpc>
              <a:spcBef>
                <a:spcPts val="0"/>
              </a:spcBef>
              <a:spcAft>
                <a:spcPts val="0"/>
              </a:spcAft>
              <a:buClr>
                <a:schemeClr val="dk1"/>
              </a:buClr>
              <a:buSzPts val="3300"/>
              <a:buFont typeface="Calibri"/>
              <a:buNone/>
            </a:pPr>
            <a:r>
              <a:rPr lang="en-US">
                <a:solidFill>
                  <a:srgbClr val="002060"/>
                </a:solidFill>
                <a:latin typeface="Arial"/>
                <a:ea typeface="Arial"/>
                <a:cs typeface="Arial"/>
                <a:sym typeface="Arial"/>
              </a:rPr>
              <a:t>Definition of “Wellness Program”</a:t>
            </a:r>
            <a:endParaRPr b="0" i="0" sz="3300" u="none" cap="none" strike="noStrike">
              <a:solidFill>
                <a:schemeClr val="dk1"/>
              </a:solidFill>
              <a:latin typeface="Calibri"/>
              <a:ea typeface="Calibri"/>
              <a:cs typeface="Calibri"/>
              <a:sym typeface="Calibri"/>
            </a:endParaRPr>
          </a:p>
        </p:txBody>
      </p:sp>
      <p:sp>
        <p:nvSpPr>
          <p:cNvPr id="386" name="Google Shape;386;p43"/>
          <p:cNvSpPr txBox="1"/>
          <p:nvPr/>
        </p:nvSpPr>
        <p:spPr>
          <a:xfrm>
            <a:off x="759740" y="1426189"/>
            <a:ext cx="7624500" cy="4387200"/>
          </a:xfrm>
          <a:prstGeom prst="rect">
            <a:avLst/>
          </a:prstGeom>
          <a:noFill/>
          <a:ln>
            <a:noFill/>
          </a:ln>
        </p:spPr>
        <p:txBody>
          <a:bodyPr anchorCtr="0" anchor="t" bIns="0" lIns="0" spcFirstLastPara="1" rIns="0" wrap="square" tIns="59675">
            <a:noAutofit/>
          </a:bodyPr>
          <a:lstStyle/>
          <a:p>
            <a:pPr indent="0" lvl="0" marL="12700" marR="0" rtl="0" algn="l">
              <a:lnSpc>
                <a:spcPct val="100000"/>
              </a:lnSpc>
              <a:spcBef>
                <a:spcPts val="0"/>
              </a:spcBef>
              <a:spcAft>
                <a:spcPts val="0"/>
              </a:spcAft>
              <a:buClr>
                <a:srgbClr val="000000"/>
              </a:buClr>
              <a:buSzPts val="1800"/>
              <a:buFont typeface="Arial"/>
              <a:buNone/>
            </a:pPr>
            <a:r>
              <a:rPr b="0" i="0" lang="en-US" sz="1800" u="none" cap="none" strike="noStrike">
                <a:solidFill>
                  <a:srgbClr val="58595B"/>
                </a:solidFill>
                <a:latin typeface="Arial"/>
                <a:ea typeface="Arial"/>
                <a:cs typeface="Arial"/>
                <a:sym typeface="Arial"/>
              </a:rPr>
              <a:t>Transamerica Center for Health Studies (sponsor)</a:t>
            </a:r>
            <a:endParaRPr b="0" i="0" sz="1800" u="none" cap="none" strike="noStrike">
              <a:solidFill>
                <a:schemeClr val="dk1"/>
              </a:solidFill>
              <a:latin typeface="Arial"/>
              <a:ea typeface="Arial"/>
              <a:cs typeface="Arial"/>
              <a:sym typeface="Arial"/>
            </a:endParaRPr>
          </a:p>
          <a:p>
            <a:pPr indent="0" lvl="0" marL="12700" marR="0" rtl="0" algn="l">
              <a:lnSpc>
                <a:spcPct val="100000"/>
              </a:lnSpc>
              <a:spcBef>
                <a:spcPts val="375"/>
              </a:spcBef>
              <a:spcAft>
                <a:spcPts val="0"/>
              </a:spcAft>
              <a:buClr>
                <a:srgbClr val="000000"/>
              </a:buClr>
              <a:buSzPts val="1800"/>
              <a:buFont typeface="Arial"/>
              <a:buNone/>
            </a:pPr>
            <a:r>
              <a:rPr b="0" i="0" lang="en-US" sz="1800" u="none" cap="none" strike="noStrike">
                <a:solidFill>
                  <a:srgbClr val="58595B"/>
                </a:solidFill>
                <a:latin typeface="Arial"/>
                <a:ea typeface="Arial"/>
                <a:cs typeface="Arial"/>
                <a:sym typeface="Arial"/>
              </a:rPr>
              <a:t>Harris Poll 2017 Definition:</a:t>
            </a:r>
            <a:endParaRPr b="0" i="0" sz="1800" u="none" cap="none" strike="noStrike">
              <a:solidFill>
                <a:schemeClr val="dk1"/>
              </a:solidFill>
              <a:latin typeface="Arial"/>
              <a:ea typeface="Arial"/>
              <a:cs typeface="Arial"/>
              <a:sym typeface="Arial"/>
            </a:endParaRPr>
          </a:p>
          <a:p>
            <a:pPr indent="-457200" lvl="1" marL="812800" marR="821055" rtl="0" algn="l">
              <a:lnSpc>
                <a:spcPct val="96000"/>
              </a:lnSpc>
              <a:spcBef>
                <a:spcPts val="395"/>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Health education </a:t>
            </a:r>
            <a:r>
              <a:rPr b="0" i="0" lang="en-US" sz="1500" u="none" cap="none" strike="noStrike">
                <a:solidFill>
                  <a:srgbClr val="58595B"/>
                </a:solidFill>
                <a:latin typeface="Arial"/>
                <a:ea typeface="Arial"/>
                <a:cs typeface="Arial"/>
                <a:sym typeface="Arial"/>
              </a:rPr>
              <a:t>by providing information promoting health in general  (pamphlets, informational meetings, online tips and messages)</a:t>
            </a:r>
            <a:endParaRPr b="0" i="0" sz="1500" u="none" cap="none" strike="noStrike">
              <a:solidFill>
                <a:schemeClr val="dk1"/>
              </a:solidFill>
              <a:latin typeface="Arial"/>
              <a:ea typeface="Arial"/>
              <a:cs typeface="Arial"/>
              <a:sym typeface="Arial"/>
            </a:endParaRPr>
          </a:p>
          <a:p>
            <a:pPr indent="-457200" lvl="1" marL="812800" marR="5080" rtl="0" algn="l">
              <a:lnSpc>
                <a:spcPct val="80000"/>
              </a:lnSpc>
              <a:spcBef>
                <a:spcPts val="405"/>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Health advice </a:t>
            </a:r>
            <a:r>
              <a:rPr b="0" i="0" lang="en-US" sz="1500" u="none" cap="none" strike="noStrike">
                <a:solidFill>
                  <a:srgbClr val="58595B"/>
                </a:solidFill>
                <a:latin typeface="Arial"/>
                <a:ea typeface="Arial"/>
                <a:cs typeface="Arial"/>
                <a:sym typeface="Arial"/>
              </a:rPr>
              <a:t>from a qualified vendor (coach, health professional) for promoting  healthy behavior (sleep, physical activity, nutrition, stress management)</a:t>
            </a:r>
            <a:endParaRPr b="0" i="0" sz="1500" u="none" cap="none" strike="noStrike">
              <a:solidFill>
                <a:schemeClr val="dk1"/>
              </a:solidFill>
              <a:latin typeface="Arial"/>
              <a:ea typeface="Arial"/>
              <a:cs typeface="Arial"/>
              <a:sym typeface="Arial"/>
            </a:endParaRPr>
          </a:p>
          <a:p>
            <a:pPr indent="-457200" lvl="1" marL="812800" marR="271145" rtl="0" algn="l">
              <a:lnSpc>
                <a:spcPct val="80000"/>
              </a:lnSpc>
              <a:spcBef>
                <a:spcPts val="400"/>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Individual mental or physical health tracking </a:t>
            </a:r>
            <a:r>
              <a:rPr b="0" i="0" lang="en-US" sz="1500" u="none" cap="none" strike="noStrike">
                <a:solidFill>
                  <a:srgbClr val="58595B"/>
                </a:solidFill>
                <a:latin typeface="Arial"/>
                <a:ea typeface="Arial"/>
                <a:cs typeface="Arial"/>
                <a:sym typeface="Arial"/>
              </a:rPr>
              <a:t>through a wearable device or  online program (Fitbit, Jawbone, MoodKit)</a:t>
            </a:r>
            <a:endParaRPr b="0" i="0" sz="1500" u="none" cap="none" strike="noStrike">
              <a:solidFill>
                <a:schemeClr val="dk1"/>
              </a:solidFill>
              <a:latin typeface="Arial"/>
              <a:ea typeface="Arial"/>
              <a:cs typeface="Arial"/>
              <a:sym typeface="Arial"/>
            </a:endParaRPr>
          </a:p>
          <a:p>
            <a:pPr indent="-457200" lvl="1" marL="812800" marR="689610" rtl="0" algn="l">
              <a:lnSpc>
                <a:spcPct val="80000"/>
              </a:lnSpc>
              <a:spcBef>
                <a:spcPts val="405"/>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Targeted behavior change </a:t>
            </a:r>
            <a:r>
              <a:rPr b="0" i="0" lang="en-US" sz="1500" u="none" cap="none" strike="noStrike">
                <a:solidFill>
                  <a:srgbClr val="58595B"/>
                </a:solidFill>
                <a:latin typeface="Arial"/>
                <a:ea typeface="Arial"/>
                <a:cs typeface="Arial"/>
                <a:sym typeface="Arial"/>
              </a:rPr>
              <a:t>programs for high risk employees (smoking  cessation, weight/disease/alcohol management, medication compliance)</a:t>
            </a:r>
            <a:endParaRPr b="0" i="0" sz="1500" u="none" cap="none" strike="noStrike">
              <a:solidFill>
                <a:schemeClr val="dk1"/>
              </a:solidFill>
              <a:latin typeface="Arial"/>
              <a:ea typeface="Arial"/>
              <a:cs typeface="Arial"/>
              <a:sym typeface="Arial"/>
            </a:endParaRPr>
          </a:p>
          <a:p>
            <a:pPr indent="-457200" lvl="1" marL="812800" marR="0" rtl="0" algn="l">
              <a:lnSpc>
                <a:spcPct val="100000"/>
              </a:lnSpc>
              <a:spcBef>
                <a:spcPts val="35"/>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Healthy food/drink </a:t>
            </a:r>
            <a:r>
              <a:rPr b="0" i="0" lang="en-US" sz="1500" u="none" cap="none" strike="noStrike">
                <a:solidFill>
                  <a:srgbClr val="58595B"/>
                </a:solidFill>
                <a:latin typeface="Arial"/>
                <a:ea typeface="Arial"/>
                <a:cs typeface="Arial"/>
                <a:sym typeface="Arial"/>
              </a:rPr>
              <a:t>offerings in-house (cafeteria, vending, free)</a:t>
            </a:r>
            <a:endParaRPr b="0" i="0" sz="1500" u="none" cap="none" strike="noStrike">
              <a:solidFill>
                <a:schemeClr val="dk1"/>
              </a:solidFill>
              <a:latin typeface="Arial"/>
              <a:ea typeface="Arial"/>
              <a:cs typeface="Arial"/>
              <a:sym typeface="Arial"/>
            </a:endParaRPr>
          </a:p>
          <a:p>
            <a:pPr indent="-457200" lvl="1" marL="812800" marR="0" rtl="0" algn="l">
              <a:lnSpc>
                <a:spcPct val="100000"/>
              </a:lnSpc>
              <a:spcBef>
                <a:spcPts val="40"/>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Clinical screenings and biometric assessments </a:t>
            </a:r>
            <a:r>
              <a:rPr b="0" i="0" lang="en-US" sz="1500" u="none" cap="none" strike="noStrike">
                <a:solidFill>
                  <a:srgbClr val="58595B"/>
                </a:solidFill>
                <a:latin typeface="Arial"/>
                <a:ea typeface="Arial"/>
                <a:cs typeface="Arial"/>
                <a:sym typeface="Arial"/>
              </a:rPr>
              <a:t>(HRA)</a:t>
            </a:r>
            <a:endParaRPr b="0" i="0" sz="1500" u="none" cap="none" strike="noStrike">
              <a:solidFill>
                <a:schemeClr val="dk1"/>
              </a:solidFill>
              <a:latin typeface="Arial"/>
              <a:ea typeface="Arial"/>
              <a:cs typeface="Arial"/>
              <a:sym typeface="Arial"/>
            </a:endParaRPr>
          </a:p>
          <a:p>
            <a:pPr indent="-457200" lvl="1" marL="812800" marR="0" rtl="0" algn="l">
              <a:lnSpc>
                <a:spcPct val="100000"/>
              </a:lnSpc>
              <a:spcBef>
                <a:spcPts val="45"/>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Social engagement </a:t>
            </a:r>
            <a:r>
              <a:rPr b="0" i="0" lang="en-US" sz="1500" u="none" cap="none" strike="noStrike">
                <a:solidFill>
                  <a:srgbClr val="58595B"/>
                </a:solidFill>
                <a:latin typeface="Arial"/>
                <a:ea typeface="Arial"/>
                <a:cs typeface="Arial"/>
                <a:sym typeface="Arial"/>
              </a:rPr>
              <a:t>(social clubs, interest groups, sports teams)</a:t>
            </a:r>
            <a:endParaRPr b="0" i="0" sz="1500" u="none" cap="none" strike="noStrike">
              <a:solidFill>
                <a:schemeClr val="dk1"/>
              </a:solidFill>
              <a:latin typeface="Arial"/>
              <a:ea typeface="Arial"/>
              <a:cs typeface="Arial"/>
              <a:sym typeface="Arial"/>
            </a:endParaRPr>
          </a:p>
          <a:p>
            <a:pPr indent="-457200" lvl="1" marL="812800" marR="0" rtl="0" algn="l">
              <a:lnSpc>
                <a:spcPct val="100000"/>
              </a:lnSpc>
              <a:spcBef>
                <a:spcPts val="35"/>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Mindfulness, meditation, yoga, relaxation </a:t>
            </a:r>
            <a:r>
              <a:rPr b="0" i="0" lang="en-US" sz="1500" u="none" cap="none" strike="noStrike">
                <a:solidFill>
                  <a:srgbClr val="58595B"/>
                </a:solidFill>
                <a:latin typeface="Arial"/>
                <a:ea typeface="Arial"/>
                <a:cs typeface="Arial"/>
                <a:sym typeface="Arial"/>
              </a:rPr>
              <a:t>training</a:t>
            </a:r>
            <a:endParaRPr b="0" i="0" sz="1500" u="none" cap="none" strike="noStrike">
              <a:solidFill>
                <a:schemeClr val="dk1"/>
              </a:solidFill>
              <a:latin typeface="Arial"/>
              <a:ea typeface="Arial"/>
              <a:cs typeface="Arial"/>
              <a:sym typeface="Arial"/>
            </a:endParaRPr>
          </a:p>
          <a:p>
            <a:pPr indent="-457200" lvl="1" marL="812800" marR="158115" rtl="0" algn="l">
              <a:lnSpc>
                <a:spcPct val="80000"/>
              </a:lnSpc>
              <a:spcBef>
                <a:spcPts val="400"/>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Links </a:t>
            </a:r>
            <a:r>
              <a:rPr b="0" i="0" lang="en-US" sz="1500" u="none" cap="none" strike="noStrike">
                <a:solidFill>
                  <a:srgbClr val="58595B"/>
                </a:solidFill>
                <a:latin typeface="Arial"/>
                <a:ea typeface="Arial"/>
                <a:cs typeface="Arial"/>
                <a:sym typeface="Arial"/>
              </a:rPr>
              <a:t>to related employee services for support with personal issues (referral to  employee assistance programs--EAP)</a:t>
            </a:r>
            <a:endParaRPr b="0" i="0" sz="1500" u="none" cap="none" strike="noStrike">
              <a:solidFill>
                <a:schemeClr val="dk1"/>
              </a:solidFill>
              <a:latin typeface="Arial"/>
              <a:ea typeface="Arial"/>
              <a:cs typeface="Arial"/>
              <a:sym typeface="Arial"/>
            </a:endParaRPr>
          </a:p>
          <a:p>
            <a:pPr indent="-457200" lvl="1" marL="812800" marR="0" rtl="0" algn="l">
              <a:lnSpc>
                <a:spcPct val="100000"/>
              </a:lnSpc>
              <a:spcBef>
                <a:spcPts val="45"/>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Ergonomic furniture/equipment</a:t>
            </a:r>
            <a:endParaRPr b="0" i="0" sz="1500" u="none" cap="none" strike="noStrike">
              <a:solidFill>
                <a:schemeClr val="dk1"/>
              </a:solidFill>
              <a:latin typeface="Arial"/>
              <a:ea typeface="Arial"/>
              <a:cs typeface="Arial"/>
              <a:sym typeface="Arial"/>
            </a:endParaRPr>
          </a:p>
          <a:p>
            <a:pPr indent="-457200" lvl="1" marL="812800" marR="0" rtl="0" algn="l">
              <a:lnSpc>
                <a:spcPct val="100000"/>
              </a:lnSpc>
              <a:spcBef>
                <a:spcPts val="35"/>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Subsidized gym memberships</a:t>
            </a:r>
            <a:endParaRPr b="0" i="0" sz="1500" u="none" cap="none" strike="noStrike">
              <a:solidFill>
                <a:schemeClr val="dk1"/>
              </a:solidFill>
              <a:latin typeface="Arial"/>
              <a:ea typeface="Arial"/>
              <a:cs typeface="Arial"/>
              <a:sym typeface="Arial"/>
            </a:endParaRPr>
          </a:p>
          <a:p>
            <a:pPr indent="-457200" lvl="1" marL="812800" marR="0" rtl="0" algn="l">
              <a:lnSpc>
                <a:spcPct val="100000"/>
              </a:lnSpc>
              <a:spcBef>
                <a:spcPts val="40"/>
              </a:spcBef>
              <a:spcAft>
                <a:spcPts val="0"/>
              </a:spcAft>
              <a:buClr>
                <a:srgbClr val="58595B"/>
              </a:buClr>
              <a:buSzPts val="1500"/>
              <a:buFont typeface="Arial"/>
              <a:buAutoNum type="arabicPeriod"/>
            </a:pPr>
            <a:r>
              <a:rPr b="1" i="0" lang="en-US" sz="1500" u="none" cap="none" strike="noStrike">
                <a:solidFill>
                  <a:srgbClr val="58595B"/>
                </a:solidFill>
                <a:latin typeface="Arial"/>
                <a:ea typeface="Arial"/>
                <a:cs typeface="Arial"/>
                <a:sym typeface="Arial"/>
              </a:rPr>
              <a:t>Fitness gym facilities or outdoors exercise </a:t>
            </a:r>
            <a:r>
              <a:rPr b="0" i="0" lang="en-US" sz="1500" u="none" cap="none" strike="noStrike">
                <a:solidFill>
                  <a:srgbClr val="58595B"/>
                </a:solidFill>
                <a:latin typeface="Arial"/>
                <a:ea typeface="Arial"/>
                <a:cs typeface="Arial"/>
                <a:sym typeface="Arial"/>
              </a:rPr>
              <a:t>areas</a:t>
            </a:r>
            <a:endParaRPr b="0" i="0" sz="1500" u="none" cap="none" strike="noStrike">
              <a:solidFill>
                <a:schemeClr val="dk1"/>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1" name="Shape 391"/>
        <p:cNvGrpSpPr/>
        <p:nvPr/>
      </p:nvGrpSpPr>
      <p:grpSpPr>
        <a:xfrm>
          <a:off x="0" y="0"/>
          <a:ext cx="0" cy="0"/>
          <a:chOff x="0" y="0"/>
          <a:chExt cx="0" cy="0"/>
        </a:xfrm>
      </p:grpSpPr>
      <p:sp>
        <p:nvSpPr>
          <p:cNvPr id="392" name="Google Shape;392;p44"/>
          <p:cNvSpPr txBox="1"/>
          <p:nvPr>
            <p:ph type="title"/>
          </p:nvPr>
        </p:nvSpPr>
        <p:spPr>
          <a:xfrm>
            <a:off x="628650" y="365126"/>
            <a:ext cx="7886700" cy="13257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44"/>
          <p:cNvSpPr txBox="1"/>
          <p:nvPr>
            <p:ph idx="1" type="body"/>
          </p:nvPr>
        </p:nvSpPr>
        <p:spPr>
          <a:xfrm>
            <a:off x="628650" y="1825625"/>
            <a:ext cx="7886700" cy="4351200"/>
          </a:xfrm>
          <a:prstGeom prst="rect">
            <a:avLst/>
          </a:prstGeom>
        </p:spPr>
        <p:txBody>
          <a:bodyPr anchorCtr="0" anchor="t" bIns="91425" lIns="91425" spcFirstLastPara="1" rIns="91425" wrap="square" tIns="91425">
            <a:noAutofit/>
          </a:bodyPr>
          <a:lstStyle/>
          <a:p>
            <a:pPr indent="0" lvl="0" marL="0" rtl="0" algn="l">
              <a:spcBef>
                <a:spcPts val="750"/>
              </a:spcBef>
              <a:spcAft>
                <a:spcPts val="0"/>
              </a:spcAft>
              <a:buNone/>
            </a:pPr>
            <a:r>
              <a:t/>
            </a:r>
            <a:endParaRPr/>
          </a:p>
        </p:txBody>
      </p:sp>
      <p:pic>
        <p:nvPicPr>
          <p:cNvPr id="394" name="Google Shape;394;p44"/>
          <p:cNvPicPr preferRelativeResize="0"/>
          <p:nvPr/>
        </p:nvPicPr>
        <p:blipFill>
          <a:blip r:embed="rId3">
            <a:alphaModFix/>
          </a:blip>
          <a:stretch>
            <a:fillRect/>
          </a:stretch>
        </p:blipFill>
        <p:spPr>
          <a:xfrm>
            <a:off x="1714500" y="571500"/>
            <a:ext cx="5715000" cy="5715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pic>
        <p:nvPicPr>
          <p:cNvPr id="122" name="Google Shape;122;p18"/>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123" name="Google Shape;123;p18"/>
          <p:cNvPicPr preferRelativeResize="0"/>
          <p:nvPr/>
        </p:nvPicPr>
        <p:blipFill>
          <a:blip r:embed="rId4">
            <a:alphaModFix/>
          </a:blip>
          <a:stretch>
            <a:fillRect/>
          </a:stretch>
        </p:blipFill>
        <p:spPr>
          <a:xfrm>
            <a:off x="476250" y="6228200"/>
            <a:ext cx="1590675" cy="495300"/>
          </a:xfrm>
          <a:prstGeom prst="rect">
            <a:avLst/>
          </a:prstGeom>
          <a:noFill/>
          <a:ln>
            <a:noFill/>
          </a:ln>
        </p:spPr>
      </p:pic>
      <p:sp>
        <p:nvSpPr>
          <p:cNvPr id="124" name="Google Shape;124;p18"/>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The Problem</a:t>
            </a:r>
            <a:endParaRPr b="0" i="0" sz="3300" u="none" cap="none" strike="noStrike">
              <a:solidFill>
                <a:srgbClr val="002060"/>
              </a:solidFill>
              <a:latin typeface="Arial"/>
              <a:ea typeface="Arial"/>
              <a:cs typeface="Arial"/>
              <a:sym typeface="Arial"/>
            </a:endParaRPr>
          </a:p>
        </p:txBody>
      </p:sp>
      <p:sp>
        <p:nvSpPr>
          <p:cNvPr id="125" name="Google Shape;125;p18"/>
          <p:cNvSpPr txBox="1"/>
          <p:nvPr/>
        </p:nvSpPr>
        <p:spPr>
          <a:xfrm>
            <a:off x="543000" y="5506400"/>
            <a:ext cx="8667600" cy="645600"/>
          </a:xfrm>
          <a:prstGeom prst="rect">
            <a:avLst/>
          </a:prstGeom>
          <a:noFill/>
          <a:ln>
            <a:noFill/>
          </a:ln>
        </p:spPr>
        <p:txBody>
          <a:bodyPr anchorCtr="0" anchor="t" bIns="91425" lIns="91425" spcFirstLastPara="1" rIns="91425" wrap="square" tIns="91425">
            <a:noAutofit/>
          </a:bodyPr>
          <a:lstStyle/>
          <a:p>
            <a:pPr indent="0" lvl="0" marL="0" rtl="0" algn="l">
              <a:lnSpc>
                <a:spcPct val="119705"/>
              </a:lnSpc>
              <a:spcBef>
                <a:spcPts val="0"/>
              </a:spcBef>
              <a:spcAft>
                <a:spcPts val="0"/>
              </a:spcAft>
              <a:buClr>
                <a:schemeClr val="dk1"/>
              </a:buClr>
              <a:buSzPts val="1100"/>
              <a:buFont typeface="Arial"/>
              <a:buNone/>
            </a:pPr>
            <a:r>
              <a:rPr b="1" lang="en-US" sz="1600">
                <a:solidFill>
                  <a:schemeClr val="dk1"/>
                </a:solidFill>
              </a:rPr>
              <a:t>Source</a:t>
            </a:r>
            <a:r>
              <a:rPr lang="en-US" sz="1600">
                <a:solidFill>
                  <a:schemeClr val="dk1"/>
                </a:solidFill>
              </a:rPr>
              <a:t>: </a:t>
            </a:r>
            <a:r>
              <a:rPr lang="en-US" sz="1600">
                <a:solidFill>
                  <a:schemeClr val="dk1"/>
                </a:solidFill>
              </a:rPr>
              <a:t>2017 Transamerica Center for Health Studies, Employer and Consumer Surveys</a:t>
            </a:r>
            <a:endParaRPr sz="1600"/>
          </a:p>
        </p:txBody>
      </p:sp>
      <p:sp>
        <p:nvSpPr>
          <p:cNvPr id="126" name="Google Shape;126;p18"/>
          <p:cNvSpPr txBox="1"/>
          <p:nvPr/>
        </p:nvSpPr>
        <p:spPr>
          <a:xfrm>
            <a:off x="703352" y="1547250"/>
            <a:ext cx="7737300" cy="2652900"/>
          </a:xfrm>
          <a:prstGeom prst="rect">
            <a:avLst/>
          </a:prstGeom>
          <a:noFill/>
          <a:ln>
            <a:noFill/>
          </a:ln>
        </p:spPr>
        <p:txBody>
          <a:bodyPr anchorCtr="0" anchor="t" bIns="0" lIns="0" spcFirstLastPara="1" rIns="0" wrap="square" tIns="82550">
            <a:noAutofit/>
          </a:bodyPr>
          <a:lstStyle/>
          <a:p>
            <a:pPr indent="-361950" lvl="0" marL="457200" marR="0" rtl="0" algn="l">
              <a:lnSpc>
                <a:spcPct val="100000"/>
              </a:lnSpc>
              <a:spcBef>
                <a:spcPts val="515"/>
              </a:spcBef>
              <a:spcAft>
                <a:spcPts val="0"/>
              </a:spcAft>
              <a:buClr>
                <a:schemeClr val="dk1"/>
              </a:buClr>
              <a:buSzPts val="2100"/>
              <a:buFont typeface="Arial"/>
              <a:buChar char="●"/>
            </a:pPr>
            <a:r>
              <a:rPr lang="en-US" sz="2100">
                <a:solidFill>
                  <a:schemeClr val="dk1"/>
                </a:solidFill>
              </a:rPr>
              <a:t>Wellness programs as an “accessory”</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Low adoption rates among small organizations</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Participation rates low across organizations of all sizes:</a:t>
            </a:r>
            <a:endParaRPr sz="2100">
              <a:solidFill>
                <a:schemeClr val="dk1"/>
              </a:solidFill>
            </a:endParaRPr>
          </a:p>
          <a:p>
            <a:pPr indent="-361950" lvl="1" marL="914400" marR="0" rtl="0" algn="l">
              <a:lnSpc>
                <a:spcPct val="100000"/>
              </a:lnSpc>
              <a:spcBef>
                <a:spcPts val="0"/>
              </a:spcBef>
              <a:spcAft>
                <a:spcPts val="0"/>
              </a:spcAft>
              <a:buClr>
                <a:schemeClr val="dk1"/>
              </a:buClr>
              <a:buSzPts val="2100"/>
              <a:buChar char="○"/>
            </a:pPr>
            <a:r>
              <a:rPr lang="en-US" sz="2100">
                <a:solidFill>
                  <a:schemeClr val="dk1"/>
                </a:solidFill>
              </a:rPr>
              <a:t>Small organizations: &gt;50%</a:t>
            </a:r>
            <a:endParaRPr sz="2100">
              <a:solidFill>
                <a:schemeClr val="dk1"/>
              </a:solidFill>
            </a:endParaRPr>
          </a:p>
          <a:p>
            <a:pPr indent="-361950" lvl="1" marL="914400" marR="0" rtl="0" algn="l">
              <a:lnSpc>
                <a:spcPct val="100000"/>
              </a:lnSpc>
              <a:spcBef>
                <a:spcPts val="0"/>
              </a:spcBef>
              <a:spcAft>
                <a:spcPts val="0"/>
              </a:spcAft>
              <a:buClr>
                <a:schemeClr val="dk1"/>
              </a:buClr>
              <a:buSzPts val="2100"/>
              <a:buChar char="○"/>
            </a:pPr>
            <a:r>
              <a:rPr lang="en-US" sz="2100">
                <a:solidFill>
                  <a:schemeClr val="dk1"/>
                </a:solidFill>
              </a:rPr>
              <a:t>Medium organizations: 21-40%</a:t>
            </a:r>
            <a:endParaRPr sz="2100">
              <a:solidFill>
                <a:schemeClr val="dk1"/>
              </a:solidFill>
            </a:endParaRPr>
          </a:p>
          <a:p>
            <a:pPr indent="-361950" lvl="1" marL="914400" marR="0" rtl="0" algn="l">
              <a:lnSpc>
                <a:spcPct val="100000"/>
              </a:lnSpc>
              <a:spcBef>
                <a:spcPts val="0"/>
              </a:spcBef>
              <a:spcAft>
                <a:spcPts val="0"/>
              </a:spcAft>
              <a:buClr>
                <a:schemeClr val="dk1"/>
              </a:buClr>
              <a:buSzPts val="2100"/>
              <a:buChar char="○"/>
            </a:pPr>
            <a:r>
              <a:rPr lang="en-US" sz="2100">
                <a:solidFill>
                  <a:schemeClr val="dk1"/>
                </a:solidFill>
              </a:rPr>
              <a:t>Large organizations: 41-50%</a:t>
            </a:r>
            <a:endParaRPr sz="210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9"/>
          <p:cNvSpPr txBox="1"/>
          <p:nvPr/>
        </p:nvSpPr>
        <p:spPr>
          <a:xfrm>
            <a:off x="743552" y="1730650"/>
            <a:ext cx="7656900" cy="3734400"/>
          </a:xfrm>
          <a:prstGeom prst="rect">
            <a:avLst/>
          </a:prstGeom>
          <a:noFill/>
          <a:ln>
            <a:noFill/>
          </a:ln>
        </p:spPr>
        <p:txBody>
          <a:bodyPr anchorCtr="0" anchor="t" bIns="0" lIns="0" spcFirstLastPara="1" rIns="0" wrap="square" tIns="40625">
            <a:noAutofit/>
          </a:bodyPr>
          <a:lstStyle/>
          <a:p>
            <a:pPr indent="0" lvl="0" marL="0" marR="0" rtl="0" algn="l">
              <a:lnSpc>
                <a:spcPct val="100000"/>
              </a:lnSpc>
              <a:spcBef>
                <a:spcPts val="0"/>
              </a:spcBef>
              <a:spcAft>
                <a:spcPts val="0"/>
              </a:spcAft>
              <a:buNone/>
            </a:pPr>
            <a:r>
              <a:rPr i="0" lang="en-US" sz="2100" u="none" cap="none" strike="noStrike">
                <a:solidFill>
                  <a:schemeClr val="dk1"/>
                </a:solidFill>
              </a:rPr>
              <a:t>Identify facilitators and barriers to implementation</a:t>
            </a:r>
            <a:r>
              <a:rPr lang="en-US" sz="2100">
                <a:solidFill>
                  <a:schemeClr val="dk1"/>
                </a:solidFill>
              </a:rPr>
              <a:t> of and </a:t>
            </a:r>
            <a:r>
              <a:rPr lang="en-US" sz="2100">
                <a:solidFill>
                  <a:schemeClr val="dk1"/>
                </a:solidFill>
              </a:rPr>
              <a:t>participation</a:t>
            </a:r>
            <a:r>
              <a:rPr lang="en-US" sz="2100">
                <a:solidFill>
                  <a:schemeClr val="dk1"/>
                </a:solidFill>
              </a:rPr>
              <a:t> in wellness programs in small and medium organizations. </a:t>
            </a:r>
            <a:endParaRPr sz="2100">
              <a:solidFill>
                <a:schemeClr val="dk1"/>
              </a:solidFill>
            </a:endParaRPr>
          </a:p>
          <a:p>
            <a:pPr indent="0" lvl="0" marL="0" marR="0" rtl="0" algn="l">
              <a:lnSpc>
                <a:spcPct val="100000"/>
              </a:lnSpc>
              <a:spcBef>
                <a:spcPts val="0"/>
              </a:spcBef>
              <a:spcAft>
                <a:spcPts val="0"/>
              </a:spcAft>
              <a:buNone/>
            </a:pPr>
            <a:r>
              <a:t/>
            </a:r>
            <a:endParaRPr sz="2100">
              <a:solidFill>
                <a:schemeClr val="dk1"/>
              </a:solidFill>
            </a:endParaRPr>
          </a:p>
          <a:p>
            <a:pPr indent="0" lvl="0" marL="0" marR="0" rtl="0" algn="l">
              <a:lnSpc>
                <a:spcPct val="100000"/>
              </a:lnSpc>
              <a:spcBef>
                <a:spcPts val="0"/>
              </a:spcBef>
              <a:spcAft>
                <a:spcPts val="0"/>
              </a:spcAft>
              <a:buNone/>
            </a:pPr>
            <a:r>
              <a:rPr lang="en-US" sz="2100">
                <a:solidFill>
                  <a:schemeClr val="dk1"/>
                </a:solidFill>
              </a:rPr>
              <a:t>In doing so, understand how wellness can also be achieved through strategic engagement of the </a:t>
            </a:r>
            <a:r>
              <a:rPr b="1" lang="en-US" sz="2100">
                <a:solidFill>
                  <a:schemeClr val="dk1"/>
                </a:solidFill>
              </a:rPr>
              <a:t>physical environment</a:t>
            </a:r>
            <a:r>
              <a:rPr lang="en-US" sz="2100">
                <a:solidFill>
                  <a:schemeClr val="dk1"/>
                </a:solidFill>
              </a:rPr>
              <a:t>.</a:t>
            </a:r>
            <a:endParaRPr sz="2100">
              <a:solidFill>
                <a:schemeClr val="dk1"/>
              </a:solidFill>
            </a:endParaRPr>
          </a:p>
          <a:p>
            <a:pPr indent="0" lvl="0" marL="0" marR="0" rtl="0" algn="l">
              <a:lnSpc>
                <a:spcPct val="100000"/>
              </a:lnSpc>
              <a:spcBef>
                <a:spcPts val="0"/>
              </a:spcBef>
              <a:spcAft>
                <a:spcPts val="0"/>
              </a:spcAft>
              <a:buNone/>
            </a:pPr>
            <a:r>
              <a:t/>
            </a:r>
            <a:endParaRPr b="0" i="0" sz="2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0" i="0" sz="1400" u="none" cap="none" strike="noStrike">
              <a:solidFill>
                <a:srgbClr val="000000"/>
              </a:solidFill>
              <a:latin typeface="Arial"/>
              <a:ea typeface="Arial"/>
              <a:cs typeface="Arial"/>
              <a:sym typeface="Arial"/>
            </a:endParaRPr>
          </a:p>
        </p:txBody>
      </p:sp>
      <p:pic>
        <p:nvPicPr>
          <p:cNvPr id="132" name="Google Shape;132;p19"/>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133" name="Google Shape;133;p19"/>
          <p:cNvPicPr preferRelativeResize="0"/>
          <p:nvPr/>
        </p:nvPicPr>
        <p:blipFill>
          <a:blip r:embed="rId4">
            <a:alphaModFix/>
          </a:blip>
          <a:stretch>
            <a:fillRect/>
          </a:stretch>
        </p:blipFill>
        <p:spPr>
          <a:xfrm>
            <a:off x="476250" y="6228200"/>
            <a:ext cx="1590675" cy="495300"/>
          </a:xfrm>
          <a:prstGeom prst="rect">
            <a:avLst/>
          </a:prstGeom>
          <a:noFill/>
          <a:ln>
            <a:noFill/>
          </a:ln>
        </p:spPr>
      </p:pic>
      <p:sp>
        <p:nvSpPr>
          <p:cNvPr id="134" name="Google Shape;134;p19"/>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Study Objectives</a:t>
            </a:r>
            <a:endParaRPr b="0" i="0" sz="3300" u="none" cap="none" strike="noStrike">
              <a:solidFill>
                <a:srgbClr val="00206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pic>
        <p:nvPicPr>
          <p:cNvPr id="139" name="Google Shape;139;p20"/>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140" name="Google Shape;140;p20"/>
          <p:cNvPicPr preferRelativeResize="0"/>
          <p:nvPr/>
        </p:nvPicPr>
        <p:blipFill>
          <a:blip r:embed="rId4">
            <a:alphaModFix/>
          </a:blip>
          <a:stretch>
            <a:fillRect/>
          </a:stretch>
        </p:blipFill>
        <p:spPr>
          <a:xfrm>
            <a:off x="476250" y="6228200"/>
            <a:ext cx="1590675" cy="495300"/>
          </a:xfrm>
          <a:prstGeom prst="rect">
            <a:avLst/>
          </a:prstGeom>
          <a:noFill/>
          <a:ln>
            <a:noFill/>
          </a:ln>
        </p:spPr>
      </p:pic>
      <p:sp>
        <p:nvSpPr>
          <p:cNvPr id="141" name="Google Shape;141;p20"/>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Focus Group Study</a:t>
            </a:r>
            <a:endParaRPr b="0" i="0" sz="3300" u="none" cap="none" strike="noStrike">
              <a:solidFill>
                <a:srgbClr val="002060"/>
              </a:solidFill>
              <a:latin typeface="Arial"/>
              <a:ea typeface="Arial"/>
              <a:cs typeface="Arial"/>
              <a:sym typeface="Arial"/>
            </a:endParaRPr>
          </a:p>
        </p:txBody>
      </p:sp>
      <p:sp>
        <p:nvSpPr>
          <p:cNvPr id="142" name="Google Shape;142;p20"/>
          <p:cNvSpPr txBox="1"/>
          <p:nvPr/>
        </p:nvSpPr>
        <p:spPr>
          <a:xfrm>
            <a:off x="703352" y="1605600"/>
            <a:ext cx="7737300" cy="2652900"/>
          </a:xfrm>
          <a:prstGeom prst="rect">
            <a:avLst/>
          </a:prstGeom>
          <a:noFill/>
          <a:ln>
            <a:noFill/>
          </a:ln>
        </p:spPr>
        <p:txBody>
          <a:bodyPr anchorCtr="0" anchor="t" bIns="0" lIns="0" spcFirstLastPara="1" rIns="0" wrap="square" tIns="82550">
            <a:noAutofit/>
          </a:bodyPr>
          <a:lstStyle/>
          <a:p>
            <a:pPr indent="-361950" lvl="0" marL="457200" marR="0" rtl="0" algn="l">
              <a:lnSpc>
                <a:spcPct val="100000"/>
              </a:lnSpc>
              <a:spcBef>
                <a:spcPts val="515"/>
              </a:spcBef>
              <a:spcAft>
                <a:spcPts val="0"/>
              </a:spcAft>
              <a:buClr>
                <a:schemeClr val="dk1"/>
              </a:buClr>
              <a:buSzPts val="2100"/>
              <a:buFont typeface="Arial"/>
              <a:buChar char="●"/>
            </a:pPr>
            <a:r>
              <a:rPr lang="en-US" sz="2100">
                <a:solidFill>
                  <a:schemeClr val="dk1"/>
                </a:solidFill>
              </a:rPr>
              <a:t>29 primarily small and medium organizations representing multiple industries in geographical locations</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1 to 3 focus groups in each organizations</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2 to 8 participants in each focus group (N = 205)</a:t>
            </a:r>
            <a:endParaRPr sz="2100">
              <a:solidFill>
                <a:schemeClr val="dk1"/>
              </a:solidFill>
            </a:endParaRPr>
          </a:p>
          <a:p>
            <a:pPr indent="-361950" lvl="1" marL="914400" marR="0" rtl="0" algn="l">
              <a:lnSpc>
                <a:spcPct val="100000"/>
              </a:lnSpc>
              <a:spcBef>
                <a:spcPts val="0"/>
              </a:spcBef>
              <a:spcAft>
                <a:spcPts val="0"/>
              </a:spcAft>
              <a:buClr>
                <a:schemeClr val="dk1"/>
              </a:buClr>
              <a:buSzPts val="2100"/>
              <a:buChar char="○"/>
            </a:pPr>
            <a:r>
              <a:rPr lang="en-US" sz="2100">
                <a:solidFill>
                  <a:schemeClr val="dk1"/>
                </a:solidFill>
              </a:rPr>
              <a:t>Leadership/Managers (Non-HR): 91</a:t>
            </a:r>
            <a:endParaRPr sz="2100">
              <a:solidFill>
                <a:schemeClr val="dk1"/>
              </a:solidFill>
            </a:endParaRPr>
          </a:p>
          <a:p>
            <a:pPr indent="-361950" lvl="1" marL="914400" marR="0" rtl="0" algn="l">
              <a:lnSpc>
                <a:spcPct val="100000"/>
              </a:lnSpc>
              <a:spcBef>
                <a:spcPts val="0"/>
              </a:spcBef>
              <a:spcAft>
                <a:spcPts val="0"/>
              </a:spcAft>
              <a:buClr>
                <a:schemeClr val="dk1"/>
              </a:buClr>
              <a:buSzPts val="2100"/>
              <a:buChar char="○"/>
            </a:pPr>
            <a:r>
              <a:rPr lang="en-US" sz="2100">
                <a:solidFill>
                  <a:schemeClr val="dk1"/>
                </a:solidFill>
              </a:rPr>
              <a:t>HR: 34</a:t>
            </a:r>
            <a:endParaRPr sz="2100">
              <a:solidFill>
                <a:schemeClr val="dk1"/>
              </a:solidFill>
            </a:endParaRPr>
          </a:p>
          <a:p>
            <a:pPr indent="-361950" lvl="1" marL="914400" marR="0" rtl="0" algn="l">
              <a:lnSpc>
                <a:spcPct val="100000"/>
              </a:lnSpc>
              <a:spcBef>
                <a:spcPts val="0"/>
              </a:spcBef>
              <a:spcAft>
                <a:spcPts val="0"/>
              </a:spcAft>
              <a:buClr>
                <a:schemeClr val="dk1"/>
              </a:buClr>
              <a:buSzPts val="2100"/>
              <a:buChar char="○"/>
            </a:pPr>
            <a:r>
              <a:rPr lang="en-US" sz="2100">
                <a:solidFill>
                  <a:schemeClr val="dk1"/>
                </a:solidFill>
              </a:rPr>
              <a:t>Employees: 80</a:t>
            </a:r>
            <a:endParaRPr sz="2100">
              <a:solidFill>
                <a:schemeClr val="dk1"/>
              </a:solidFill>
            </a:endParaRPr>
          </a:p>
          <a:p>
            <a:pPr indent="-361950" lvl="0" marL="457200" marR="0" rtl="0" algn="l">
              <a:lnSpc>
                <a:spcPct val="100000"/>
              </a:lnSpc>
              <a:spcBef>
                <a:spcPts val="0"/>
              </a:spcBef>
              <a:spcAft>
                <a:spcPts val="0"/>
              </a:spcAft>
              <a:buClr>
                <a:schemeClr val="dk1"/>
              </a:buClr>
              <a:buSzPts val="2100"/>
              <a:buChar char="●"/>
            </a:pPr>
            <a:r>
              <a:rPr lang="en-US" sz="2100">
                <a:solidFill>
                  <a:schemeClr val="dk1"/>
                </a:solidFill>
              </a:rPr>
              <a:t>Topics</a:t>
            </a:r>
            <a:endParaRPr sz="2100">
              <a:solidFill>
                <a:schemeClr val="dk1"/>
              </a:solidFill>
            </a:endParaRPr>
          </a:p>
          <a:p>
            <a:pPr indent="-361950" lvl="1" marL="914400" marR="0" rtl="0" algn="l">
              <a:lnSpc>
                <a:spcPct val="100000"/>
              </a:lnSpc>
              <a:spcBef>
                <a:spcPts val="0"/>
              </a:spcBef>
              <a:spcAft>
                <a:spcPts val="0"/>
              </a:spcAft>
              <a:buClr>
                <a:schemeClr val="dk1"/>
              </a:buClr>
              <a:buSzPts val="2100"/>
              <a:buChar char="○"/>
            </a:pPr>
            <a:r>
              <a:rPr lang="en-US" sz="2100">
                <a:solidFill>
                  <a:schemeClr val="dk1"/>
                </a:solidFill>
              </a:rPr>
              <a:t>Wellness programs implemented</a:t>
            </a:r>
            <a:endParaRPr sz="2100">
              <a:solidFill>
                <a:schemeClr val="dk1"/>
              </a:solidFill>
            </a:endParaRPr>
          </a:p>
          <a:p>
            <a:pPr indent="-361950" lvl="1" marL="914400" marR="0" rtl="0" algn="l">
              <a:lnSpc>
                <a:spcPct val="100000"/>
              </a:lnSpc>
              <a:spcBef>
                <a:spcPts val="0"/>
              </a:spcBef>
              <a:spcAft>
                <a:spcPts val="0"/>
              </a:spcAft>
              <a:buClr>
                <a:schemeClr val="dk1"/>
              </a:buClr>
              <a:buSzPts val="2100"/>
              <a:buChar char="○"/>
            </a:pPr>
            <a:r>
              <a:rPr lang="en-US" sz="2100">
                <a:solidFill>
                  <a:schemeClr val="dk1"/>
                </a:solidFill>
              </a:rPr>
              <a:t>Facilitators</a:t>
            </a:r>
            <a:endParaRPr sz="2100">
              <a:solidFill>
                <a:schemeClr val="dk1"/>
              </a:solidFill>
            </a:endParaRPr>
          </a:p>
          <a:p>
            <a:pPr indent="-361950" lvl="1" marL="914400" marR="0" rtl="0" algn="l">
              <a:lnSpc>
                <a:spcPct val="100000"/>
              </a:lnSpc>
              <a:spcBef>
                <a:spcPts val="0"/>
              </a:spcBef>
              <a:spcAft>
                <a:spcPts val="0"/>
              </a:spcAft>
              <a:buClr>
                <a:schemeClr val="dk1"/>
              </a:buClr>
              <a:buSzPts val="2100"/>
              <a:buChar char="○"/>
            </a:pPr>
            <a:r>
              <a:rPr lang="en-US" sz="2100">
                <a:solidFill>
                  <a:schemeClr val="dk1"/>
                </a:solidFill>
              </a:rPr>
              <a:t>Barriers</a:t>
            </a:r>
            <a:endParaRPr sz="21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1"/>
          <p:cNvSpPr txBox="1"/>
          <p:nvPr/>
        </p:nvSpPr>
        <p:spPr>
          <a:xfrm>
            <a:off x="707390" y="1432241"/>
            <a:ext cx="7903210" cy="4821833"/>
          </a:xfrm>
          <a:prstGeom prst="rect">
            <a:avLst/>
          </a:prstGeom>
          <a:noFill/>
          <a:ln>
            <a:noFill/>
          </a:ln>
        </p:spPr>
        <p:txBody>
          <a:bodyPr anchorCtr="0" anchor="t" bIns="0" lIns="0" spcFirstLastPara="1" rIns="0" wrap="square" tIns="40625">
            <a:noAutofit/>
          </a:bodyPr>
          <a:lstStyle/>
          <a:p>
            <a:pPr indent="-1146175" lvl="0" marL="1146175" marR="0" rtl="0" algn="l">
              <a:lnSpc>
                <a:spcPct val="100000"/>
              </a:lnSpc>
              <a:spcBef>
                <a:spcPts val="0"/>
              </a:spcBef>
              <a:spcAft>
                <a:spcPts val="0"/>
              </a:spcAft>
              <a:buClr>
                <a:srgbClr val="000000"/>
              </a:buClr>
              <a:buSzPts val="1700"/>
              <a:buFont typeface="Arial"/>
              <a:buNone/>
            </a:pPr>
            <a:r>
              <a:rPr b="0" i="0" lang="en-US" sz="1700" u="none" cap="none" strike="noStrike">
                <a:latin typeface="Arial"/>
                <a:ea typeface="Arial"/>
                <a:cs typeface="Arial"/>
                <a:sym typeface="Arial"/>
              </a:rPr>
              <a:t>W</a:t>
            </a:r>
            <a:r>
              <a:rPr i="0" lang="en-US" sz="1700" u="none" cap="none" strike="noStrike"/>
              <a:t>ellness Programs offered in </a:t>
            </a:r>
            <a:r>
              <a:rPr b="1" i="0" lang="en-US" sz="1700" u="none" cap="none" strike="noStrike"/>
              <a:t>small</a:t>
            </a:r>
            <a:r>
              <a:rPr i="0" lang="en-US" sz="1700" u="none" cap="none" strike="noStrike"/>
              <a:t> organizations (</a:t>
            </a:r>
            <a:r>
              <a:rPr i="1" lang="en-US" sz="1700" u="none" cap="none" strike="noStrike"/>
              <a:t>N </a:t>
            </a:r>
            <a:r>
              <a:rPr i="0" lang="en-US" sz="1700" u="none" cap="none" strike="noStrike"/>
              <a:t>= 8)</a:t>
            </a:r>
            <a:br>
              <a:rPr i="0" lang="en-US" sz="1700" u="none" cap="none" strike="noStrike"/>
            </a:br>
            <a:endParaRPr i="0" sz="1700" u="none" cap="none" strike="noStrike"/>
          </a:p>
          <a:p>
            <a:pPr indent="-790575" lvl="1" marL="1146175" rtl="0" algn="l">
              <a:spcBef>
                <a:spcPts val="195"/>
              </a:spcBef>
              <a:spcAft>
                <a:spcPts val="0"/>
              </a:spcAft>
              <a:buClr>
                <a:schemeClr val="dk1"/>
              </a:buClr>
              <a:buSzPts val="1700"/>
              <a:buFont typeface="Arial"/>
              <a:buNone/>
            </a:pPr>
            <a:r>
              <a:rPr lang="en-US" sz="1700"/>
              <a:t>(</a:t>
            </a:r>
            <a:r>
              <a:rPr i="1" lang="en-US" sz="1700"/>
              <a:t>N</a:t>
            </a:r>
            <a:r>
              <a:rPr lang="en-US" sz="1700"/>
              <a:t>=6)   Social engagement (social clubs, interest groups, sports teams)</a:t>
            </a:r>
            <a:endParaRPr sz="1700"/>
          </a:p>
          <a:p>
            <a:pPr indent="-790575" lvl="1" marL="1146175" rtl="0" algn="l">
              <a:spcBef>
                <a:spcPts val="195"/>
              </a:spcBef>
              <a:spcAft>
                <a:spcPts val="0"/>
              </a:spcAft>
              <a:buClr>
                <a:schemeClr val="dk1"/>
              </a:buClr>
              <a:buSzPts val="1700"/>
              <a:buFont typeface="Arial"/>
              <a:buNone/>
            </a:pPr>
            <a:r>
              <a:rPr b="1" lang="en-US" sz="1700"/>
              <a:t>(</a:t>
            </a:r>
            <a:r>
              <a:rPr b="1" i="1" lang="en-US" sz="1700"/>
              <a:t>N</a:t>
            </a:r>
            <a:r>
              <a:rPr b="1" lang="en-US" sz="1700"/>
              <a:t>=5)   Ergonomic furniture/equipment</a:t>
            </a:r>
            <a:endParaRPr b="1" sz="1700"/>
          </a:p>
          <a:p>
            <a:pPr indent="-790575" lvl="1" marL="1146175" marR="0" rtl="0" algn="l">
              <a:lnSpc>
                <a:spcPct val="100000"/>
              </a:lnSpc>
              <a:spcBef>
                <a:spcPts val="195"/>
              </a:spcBef>
              <a:spcAft>
                <a:spcPts val="0"/>
              </a:spcAft>
              <a:buClr>
                <a:srgbClr val="000000"/>
              </a:buClr>
              <a:buSzPts val="1700"/>
              <a:buFont typeface="Arial"/>
              <a:buNone/>
            </a:pPr>
            <a:r>
              <a:rPr i="0" lang="en-US" sz="1700" u="none" cap="none" strike="noStrike"/>
              <a:t>(</a:t>
            </a:r>
            <a:r>
              <a:rPr i="1" lang="en-US" sz="1700" u="none" cap="none" strike="noStrike"/>
              <a:t>N</a:t>
            </a:r>
            <a:r>
              <a:rPr i="0" lang="en-US" sz="1700" u="none" cap="none" strike="noStrike"/>
              <a:t>=2)   Health advice from a qualified vendor for promoting  healthy behavior</a:t>
            </a:r>
            <a:endParaRPr i="0" sz="1700" u="none" cap="none" strike="noStrike"/>
          </a:p>
          <a:p>
            <a:pPr indent="-790575" lvl="1" marL="1146175" marR="0" rtl="0" algn="l">
              <a:lnSpc>
                <a:spcPct val="100000"/>
              </a:lnSpc>
              <a:spcBef>
                <a:spcPts val="195"/>
              </a:spcBef>
              <a:spcAft>
                <a:spcPts val="0"/>
              </a:spcAft>
              <a:buClr>
                <a:srgbClr val="000000"/>
              </a:buClr>
              <a:buSzPts val="1700"/>
              <a:buFont typeface="Arial"/>
              <a:buNone/>
            </a:pPr>
            <a:r>
              <a:rPr b="1" i="0" lang="en-US" sz="1700" u="none" cap="none" strike="noStrike"/>
              <a:t>(</a:t>
            </a:r>
            <a:r>
              <a:rPr b="1" i="1" lang="en-US" sz="1700" u="none" cap="none" strike="noStrike"/>
              <a:t>N</a:t>
            </a:r>
            <a:r>
              <a:rPr b="1" i="0" lang="en-US" sz="1700" u="none" cap="none" strike="noStrike"/>
              <a:t>=2)   Healthy food/drink offerings in-house (cafeteria, vending, free) </a:t>
            </a:r>
            <a:endParaRPr b="1" i="0" sz="1400" u="none" cap="none" strike="noStrike"/>
          </a:p>
          <a:p>
            <a:pPr indent="-790575" lvl="1" marL="1146175" rtl="0" algn="l">
              <a:spcBef>
                <a:spcPts val="195"/>
              </a:spcBef>
              <a:spcAft>
                <a:spcPts val="0"/>
              </a:spcAft>
              <a:buClr>
                <a:schemeClr val="dk1"/>
              </a:buClr>
              <a:buSzPts val="1700"/>
              <a:buFont typeface="Arial"/>
              <a:buNone/>
            </a:pPr>
            <a:r>
              <a:rPr lang="en-US" sz="1700"/>
              <a:t>(</a:t>
            </a:r>
            <a:r>
              <a:rPr i="1" lang="en-US" sz="1700"/>
              <a:t>N</a:t>
            </a:r>
            <a:r>
              <a:rPr lang="en-US" sz="1700"/>
              <a:t>=2)   Subsidized gym memberships</a:t>
            </a:r>
            <a:endParaRPr sz="1700"/>
          </a:p>
          <a:p>
            <a:pPr indent="-790575" lvl="1" marL="1146175" rtl="0" algn="l">
              <a:spcBef>
                <a:spcPts val="195"/>
              </a:spcBef>
              <a:spcAft>
                <a:spcPts val="0"/>
              </a:spcAft>
              <a:buClr>
                <a:schemeClr val="dk1"/>
              </a:buClr>
              <a:buSzPts val="1700"/>
              <a:buFont typeface="Arial"/>
              <a:buNone/>
            </a:pPr>
            <a:r>
              <a:rPr lang="en-US" sz="1700"/>
              <a:t>(</a:t>
            </a:r>
            <a:r>
              <a:rPr i="1" lang="en-US" sz="1700"/>
              <a:t>N</a:t>
            </a:r>
            <a:r>
              <a:rPr lang="en-US" sz="1700"/>
              <a:t>=1)   Health education by providing information promoting health in general</a:t>
            </a:r>
            <a:endParaRPr sz="1700"/>
          </a:p>
          <a:p>
            <a:pPr indent="-790575" lvl="1" marL="1146175" rtl="0" algn="l">
              <a:spcBef>
                <a:spcPts val="195"/>
              </a:spcBef>
              <a:spcAft>
                <a:spcPts val="0"/>
              </a:spcAft>
              <a:buClr>
                <a:schemeClr val="dk1"/>
              </a:buClr>
              <a:buSzPts val="1700"/>
              <a:buFont typeface="Arial"/>
              <a:buNone/>
            </a:pPr>
            <a:r>
              <a:rPr lang="en-US" sz="1700"/>
              <a:t>(</a:t>
            </a:r>
            <a:r>
              <a:rPr i="1" lang="en-US" sz="1700"/>
              <a:t>N</a:t>
            </a:r>
            <a:r>
              <a:rPr lang="en-US" sz="1700"/>
              <a:t>=1)   Individual mental or physical health tracking through a wearable device or online program</a:t>
            </a:r>
            <a:endParaRPr sz="1700"/>
          </a:p>
          <a:p>
            <a:pPr indent="-790575" lvl="1" marL="1146175" marR="0" rtl="0" algn="l">
              <a:lnSpc>
                <a:spcPct val="100000"/>
              </a:lnSpc>
              <a:spcBef>
                <a:spcPts val="195"/>
              </a:spcBef>
              <a:spcAft>
                <a:spcPts val="0"/>
              </a:spcAft>
              <a:buClr>
                <a:srgbClr val="000000"/>
              </a:buClr>
              <a:buSzPts val="1700"/>
              <a:buFont typeface="Arial"/>
              <a:buNone/>
            </a:pPr>
            <a:r>
              <a:rPr i="0" lang="en-US" sz="1700" u="none" cap="none" strike="noStrike"/>
              <a:t>(</a:t>
            </a:r>
            <a:r>
              <a:rPr i="1" lang="en-US" sz="1700" u="none" cap="none" strike="noStrike"/>
              <a:t>N</a:t>
            </a:r>
            <a:r>
              <a:rPr i="0" lang="en-US" sz="1700" u="none" cap="none" strike="noStrike"/>
              <a:t>=1)   Clinical screenings and biometric assessments (HRA) </a:t>
            </a:r>
            <a:endParaRPr i="0" sz="1400" u="none" cap="none" strike="noStrike"/>
          </a:p>
          <a:p>
            <a:pPr indent="-790575" lvl="1" marL="1146175" marR="0" rtl="0" algn="l">
              <a:lnSpc>
                <a:spcPct val="100000"/>
              </a:lnSpc>
              <a:spcBef>
                <a:spcPts val="195"/>
              </a:spcBef>
              <a:spcAft>
                <a:spcPts val="0"/>
              </a:spcAft>
              <a:buClr>
                <a:srgbClr val="000000"/>
              </a:buClr>
              <a:buSzPts val="1700"/>
              <a:buFont typeface="Arial"/>
              <a:buNone/>
            </a:pPr>
            <a:r>
              <a:rPr i="0" lang="en-US" sz="1700" u="none" cap="none" strike="noStrike"/>
              <a:t>(</a:t>
            </a:r>
            <a:r>
              <a:rPr i="1" lang="en-US" sz="1700" u="none" cap="none" strike="noStrike"/>
              <a:t>N</a:t>
            </a:r>
            <a:r>
              <a:rPr i="0" lang="en-US" sz="1700" u="none" cap="none" strike="noStrike"/>
              <a:t>=1)   Mindfulness, meditation, yoga, relaxation training </a:t>
            </a:r>
            <a:endParaRPr i="0" sz="1400" u="none" cap="none" strike="noStrike"/>
          </a:p>
          <a:p>
            <a:pPr indent="-790575" lvl="1" marL="1146175" marR="0" rtl="0" algn="l">
              <a:lnSpc>
                <a:spcPct val="100000"/>
              </a:lnSpc>
              <a:spcBef>
                <a:spcPts val="195"/>
              </a:spcBef>
              <a:spcAft>
                <a:spcPts val="0"/>
              </a:spcAft>
              <a:buClr>
                <a:srgbClr val="000000"/>
              </a:buClr>
              <a:buSzPts val="1700"/>
              <a:buFont typeface="Arial"/>
              <a:buNone/>
            </a:pPr>
            <a:r>
              <a:rPr i="0" lang="en-US" sz="1700" u="none" cap="none" strike="noStrike"/>
              <a:t>(</a:t>
            </a:r>
            <a:r>
              <a:rPr i="1" lang="en-US" sz="1700" u="none" cap="none" strike="noStrike"/>
              <a:t>N</a:t>
            </a:r>
            <a:r>
              <a:rPr i="0" lang="en-US" sz="1700" u="none" cap="none" strike="noStrike"/>
              <a:t>=1)   Links to related employee services for support with personal issues (referral to employee assistance programs--EAP) </a:t>
            </a:r>
            <a:endParaRPr i="0" sz="1700" u="none" cap="none" strike="noStrike"/>
          </a:p>
          <a:p>
            <a:pPr indent="-790575" lvl="1" marL="1146175" marR="0" rtl="0" algn="l">
              <a:lnSpc>
                <a:spcPct val="100000"/>
              </a:lnSpc>
              <a:spcBef>
                <a:spcPts val="195"/>
              </a:spcBef>
              <a:spcAft>
                <a:spcPts val="0"/>
              </a:spcAft>
              <a:buClr>
                <a:srgbClr val="000000"/>
              </a:buClr>
              <a:buSzPts val="1700"/>
              <a:buFont typeface="Arial"/>
              <a:buNone/>
            </a:pPr>
            <a:r>
              <a:rPr b="1" i="0" lang="en-US" sz="1700" u="none" cap="none" strike="noStrike"/>
              <a:t>(</a:t>
            </a:r>
            <a:r>
              <a:rPr b="1" i="1" lang="en-US" sz="1700" u="none" cap="none" strike="noStrike"/>
              <a:t>N</a:t>
            </a:r>
            <a:r>
              <a:rPr b="1" i="0" lang="en-US" sz="1700" u="none" cap="none" strike="noStrike"/>
              <a:t>=1)   Fitness gym facilities or</a:t>
            </a:r>
            <a:r>
              <a:rPr i="0" lang="en-US" sz="1700" u="none" cap="none" strike="noStrike"/>
              <a:t> </a:t>
            </a:r>
            <a:r>
              <a:rPr b="1" i="0" lang="en-US" sz="1700" u="none" cap="none" strike="noStrike"/>
              <a:t>outdoors exercise areas </a:t>
            </a:r>
            <a:endParaRPr b="1" i="0" sz="1700" u="none" cap="none" strike="noStrike"/>
          </a:p>
          <a:p>
            <a:pPr indent="-790575" lvl="1" marL="1146175" rtl="0" algn="l">
              <a:spcBef>
                <a:spcPts val="195"/>
              </a:spcBef>
              <a:spcAft>
                <a:spcPts val="0"/>
              </a:spcAft>
              <a:buClr>
                <a:schemeClr val="dk1"/>
              </a:buClr>
              <a:buSzPts val="1700"/>
              <a:buFont typeface="Arial"/>
              <a:buNone/>
            </a:pPr>
            <a:r>
              <a:rPr i="1" lang="en-US" sz="1700"/>
              <a:t>(N</a:t>
            </a:r>
            <a:r>
              <a:rPr lang="en-US" sz="1700"/>
              <a:t>=0)   Targeted behavior change programs for high risk employees </a:t>
            </a:r>
            <a:endParaRPr sz="1700"/>
          </a:p>
          <a:p>
            <a:pPr indent="0" lvl="1" marL="355600" marR="0" rtl="0" algn="l">
              <a:lnSpc>
                <a:spcPct val="100000"/>
              </a:lnSpc>
              <a:spcBef>
                <a:spcPts val="195"/>
              </a:spcBef>
              <a:spcAft>
                <a:spcPts val="0"/>
              </a:spcAft>
              <a:buClr>
                <a:srgbClr val="000000"/>
              </a:buClr>
              <a:buSzPts val="1700"/>
              <a:buFont typeface="Arial"/>
              <a:buNone/>
            </a:pPr>
            <a:r>
              <a:t/>
            </a:r>
            <a:endParaRPr i="0" sz="1700" u="none" cap="none" strike="noStrike">
              <a:solidFill>
                <a:schemeClr val="dk1"/>
              </a:solidFill>
            </a:endParaRPr>
          </a:p>
        </p:txBody>
      </p:sp>
      <p:pic>
        <p:nvPicPr>
          <p:cNvPr id="148" name="Google Shape;148;p21"/>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149" name="Google Shape;149;p21"/>
          <p:cNvPicPr preferRelativeResize="0"/>
          <p:nvPr/>
        </p:nvPicPr>
        <p:blipFill>
          <a:blip r:embed="rId4">
            <a:alphaModFix/>
          </a:blip>
          <a:stretch>
            <a:fillRect/>
          </a:stretch>
        </p:blipFill>
        <p:spPr>
          <a:xfrm>
            <a:off x="476250" y="6228200"/>
            <a:ext cx="1590675" cy="495300"/>
          </a:xfrm>
          <a:prstGeom prst="rect">
            <a:avLst/>
          </a:prstGeom>
          <a:noFill/>
          <a:ln>
            <a:noFill/>
          </a:ln>
        </p:spPr>
      </p:pic>
      <p:sp>
        <p:nvSpPr>
          <p:cNvPr id="150" name="Google Shape;150;p21"/>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Findings</a:t>
            </a:r>
            <a:endParaRPr b="0" i="0" sz="3300" u="none" cap="none" strike="noStrike">
              <a:solidFill>
                <a:srgbClr val="00206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2"/>
          <p:cNvSpPr txBox="1"/>
          <p:nvPr/>
        </p:nvSpPr>
        <p:spPr>
          <a:xfrm>
            <a:off x="707390" y="1432241"/>
            <a:ext cx="7903210" cy="4821833"/>
          </a:xfrm>
          <a:prstGeom prst="rect">
            <a:avLst/>
          </a:prstGeom>
          <a:noFill/>
          <a:ln>
            <a:noFill/>
          </a:ln>
        </p:spPr>
        <p:txBody>
          <a:bodyPr anchorCtr="0" anchor="t" bIns="0" lIns="0" spcFirstLastPara="1" rIns="0" wrap="square" tIns="40625">
            <a:noAutofit/>
          </a:bodyPr>
          <a:lstStyle/>
          <a:p>
            <a:pPr indent="-1146175" lvl="0" marL="1146175" marR="0" rtl="0" algn="l">
              <a:lnSpc>
                <a:spcPct val="100000"/>
              </a:lnSpc>
              <a:spcBef>
                <a:spcPts val="0"/>
              </a:spcBef>
              <a:spcAft>
                <a:spcPts val="0"/>
              </a:spcAft>
              <a:buClr>
                <a:srgbClr val="000000"/>
              </a:buClr>
              <a:buSzPts val="1700"/>
              <a:buFont typeface="Arial"/>
              <a:buNone/>
            </a:pPr>
            <a:r>
              <a:rPr b="0" i="0" lang="en-US" sz="1700" u="none" cap="none" strike="noStrike">
                <a:solidFill>
                  <a:srgbClr val="58595B"/>
                </a:solidFill>
                <a:latin typeface="Arial"/>
                <a:ea typeface="Arial"/>
                <a:cs typeface="Arial"/>
                <a:sym typeface="Arial"/>
              </a:rPr>
              <a:t>W</a:t>
            </a:r>
            <a:r>
              <a:rPr b="0" i="0" lang="en-US" sz="1700" u="none" cap="none" strike="noStrike">
                <a:latin typeface="Arial"/>
                <a:ea typeface="Arial"/>
                <a:cs typeface="Arial"/>
                <a:sym typeface="Arial"/>
              </a:rPr>
              <a:t>ellness Programs offered in </a:t>
            </a:r>
            <a:r>
              <a:rPr b="1" i="0" lang="en-US" sz="1700" u="none" cap="none" strike="noStrike">
                <a:latin typeface="Arial"/>
                <a:ea typeface="Arial"/>
                <a:cs typeface="Arial"/>
                <a:sym typeface="Arial"/>
              </a:rPr>
              <a:t>medium</a:t>
            </a:r>
            <a:r>
              <a:rPr b="0" i="0" lang="en-US" sz="1700" u="none" cap="none" strike="noStrike">
                <a:latin typeface="Arial"/>
                <a:ea typeface="Arial"/>
                <a:cs typeface="Arial"/>
                <a:sym typeface="Arial"/>
              </a:rPr>
              <a:t> organizations (</a:t>
            </a:r>
            <a:r>
              <a:rPr b="0" i="1" lang="en-US" sz="1700" u="none" cap="none" strike="noStrike">
                <a:latin typeface="Arial"/>
                <a:ea typeface="Arial"/>
                <a:cs typeface="Arial"/>
                <a:sym typeface="Arial"/>
              </a:rPr>
              <a:t>N </a:t>
            </a:r>
            <a:r>
              <a:rPr b="0" i="0" lang="en-US" sz="1700" u="none" cap="none" strike="noStrike">
                <a:latin typeface="Arial"/>
                <a:ea typeface="Arial"/>
                <a:cs typeface="Arial"/>
                <a:sym typeface="Arial"/>
              </a:rPr>
              <a:t>= 19)</a:t>
            </a:r>
            <a:br>
              <a:rPr b="0" i="0" lang="en-US" sz="1700" u="none" cap="none" strike="noStrike">
                <a:latin typeface="Arial"/>
                <a:ea typeface="Arial"/>
                <a:cs typeface="Arial"/>
                <a:sym typeface="Arial"/>
              </a:rPr>
            </a:br>
            <a:endParaRPr b="0" i="0" sz="1700" u="none" cap="none" strike="noStrike">
              <a:latin typeface="Arial"/>
              <a:ea typeface="Arial"/>
              <a:cs typeface="Arial"/>
              <a:sym typeface="Arial"/>
            </a:endParaRPr>
          </a:p>
          <a:p>
            <a:pPr indent="-790575" lvl="1" marL="1146175" rtl="0" algn="l">
              <a:spcBef>
                <a:spcPts val="195"/>
              </a:spcBef>
              <a:spcAft>
                <a:spcPts val="0"/>
              </a:spcAft>
              <a:buClr>
                <a:schemeClr val="dk1"/>
              </a:buClr>
              <a:buSzPts val="1700"/>
              <a:buFont typeface="Arial"/>
              <a:buNone/>
            </a:pPr>
            <a:r>
              <a:rPr b="1" lang="en-US" sz="1700"/>
              <a:t>(</a:t>
            </a:r>
            <a:r>
              <a:rPr b="1" i="1" lang="en-US" sz="1700"/>
              <a:t>N</a:t>
            </a:r>
            <a:r>
              <a:rPr b="1" lang="en-US" sz="1700"/>
              <a:t>=11) Healthy food/drink offerings in-house (cafeteria, vending, free) </a:t>
            </a:r>
            <a:endParaRPr b="1" sz="1700"/>
          </a:p>
          <a:p>
            <a:pPr indent="-790575" lvl="1" marL="1146175" rtl="0" algn="l">
              <a:spcBef>
                <a:spcPts val="195"/>
              </a:spcBef>
              <a:spcAft>
                <a:spcPts val="0"/>
              </a:spcAft>
              <a:buClr>
                <a:schemeClr val="dk1"/>
              </a:buClr>
              <a:buSzPts val="1700"/>
              <a:buFont typeface="Arial"/>
              <a:buNone/>
            </a:pPr>
            <a:r>
              <a:rPr lang="en-US" sz="1700"/>
              <a:t>(</a:t>
            </a:r>
            <a:r>
              <a:rPr i="1" lang="en-US" sz="1700"/>
              <a:t>N</a:t>
            </a:r>
            <a:r>
              <a:rPr lang="en-US" sz="1700"/>
              <a:t>=11) Social engagement (social clubs, interest groups, sports teams)</a:t>
            </a:r>
            <a:endParaRPr sz="1700"/>
          </a:p>
          <a:p>
            <a:pPr indent="-790575" lvl="1" marL="1146175" rtl="0" algn="l">
              <a:spcBef>
                <a:spcPts val="195"/>
              </a:spcBef>
              <a:spcAft>
                <a:spcPts val="0"/>
              </a:spcAft>
              <a:buClr>
                <a:schemeClr val="dk1"/>
              </a:buClr>
              <a:buSzPts val="1700"/>
              <a:buFont typeface="Arial"/>
              <a:buNone/>
            </a:pPr>
            <a:r>
              <a:rPr lang="en-US" sz="1700"/>
              <a:t>(</a:t>
            </a:r>
            <a:r>
              <a:rPr i="1" lang="en-US" sz="1700"/>
              <a:t>N</a:t>
            </a:r>
            <a:r>
              <a:rPr lang="en-US" sz="1700"/>
              <a:t>=10) Health advice from a qualified vendor for promoting  healthy behavior</a:t>
            </a:r>
            <a:endParaRPr sz="1700"/>
          </a:p>
          <a:p>
            <a:pPr indent="-790575" lvl="1" marL="1146175" rtl="0" algn="l">
              <a:spcBef>
                <a:spcPts val="195"/>
              </a:spcBef>
              <a:spcAft>
                <a:spcPts val="0"/>
              </a:spcAft>
              <a:buClr>
                <a:schemeClr val="dk1"/>
              </a:buClr>
              <a:buSzPts val="1700"/>
              <a:buFont typeface="Arial"/>
              <a:buNone/>
            </a:pPr>
            <a:r>
              <a:rPr lang="en-US" sz="1700"/>
              <a:t>(</a:t>
            </a:r>
            <a:r>
              <a:rPr i="1" lang="en-US" sz="1700"/>
              <a:t>N</a:t>
            </a:r>
            <a:r>
              <a:rPr lang="en-US" sz="1700"/>
              <a:t>=10) Links to related employee services for support with personal issues (referral to employee assistance programs--EAP) </a:t>
            </a:r>
            <a:endParaRPr sz="1700"/>
          </a:p>
          <a:p>
            <a:pPr indent="-790575" lvl="1" marL="1146175" rtl="0" algn="l">
              <a:spcBef>
                <a:spcPts val="195"/>
              </a:spcBef>
              <a:spcAft>
                <a:spcPts val="0"/>
              </a:spcAft>
              <a:buClr>
                <a:schemeClr val="dk1"/>
              </a:buClr>
              <a:buSzPts val="1700"/>
              <a:buFont typeface="Arial"/>
              <a:buNone/>
            </a:pPr>
            <a:r>
              <a:rPr b="1" lang="en-US" sz="1700"/>
              <a:t>(</a:t>
            </a:r>
            <a:r>
              <a:rPr b="1" i="1" lang="en-US" sz="1700"/>
              <a:t>N</a:t>
            </a:r>
            <a:r>
              <a:rPr b="1" lang="en-US" sz="1700"/>
              <a:t>=9)   Ergonomic furniture/equipment </a:t>
            </a:r>
            <a:endParaRPr b="1" sz="1700"/>
          </a:p>
          <a:p>
            <a:pPr indent="-790575" lvl="1" marL="1146175" marR="0" rtl="0" algn="l">
              <a:lnSpc>
                <a:spcPct val="100000"/>
              </a:lnSpc>
              <a:spcBef>
                <a:spcPts val="195"/>
              </a:spcBef>
              <a:spcAft>
                <a:spcPts val="0"/>
              </a:spcAft>
              <a:buClr>
                <a:srgbClr val="000000"/>
              </a:buClr>
              <a:buSzPts val="1700"/>
              <a:buFont typeface="Arial"/>
              <a:buNone/>
            </a:pPr>
            <a:r>
              <a:rPr b="0" i="0" lang="en-US" sz="1700" u="none" cap="none" strike="noStrike">
                <a:latin typeface="Arial"/>
                <a:ea typeface="Arial"/>
                <a:cs typeface="Arial"/>
                <a:sym typeface="Arial"/>
              </a:rPr>
              <a:t>(</a:t>
            </a:r>
            <a:r>
              <a:rPr b="0" i="1" lang="en-US" sz="1700" u="none" cap="none" strike="noStrike">
                <a:latin typeface="Arial"/>
                <a:ea typeface="Arial"/>
                <a:cs typeface="Arial"/>
                <a:sym typeface="Arial"/>
              </a:rPr>
              <a:t>N</a:t>
            </a:r>
            <a:r>
              <a:rPr b="0" i="0" lang="en-US" sz="1700" u="none" cap="none" strike="noStrike">
                <a:latin typeface="Arial"/>
                <a:ea typeface="Arial"/>
                <a:cs typeface="Arial"/>
                <a:sym typeface="Arial"/>
              </a:rPr>
              <a:t>=8)   Health education by providing information promoting health in general</a:t>
            </a:r>
            <a:endParaRPr b="0" i="0" sz="1700" u="none" cap="none" strike="noStrike">
              <a:latin typeface="Arial"/>
              <a:ea typeface="Arial"/>
              <a:cs typeface="Arial"/>
              <a:sym typeface="Arial"/>
            </a:endParaRPr>
          </a:p>
          <a:p>
            <a:pPr indent="-790575" lvl="1" marL="1146175" rtl="0" algn="l">
              <a:spcBef>
                <a:spcPts val="195"/>
              </a:spcBef>
              <a:spcAft>
                <a:spcPts val="0"/>
              </a:spcAft>
              <a:buClr>
                <a:schemeClr val="dk1"/>
              </a:buClr>
              <a:buSzPts val="1700"/>
              <a:buFont typeface="Arial"/>
              <a:buNone/>
            </a:pPr>
            <a:r>
              <a:rPr lang="en-US" sz="1700"/>
              <a:t>(</a:t>
            </a:r>
            <a:r>
              <a:rPr i="1" lang="en-US" sz="1700"/>
              <a:t>N</a:t>
            </a:r>
            <a:r>
              <a:rPr lang="en-US" sz="1700"/>
              <a:t>=8)   Mindfulness, meditation, yoga, relaxation training </a:t>
            </a:r>
            <a:endParaRPr sz="1700"/>
          </a:p>
          <a:p>
            <a:pPr indent="-790575" lvl="1" marL="1146175" rtl="0" algn="l">
              <a:spcBef>
                <a:spcPts val="195"/>
              </a:spcBef>
              <a:spcAft>
                <a:spcPts val="0"/>
              </a:spcAft>
              <a:buClr>
                <a:schemeClr val="dk1"/>
              </a:buClr>
              <a:buSzPts val="1700"/>
              <a:buFont typeface="Arial"/>
              <a:buNone/>
            </a:pPr>
            <a:r>
              <a:rPr b="1" lang="en-US" sz="1700"/>
              <a:t>(</a:t>
            </a:r>
            <a:r>
              <a:rPr b="1" i="1" lang="en-US" sz="1700"/>
              <a:t>N</a:t>
            </a:r>
            <a:r>
              <a:rPr b="1" lang="en-US" sz="1700"/>
              <a:t>=8)   Fitness gym facilities or outdoors exercise areas</a:t>
            </a:r>
            <a:endParaRPr b="1" sz="1700"/>
          </a:p>
          <a:p>
            <a:pPr indent="-790575" lvl="1" marL="1146175" rtl="0" algn="l">
              <a:spcBef>
                <a:spcPts val="195"/>
              </a:spcBef>
              <a:spcAft>
                <a:spcPts val="0"/>
              </a:spcAft>
              <a:buClr>
                <a:schemeClr val="dk1"/>
              </a:buClr>
              <a:buSzPts val="1700"/>
              <a:buFont typeface="Arial"/>
              <a:buNone/>
            </a:pPr>
            <a:r>
              <a:rPr lang="en-US" sz="1700"/>
              <a:t>(</a:t>
            </a:r>
            <a:r>
              <a:rPr i="1" lang="en-US" sz="1700"/>
              <a:t>N</a:t>
            </a:r>
            <a:r>
              <a:rPr lang="en-US" sz="1700"/>
              <a:t>=5)   Clinical screenings and biometric assessments (HRA) </a:t>
            </a:r>
            <a:endParaRPr sz="1700"/>
          </a:p>
          <a:p>
            <a:pPr indent="-790575" lvl="1" marL="1146175" rtl="0" algn="l">
              <a:spcBef>
                <a:spcPts val="195"/>
              </a:spcBef>
              <a:spcAft>
                <a:spcPts val="0"/>
              </a:spcAft>
              <a:buClr>
                <a:schemeClr val="dk1"/>
              </a:buClr>
              <a:buSzPts val="1700"/>
              <a:buFont typeface="Arial"/>
              <a:buNone/>
            </a:pPr>
            <a:r>
              <a:rPr lang="en-US" sz="1700"/>
              <a:t>(</a:t>
            </a:r>
            <a:r>
              <a:rPr i="1" lang="en-US" sz="1700"/>
              <a:t>N</a:t>
            </a:r>
            <a:r>
              <a:rPr lang="en-US" sz="1700"/>
              <a:t>=4)   Targeted behavior change programs for high risk employees </a:t>
            </a:r>
            <a:endParaRPr sz="1700"/>
          </a:p>
          <a:p>
            <a:pPr indent="-790575" lvl="1" marL="1146175" rtl="0" algn="l">
              <a:spcBef>
                <a:spcPts val="195"/>
              </a:spcBef>
              <a:spcAft>
                <a:spcPts val="0"/>
              </a:spcAft>
              <a:buClr>
                <a:schemeClr val="dk1"/>
              </a:buClr>
              <a:buSzPts val="1700"/>
              <a:buFont typeface="Arial"/>
              <a:buNone/>
            </a:pPr>
            <a:r>
              <a:rPr lang="en-US" sz="1700"/>
              <a:t>(</a:t>
            </a:r>
            <a:r>
              <a:rPr i="1" lang="en-US" sz="1700"/>
              <a:t>N</a:t>
            </a:r>
            <a:r>
              <a:rPr lang="en-US" sz="1700"/>
              <a:t>=4)   Subsidized gym memberships</a:t>
            </a:r>
            <a:endParaRPr sz="1700"/>
          </a:p>
          <a:p>
            <a:pPr indent="-790575" lvl="1" marL="1146175" marR="0" rtl="0" algn="l">
              <a:lnSpc>
                <a:spcPct val="100000"/>
              </a:lnSpc>
              <a:spcBef>
                <a:spcPts val="195"/>
              </a:spcBef>
              <a:spcAft>
                <a:spcPts val="0"/>
              </a:spcAft>
              <a:buClr>
                <a:srgbClr val="000000"/>
              </a:buClr>
              <a:buSzPts val="1700"/>
              <a:buFont typeface="Arial"/>
              <a:buNone/>
            </a:pPr>
            <a:r>
              <a:rPr b="0" i="0" lang="en-US" sz="1700" u="none" cap="none" strike="noStrike">
                <a:latin typeface="Arial"/>
                <a:ea typeface="Arial"/>
                <a:cs typeface="Arial"/>
                <a:sym typeface="Arial"/>
              </a:rPr>
              <a:t>(</a:t>
            </a:r>
            <a:r>
              <a:rPr i="1" lang="en-US" sz="1700"/>
              <a:t>N</a:t>
            </a:r>
            <a:r>
              <a:rPr b="0" i="0" lang="en-US" sz="1700" u="none" cap="none" strike="noStrike">
                <a:latin typeface="Arial"/>
                <a:ea typeface="Arial"/>
                <a:cs typeface="Arial"/>
                <a:sym typeface="Arial"/>
              </a:rPr>
              <a:t>=3)   Individual mental or physical health tracking through a wearable device or online program </a:t>
            </a:r>
            <a:endParaRPr b="0" i="0" sz="1700" u="none" cap="none" strike="noStrike">
              <a:latin typeface="Arial"/>
              <a:ea typeface="Arial"/>
              <a:cs typeface="Arial"/>
              <a:sym typeface="Arial"/>
            </a:endParaRPr>
          </a:p>
          <a:p>
            <a:pPr indent="-790575" lvl="1" marL="1146175" marR="0" rtl="0" algn="l">
              <a:lnSpc>
                <a:spcPct val="100000"/>
              </a:lnSpc>
              <a:spcBef>
                <a:spcPts val="195"/>
              </a:spcBef>
              <a:spcAft>
                <a:spcPts val="0"/>
              </a:spcAft>
              <a:buClr>
                <a:srgbClr val="000000"/>
              </a:buClr>
              <a:buSzPts val="1700"/>
              <a:buFont typeface="Arial"/>
              <a:buNone/>
            </a:pPr>
            <a:r>
              <a:t/>
            </a:r>
            <a:endParaRPr b="0" i="0" sz="1700" u="none" cap="none" strike="noStrike">
              <a:latin typeface="Arial"/>
              <a:ea typeface="Arial"/>
              <a:cs typeface="Arial"/>
              <a:sym typeface="Arial"/>
            </a:endParaRPr>
          </a:p>
        </p:txBody>
      </p:sp>
      <p:pic>
        <p:nvPicPr>
          <p:cNvPr id="156" name="Google Shape;156;p22"/>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157" name="Google Shape;157;p22"/>
          <p:cNvPicPr preferRelativeResize="0"/>
          <p:nvPr/>
        </p:nvPicPr>
        <p:blipFill>
          <a:blip r:embed="rId4">
            <a:alphaModFix/>
          </a:blip>
          <a:stretch>
            <a:fillRect/>
          </a:stretch>
        </p:blipFill>
        <p:spPr>
          <a:xfrm>
            <a:off x="476250" y="6228200"/>
            <a:ext cx="1590675" cy="495300"/>
          </a:xfrm>
          <a:prstGeom prst="rect">
            <a:avLst/>
          </a:prstGeom>
          <a:noFill/>
          <a:ln>
            <a:noFill/>
          </a:ln>
        </p:spPr>
      </p:pic>
      <p:sp>
        <p:nvSpPr>
          <p:cNvPr id="158" name="Google Shape;158;p22"/>
          <p:cNvSpPr txBox="1"/>
          <p:nvPr/>
        </p:nvSpPr>
        <p:spPr>
          <a:xfrm>
            <a:off x="707390" y="847504"/>
            <a:ext cx="40932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Findings</a:t>
            </a:r>
            <a:endParaRPr b="0" i="0" sz="3300" u="none" cap="none" strike="noStrike">
              <a:solidFill>
                <a:srgbClr val="00206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3"/>
          <p:cNvSpPr txBox="1"/>
          <p:nvPr/>
        </p:nvSpPr>
        <p:spPr>
          <a:xfrm>
            <a:off x="707400" y="1582751"/>
            <a:ext cx="7502400" cy="4407000"/>
          </a:xfrm>
          <a:prstGeom prst="rect">
            <a:avLst/>
          </a:prstGeom>
          <a:noFill/>
          <a:ln>
            <a:noFill/>
          </a:ln>
        </p:spPr>
        <p:txBody>
          <a:bodyPr anchorCtr="0" anchor="t" bIns="0" lIns="0" spcFirstLastPara="1" rIns="0" wrap="square" tIns="56500">
            <a:noAutofit/>
          </a:bodyPr>
          <a:lstStyle/>
          <a:p>
            <a:pPr indent="0" lvl="0" marL="0" rtl="0" algn="l">
              <a:spcBef>
                <a:spcPts val="0"/>
              </a:spcBef>
              <a:spcAft>
                <a:spcPts val="0"/>
              </a:spcAft>
              <a:buNone/>
            </a:pPr>
            <a:r>
              <a:rPr b="1" lang="en-US" sz="1700"/>
              <a:t>Facilitators</a:t>
            </a:r>
            <a:r>
              <a:rPr lang="en-US" sz="1700"/>
              <a:t> to Wellness Program Success</a:t>
            </a:r>
            <a:endParaRPr sz="1700"/>
          </a:p>
          <a:p>
            <a:pPr indent="0" lvl="0" marL="0" marR="0" rtl="0" algn="l">
              <a:lnSpc>
                <a:spcPct val="100000"/>
              </a:lnSpc>
              <a:spcBef>
                <a:spcPts val="0"/>
              </a:spcBef>
              <a:spcAft>
                <a:spcPts val="0"/>
              </a:spcAft>
              <a:buNone/>
            </a:pPr>
            <a:r>
              <a:t/>
            </a:r>
            <a:endParaRPr sz="1700"/>
          </a:p>
          <a:p>
            <a:pPr indent="-159385" lvl="0" marL="184785" marR="0" rtl="0" algn="l">
              <a:lnSpc>
                <a:spcPct val="100000"/>
              </a:lnSpc>
              <a:spcBef>
                <a:spcPts val="0"/>
              </a:spcBef>
              <a:spcAft>
                <a:spcPts val="0"/>
              </a:spcAft>
              <a:buClr>
                <a:srgbClr val="000000"/>
              </a:buClr>
              <a:buSzPts val="1700"/>
              <a:buFont typeface="Arial"/>
              <a:buChar char="●"/>
            </a:pPr>
            <a:r>
              <a:rPr b="0" i="0" lang="en-US" sz="1700" u="none" cap="none" strike="noStrike">
                <a:latin typeface="Arial"/>
                <a:ea typeface="Arial"/>
                <a:cs typeface="Arial"/>
                <a:sym typeface="Arial"/>
              </a:rPr>
              <a:t>Wellness initiatives align with organizational constraints</a:t>
            </a:r>
            <a:endParaRPr b="0" i="0" sz="1700" u="none" cap="none" strike="noStrike">
              <a:latin typeface="Arial"/>
              <a:ea typeface="Arial"/>
              <a:cs typeface="Arial"/>
              <a:sym typeface="Arial"/>
            </a:endParaRPr>
          </a:p>
          <a:p>
            <a:pPr indent="-159385" lvl="0" marL="184785" marR="0" rtl="0" algn="l">
              <a:lnSpc>
                <a:spcPct val="100000"/>
              </a:lnSpc>
              <a:spcBef>
                <a:spcPts val="350"/>
              </a:spcBef>
              <a:spcAft>
                <a:spcPts val="0"/>
              </a:spcAft>
              <a:buClr>
                <a:srgbClr val="000000"/>
              </a:buClr>
              <a:buSzPts val="1700"/>
              <a:buFont typeface="Arial"/>
              <a:buChar char="●"/>
            </a:pPr>
            <a:r>
              <a:rPr b="1" i="0" lang="en-US" sz="1700" u="none" cap="none" strike="noStrike"/>
              <a:t>Convenience</a:t>
            </a:r>
            <a:endParaRPr b="1" i="0" sz="1700" u="none" cap="none" strike="noStrike"/>
          </a:p>
          <a:p>
            <a:pPr indent="-159385" lvl="0" marL="184785" marR="0" rtl="0" algn="l">
              <a:lnSpc>
                <a:spcPct val="100000"/>
              </a:lnSpc>
              <a:spcBef>
                <a:spcPts val="335"/>
              </a:spcBef>
              <a:spcAft>
                <a:spcPts val="0"/>
              </a:spcAft>
              <a:buClr>
                <a:srgbClr val="000000"/>
              </a:buClr>
              <a:buSzPts val="1700"/>
              <a:buFont typeface="Arial"/>
              <a:buChar char="●"/>
            </a:pPr>
            <a:r>
              <a:rPr b="0" i="0" lang="en-US" sz="1700" u="none" cap="none" strike="noStrike">
                <a:latin typeface="Arial"/>
                <a:ea typeface="Arial"/>
                <a:cs typeface="Arial"/>
                <a:sym typeface="Arial"/>
              </a:rPr>
              <a:t>Reasonable work hours</a:t>
            </a:r>
            <a:endParaRPr b="0" i="0" sz="1700" u="none" cap="none" strike="noStrike">
              <a:latin typeface="Arial"/>
              <a:ea typeface="Arial"/>
              <a:cs typeface="Arial"/>
              <a:sym typeface="Arial"/>
            </a:endParaRPr>
          </a:p>
          <a:p>
            <a:pPr indent="-159385" lvl="0" marL="184785" marR="0" rtl="0" algn="l">
              <a:lnSpc>
                <a:spcPct val="100000"/>
              </a:lnSpc>
              <a:spcBef>
                <a:spcPts val="350"/>
              </a:spcBef>
              <a:spcAft>
                <a:spcPts val="0"/>
              </a:spcAft>
              <a:buClr>
                <a:srgbClr val="000000"/>
              </a:buClr>
              <a:buSzPts val="1700"/>
              <a:buFont typeface="Arial"/>
              <a:buChar char="●"/>
            </a:pPr>
            <a:r>
              <a:rPr b="0" i="0" lang="en-US" sz="1700" u="none" cap="none" strike="noStrike">
                <a:latin typeface="Arial"/>
                <a:ea typeface="Arial"/>
                <a:cs typeface="Arial"/>
                <a:sym typeface="Arial"/>
              </a:rPr>
              <a:t>Leadership understands the link between health and work outcomes</a:t>
            </a:r>
            <a:endParaRPr b="0" i="0" sz="1700" u="none" cap="none" strike="noStrike">
              <a:latin typeface="Arial"/>
              <a:ea typeface="Arial"/>
              <a:cs typeface="Arial"/>
              <a:sym typeface="Arial"/>
            </a:endParaRPr>
          </a:p>
          <a:p>
            <a:pPr indent="-159385" lvl="0" marL="184785" marR="0" rtl="0" algn="l">
              <a:lnSpc>
                <a:spcPct val="100000"/>
              </a:lnSpc>
              <a:spcBef>
                <a:spcPts val="345"/>
              </a:spcBef>
              <a:spcAft>
                <a:spcPts val="0"/>
              </a:spcAft>
              <a:buClr>
                <a:srgbClr val="000000"/>
              </a:buClr>
              <a:buSzPts val="1700"/>
              <a:buFont typeface="Arial"/>
              <a:buChar char="●"/>
            </a:pPr>
            <a:r>
              <a:rPr b="0" i="0" lang="en-US" sz="1700" u="none" cap="none" strike="noStrike">
                <a:latin typeface="Arial"/>
                <a:ea typeface="Arial"/>
                <a:cs typeface="Arial"/>
                <a:sym typeface="Arial"/>
              </a:rPr>
              <a:t>Leadership understands employee needs and preferences</a:t>
            </a:r>
            <a:endParaRPr b="0" i="0" sz="1700" u="none" cap="none" strike="noStrike">
              <a:latin typeface="Arial"/>
              <a:ea typeface="Arial"/>
              <a:cs typeface="Arial"/>
              <a:sym typeface="Arial"/>
            </a:endParaRPr>
          </a:p>
          <a:p>
            <a:pPr indent="-159385" lvl="0" marL="184785" marR="0" rtl="0" algn="l">
              <a:lnSpc>
                <a:spcPct val="100000"/>
              </a:lnSpc>
              <a:spcBef>
                <a:spcPts val="340"/>
              </a:spcBef>
              <a:spcAft>
                <a:spcPts val="0"/>
              </a:spcAft>
              <a:buClr>
                <a:srgbClr val="000000"/>
              </a:buClr>
              <a:buSzPts val="1700"/>
              <a:buFont typeface="Arial"/>
              <a:buChar char="●"/>
            </a:pPr>
            <a:r>
              <a:rPr b="0" i="0" lang="en-US" sz="1700" u="none" cap="none" strike="noStrike">
                <a:latin typeface="Arial"/>
                <a:ea typeface="Arial"/>
                <a:cs typeface="Arial"/>
                <a:sym typeface="Arial"/>
              </a:rPr>
              <a:t>Leadership support</a:t>
            </a:r>
            <a:endParaRPr b="0" i="0" sz="1700" u="none" cap="none" strike="noStrike">
              <a:latin typeface="Arial"/>
              <a:ea typeface="Arial"/>
              <a:cs typeface="Arial"/>
              <a:sym typeface="Arial"/>
            </a:endParaRPr>
          </a:p>
          <a:p>
            <a:pPr indent="-159385" lvl="0" marL="184785" marR="0" rtl="0" algn="l">
              <a:lnSpc>
                <a:spcPct val="100000"/>
              </a:lnSpc>
              <a:spcBef>
                <a:spcPts val="345"/>
              </a:spcBef>
              <a:spcAft>
                <a:spcPts val="0"/>
              </a:spcAft>
              <a:buClr>
                <a:srgbClr val="000000"/>
              </a:buClr>
              <a:buSzPts val="1700"/>
              <a:buFont typeface="Arial"/>
              <a:buChar char="●"/>
            </a:pPr>
            <a:r>
              <a:rPr b="0" i="0" lang="en-US" sz="1700" u="none" cap="none" strike="noStrike">
                <a:latin typeface="Arial"/>
                <a:ea typeface="Arial"/>
                <a:cs typeface="Arial"/>
                <a:sym typeface="Arial"/>
              </a:rPr>
              <a:t>Culture of health at work</a:t>
            </a:r>
            <a:endParaRPr b="0" i="0" sz="1700" u="none" cap="none" strike="noStrike">
              <a:latin typeface="Arial"/>
              <a:ea typeface="Arial"/>
              <a:cs typeface="Arial"/>
              <a:sym typeface="Arial"/>
            </a:endParaRPr>
          </a:p>
          <a:p>
            <a:pPr indent="-159385" lvl="0" marL="184785" marR="0" rtl="0" algn="l">
              <a:lnSpc>
                <a:spcPct val="100000"/>
              </a:lnSpc>
              <a:spcBef>
                <a:spcPts val="350"/>
              </a:spcBef>
              <a:spcAft>
                <a:spcPts val="0"/>
              </a:spcAft>
              <a:buClr>
                <a:srgbClr val="000000"/>
              </a:buClr>
              <a:buSzPts val="1700"/>
              <a:buFont typeface="Arial"/>
              <a:buChar char="●"/>
            </a:pPr>
            <a:r>
              <a:rPr b="0" i="0" lang="en-US" sz="1700" u="none" cap="none" strike="noStrike">
                <a:latin typeface="Arial"/>
                <a:ea typeface="Arial"/>
                <a:cs typeface="Arial"/>
                <a:sym typeface="Arial"/>
              </a:rPr>
              <a:t>Wellness Program appeals to personal preferences</a:t>
            </a:r>
            <a:endParaRPr b="0" i="0" sz="1700" u="none" cap="none" strike="noStrike">
              <a:latin typeface="Arial"/>
              <a:ea typeface="Arial"/>
              <a:cs typeface="Arial"/>
              <a:sym typeface="Arial"/>
            </a:endParaRPr>
          </a:p>
          <a:p>
            <a:pPr indent="-159385" lvl="0" marL="184785" marR="0" rtl="0" algn="l">
              <a:lnSpc>
                <a:spcPct val="100000"/>
              </a:lnSpc>
              <a:spcBef>
                <a:spcPts val="335"/>
              </a:spcBef>
              <a:spcAft>
                <a:spcPts val="0"/>
              </a:spcAft>
              <a:buClr>
                <a:srgbClr val="000000"/>
              </a:buClr>
              <a:buSzPts val="1700"/>
              <a:buFont typeface="Arial"/>
              <a:buChar char="●"/>
            </a:pPr>
            <a:r>
              <a:rPr b="1" i="0" lang="en-US" sz="1700" u="none" cap="none" strike="noStrike"/>
              <a:t>Built environment designed for health and wellness</a:t>
            </a:r>
            <a:endParaRPr b="1" i="0" sz="1700" u="none" cap="none" strike="noStrike"/>
          </a:p>
          <a:p>
            <a:pPr indent="-159385" lvl="0" marL="184785" marR="0" rtl="0" algn="l">
              <a:lnSpc>
                <a:spcPct val="100000"/>
              </a:lnSpc>
              <a:spcBef>
                <a:spcPts val="350"/>
              </a:spcBef>
              <a:spcAft>
                <a:spcPts val="0"/>
              </a:spcAft>
              <a:buClr>
                <a:srgbClr val="000000"/>
              </a:buClr>
              <a:buSzPts val="1700"/>
              <a:buFont typeface="Arial"/>
              <a:buChar char="●"/>
            </a:pPr>
            <a:r>
              <a:rPr b="1" i="0" lang="en-US" sz="1700" u="none" cap="none" strike="noStrike"/>
              <a:t>Acknowledging low-cost options</a:t>
            </a:r>
            <a:endParaRPr b="1" i="0" sz="1700" u="none" cap="none" strike="noStrike"/>
          </a:p>
          <a:p>
            <a:pPr indent="-159385" lvl="0" marL="184785" marR="0" rtl="0" algn="l">
              <a:lnSpc>
                <a:spcPct val="100000"/>
              </a:lnSpc>
              <a:spcBef>
                <a:spcPts val="345"/>
              </a:spcBef>
              <a:spcAft>
                <a:spcPts val="0"/>
              </a:spcAft>
              <a:buClr>
                <a:srgbClr val="000000"/>
              </a:buClr>
              <a:buSzPts val="1700"/>
              <a:buFont typeface="Arial"/>
              <a:buChar char="●"/>
            </a:pPr>
            <a:r>
              <a:rPr b="0" i="0" lang="en-US" sz="1700" u="none" cap="none" strike="noStrike">
                <a:latin typeface="Arial"/>
                <a:ea typeface="Arial"/>
                <a:cs typeface="Arial"/>
                <a:sym typeface="Arial"/>
              </a:rPr>
              <a:t>Strong communication system</a:t>
            </a:r>
            <a:endParaRPr b="0" i="0" sz="1700" u="none" cap="none" strike="noStrike">
              <a:latin typeface="Arial"/>
              <a:ea typeface="Arial"/>
              <a:cs typeface="Arial"/>
              <a:sym typeface="Arial"/>
            </a:endParaRPr>
          </a:p>
        </p:txBody>
      </p:sp>
      <p:pic>
        <p:nvPicPr>
          <p:cNvPr id="164" name="Google Shape;164;p23"/>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165" name="Google Shape;165;p23"/>
          <p:cNvPicPr preferRelativeResize="0"/>
          <p:nvPr/>
        </p:nvPicPr>
        <p:blipFill>
          <a:blip r:embed="rId4">
            <a:alphaModFix/>
          </a:blip>
          <a:stretch>
            <a:fillRect/>
          </a:stretch>
        </p:blipFill>
        <p:spPr>
          <a:xfrm>
            <a:off x="476250" y="6228200"/>
            <a:ext cx="1590675" cy="495300"/>
          </a:xfrm>
          <a:prstGeom prst="rect">
            <a:avLst/>
          </a:prstGeom>
          <a:noFill/>
          <a:ln>
            <a:noFill/>
          </a:ln>
        </p:spPr>
      </p:pic>
      <p:sp>
        <p:nvSpPr>
          <p:cNvPr id="166" name="Google Shape;166;p23"/>
          <p:cNvSpPr txBox="1"/>
          <p:nvPr/>
        </p:nvSpPr>
        <p:spPr>
          <a:xfrm>
            <a:off x="707409" y="847500"/>
            <a:ext cx="79359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Findings</a:t>
            </a:r>
            <a:endParaRPr sz="330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4"/>
          <p:cNvSpPr txBox="1"/>
          <p:nvPr>
            <p:ph idx="1" type="body"/>
          </p:nvPr>
        </p:nvSpPr>
        <p:spPr>
          <a:xfrm>
            <a:off x="707390" y="2091711"/>
            <a:ext cx="3694500" cy="4263300"/>
          </a:xfrm>
          <a:prstGeom prst="rect">
            <a:avLst/>
          </a:prstGeom>
          <a:noFill/>
          <a:ln>
            <a:noFill/>
          </a:ln>
        </p:spPr>
        <p:txBody>
          <a:bodyPr anchorCtr="0" anchor="t" bIns="0" lIns="0" spcFirstLastPara="1" rIns="0" wrap="square" tIns="31100">
            <a:noAutofit/>
          </a:bodyPr>
          <a:lstStyle/>
          <a:p>
            <a:pPr indent="-165735" lvl="0" marL="184785" marR="0" rtl="0" algn="l">
              <a:lnSpc>
                <a:spcPct val="100000"/>
              </a:lnSpc>
              <a:spcBef>
                <a:spcPts val="0"/>
              </a:spcBef>
              <a:spcAft>
                <a:spcPts val="0"/>
              </a:spcAft>
              <a:buClr>
                <a:srgbClr val="000000"/>
              </a:buClr>
              <a:buSzPts val="1700"/>
              <a:buFont typeface="Arial"/>
              <a:buChar char="●"/>
            </a:pPr>
            <a:r>
              <a:rPr i="0" lang="en-US" sz="1700" u="none" cap="none" strike="noStrike">
                <a:solidFill>
                  <a:srgbClr val="000000"/>
                </a:solidFill>
              </a:rPr>
              <a:t>Inconvenience</a:t>
            </a:r>
            <a:endParaRPr i="0" sz="1700" u="none" cap="none" strike="noStrike">
              <a:solidFill>
                <a:srgbClr val="000000"/>
              </a:solidFill>
            </a:endParaRPr>
          </a:p>
          <a:p>
            <a:pPr indent="-165735" lvl="0" marL="184785" marR="0" rtl="0" algn="l">
              <a:lnSpc>
                <a:spcPct val="100000"/>
              </a:lnSpc>
              <a:spcBef>
                <a:spcPts val="140"/>
              </a:spcBef>
              <a:spcAft>
                <a:spcPts val="0"/>
              </a:spcAft>
              <a:buClr>
                <a:srgbClr val="000000"/>
              </a:buClr>
              <a:buSzPts val="1700"/>
              <a:buFont typeface="Arial"/>
              <a:buChar char="●"/>
            </a:pPr>
            <a:r>
              <a:rPr i="0" lang="en-US" sz="1700" u="none" cap="none" strike="noStrike">
                <a:solidFill>
                  <a:srgbClr val="000000"/>
                </a:solidFill>
              </a:rPr>
              <a:t>Nature of Work</a:t>
            </a:r>
            <a:endParaRPr i="0" sz="1700" u="none" cap="none" strike="noStrike">
              <a:solidFill>
                <a:srgbClr val="000000"/>
              </a:solidFill>
            </a:endParaRPr>
          </a:p>
          <a:p>
            <a:pPr indent="-165735" lvl="0" marL="184785" marR="0" rtl="0" algn="l">
              <a:lnSpc>
                <a:spcPct val="100000"/>
              </a:lnSpc>
              <a:spcBef>
                <a:spcPts val="160"/>
              </a:spcBef>
              <a:spcAft>
                <a:spcPts val="0"/>
              </a:spcAft>
              <a:buClr>
                <a:srgbClr val="000000"/>
              </a:buClr>
              <a:buSzPts val="1700"/>
              <a:buFont typeface="Arial"/>
              <a:buChar char="●"/>
            </a:pPr>
            <a:r>
              <a:rPr i="0" lang="en-US" sz="1700" u="none" cap="none" strike="noStrike">
                <a:solidFill>
                  <a:srgbClr val="000000"/>
                </a:solidFill>
              </a:rPr>
              <a:t>Lack of clarity regarding the link</a:t>
            </a:r>
            <a:r>
              <a:rPr lang="en-US" sz="1700">
                <a:solidFill>
                  <a:srgbClr val="000000"/>
                </a:solidFill>
              </a:rPr>
              <a:t> </a:t>
            </a:r>
            <a:r>
              <a:rPr i="0" lang="en-US" sz="1700" u="none" cap="none" strike="noStrike">
                <a:solidFill>
                  <a:srgbClr val="000000"/>
                </a:solidFill>
              </a:rPr>
              <a:t>between wellness programs and  business outcomes</a:t>
            </a:r>
            <a:endParaRPr i="0" sz="1700" u="none" cap="none" strike="noStrike">
              <a:solidFill>
                <a:srgbClr val="000000"/>
              </a:solidFill>
            </a:endParaRPr>
          </a:p>
          <a:p>
            <a:pPr indent="-165735" lvl="0" marL="184785" marR="0" rtl="0" algn="l">
              <a:lnSpc>
                <a:spcPct val="100000"/>
              </a:lnSpc>
              <a:spcBef>
                <a:spcPts val="160"/>
              </a:spcBef>
              <a:spcAft>
                <a:spcPts val="0"/>
              </a:spcAft>
              <a:buClr>
                <a:srgbClr val="000000"/>
              </a:buClr>
              <a:buSzPts val="1700"/>
              <a:buFont typeface="Arial"/>
              <a:buChar char="●"/>
            </a:pPr>
            <a:r>
              <a:rPr i="0" lang="en-US" sz="1700" u="none" cap="none" strike="noStrike">
                <a:solidFill>
                  <a:srgbClr val="000000"/>
                </a:solidFill>
              </a:rPr>
              <a:t>Concerns about funding</a:t>
            </a:r>
            <a:endParaRPr i="0" sz="1700" u="none" cap="none" strike="noStrike">
              <a:solidFill>
                <a:srgbClr val="000000"/>
              </a:solidFill>
            </a:endParaRPr>
          </a:p>
          <a:p>
            <a:pPr indent="-165735" lvl="0" marL="184785" marR="670560" rtl="0" algn="l">
              <a:lnSpc>
                <a:spcPct val="100000"/>
              </a:lnSpc>
              <a:spcBef>
                <a:spcPts val="790"/>
              </a:spcBef>
              <a:spcAft>
                <a:spcPts val="0"/>
              </a:spcAft>
              <a:buClr>
                <a:srgbClr val="000000"/>
              </a:buClr>
              <a:buSzPts val="1700"/>
              <a:buFont typeface="Arial"/>
              <a:buChar char="●"/>
            </a:pPr>
            <a:r>
              <a:rPr i="0" lang="en-US" sz="1700" u="none" cap="none" strike="noStrike">
                <a:solidFill>
                  <a:srgbClr val="000000"/>
                </a:solidFill>
              </a:rPr>
              <a:t>Leadership issues: attitudes  towards wellness</a:t>
            </a:r>
            <a:endParaRPr i="0" sz="1700" u="none" cap="none" strike="noStrike">
              <a:solidFill>
                <a:srgbClr val="000000"/>
              </a:solidFill>
            </a:endParaRPr>
          </a:p>
          <a:p>
            <a:pPr indent="-165735" lvl="0" marL="184785" marR="0" rtl="0" algn="l">
              <a:lnSpc>
                <a:spcPct val="100000"/>
              </a:lnSpc>
              <a:spcBef>
                <a:spcPts val="155"/>
              </a:spcBef>
              <a:spcAft>
                <a:spcPts val="0"/>
              </a:spcAft>
              <a:buClr>
                <a:srgbClr val="000000"/>
              </a:buClr>
              <a:buSzPts val="1700"/>
              <a:buFont typeface="Arial"/>
              <a:buChar char="●"/>
            </a:pPr>
            <a:r>
              <a:rPr i="0" lang="en-US" sz="1700" u="none" cap="none" strike="noStrike">
                <a:solidFill>
                  <a:srgbClr val="000000"/>
                </a:solidFill>
              </a:rPr>
              <a:t>Lack of experience with wellness</a:t>
            </a:r>
            <a:endParaRPr i="0" sz="1700" u="none" cap="none" strike="noStrike">
              <a:solidFill>
                <a:srgbClr val="000000"/>
              </a:solidFill>
            </a:endParaRPr>
          </a:p>
          <a:p>
            <a:pPr indent="-165735" lvl="0" marL="184785" marR="0" rtl="0" algn="l">
              <a:lnSpc>
                <a:spcPct val="100000"/>
              </a:lnSpc>
              <a:spcBef>
                <a:spcPts val="155"/>
              </a:spcBef>
              <a:spcAft>
                <a:spcPts val="0"/>
              </a:spcAft>
              <a:buClr>
                <a:srgbClr val="000000"/>
              </a:buClr>
              <a:buSzPts val="1700"/>
              <a:buFont typeface="Arial"/>
              <a:buChar char="●"/>
            </a:pPr>
            <a:r>
              <a:rPr i="0" lang="en-US" sz="1700" u="none" cap="none" strike="noStrike">
                <a:solidFill>
                  <a:srgbClr val="000000"/>
                </a:solidFill>
              </a:rPr>
              <a:t>Perceived lack of need</a:t>
            </a:r>
            <a:endParaRPr i="0" sz="1700" u="none" cap="none" strike="noStrike">
              <a:solidFill>
                <a:srgbClr val="000000"/>
              </a:solidFill>
            </a:endParaRPr>
          </a:p>
          <a:p>
            <a:pPr indent="-165735" lvl="0" marL="184785" marR="5080" rtl="0" algn="l">
              <a:lnSpc>
                <a:spcPct val="100000"/>
              </a:lnSpc>
              <a:spcBef>
                <a:spcPts val="795"/>
              </a:spcBef>
              <a:spcAft>
                <a:spcPts val="0"/>
              </a:spcAft>
              <a:buClr>
                <a:srgbClr val="000000"/>
              </a:buClr>
              <a:buSzPts val="1700"/>
              <a:buFont typeface="Arial"/>
              <a:buChar char="●"/>
            </a:pPr>
            <a:r>
              <a:rPr lang="en-US" sz="1700">
                <a:solidFill>
                  <a:srgbClr val="000000"/>
                </a:solidFill>
              </a:rPr>
              <a:t>P</a:t>
            </a:r>
            <a:r>
              <a:rPr i="0" lang="en-US" sz="1700" u="none" cap="none" strike="noStrike">
                <a:solidFill>
                  <a:srgbClr val="000000"/>
                </a:solidFill>
              </a:rPr>
              <a:t>erceptions of wellness  program “failure”</a:t>
            </a:r>
            <a:endParaRPr i="0" sz="1700" u="none" cap="none" strike="noStrike">
              <a:solidFill>
                <a:srgbClr val="000000"/>
              </a:solidFill>
            </a:endParaRPr>
          </a:p>
          <a:p>
            <a:pPr indent="-165735" lvl="0" marL="184785" marR="0" rtl="0" algn="l">
              <a:lnSpc>
                <a:spcPct val="100000"/>
              </a:lnSpc>
              <a:spcBef>
                <a:spcPts val="155"/>
              </a:spcBef>
              <a:spcAft>
                <a:spcPts val="0"/>
              </a:spcAft>
              <a:buClr>
                <a:srgbClr val="000000"/>
              </a:buClr>
              <a:buSzPts val="1700"/>
              <a:buFont typeface="Arial"/>
              <a:buChar char="●"/>
            </a:pPr>
            <a:r>
              <a:rPr i="0" lang="en-US" sz="1700" u="none" cap="none" strike="noStrike">
                <a:solidFill>
                  <a:srgbClr val="000000"/>
                </a:solidFill>
              </a:rPr>
              <a:t>Confusio</a:t>
            </a:r>
            <a:r>
              <a:rPr b="0" i="0" lang="en-US" sz="1700" u="none" cap="none" strike="noStrike">
                <a:solidFill>
                  <a:srgbClr val="000000"/>
                </a:solidFill>
                <a:latin typeface="Arial"/>
                <a:ea typeface="Arial"/>
                <a:cs typeface="Arial"/>
                <a:sym typeface="Arial"/>
              </a:rPr>
              <a:t>n about insurance</a:t>
            </a:r>
            <a:endParaRPr b="0" i="0" sz="1700" u="none" cap="none" strike="noStrike">
              <a:solidFill>
                <a:srgbClr val="000000"/>
              </a:solidFill>
              <a:latin typeface="Arial"/>
              <a:ea typeface="Arial"/>
              <a:cs typeface="Arial"/>
              <a:sym typeface="Arial"/>
            </a:endParaRPr>
          </a:p>
          <a:p>
            <a:pPr indent="-165735" lvl="0" marL="184785" marR="0" rtl="0" algn="l">
              <a:lnSpc>
                <a:spcPct val="100000"/>
              </a:lnSpc>
              <a:spcBef>
                <a:spcPts val="155"/>
              </a:spcBef>
              <a:spcAft>
                <a:spcPts val="0"/>
              </a:spcAft>
              <a:buClr>
                <a:srgbClr val="000000"/>
              </a:buClr>
              <a:buSzPts val="1700"/>
              <a:buFont typeface="Arial"/>
              <a:buChar char="●"/>
            </a:pPr>
            <a:r>
              <a:rPr b="0" i="0" lang="en-US" sz="1700" u="none" cap="none" strike="noStrike">
                <a:solidFill>
                  <a:srgbClr val="000000"/>
                </a:solidFill>
                <a:latin typeface="Arial"/>
                <a:ea typeface="Arial"/>
                <a:cs typeface="Arial"/>
                <a:sym typeface="Arial"/>
              </a:rPr>
              <a:t>Lack of clear ownership</a:t>
            </a:r>
            <a:endParaRPr b="0" i="0" sz="1700" u="none" cap="none" strike="noStrike">
              <a:solidFill>
                <a:srgbClr val="000000"/>
              </a:solidFill>
              <a:latin typeface="Arial"/>
              <a:ea typeface="Arial"/>
              <a:cs typeface="Arial"/>
              <a:sym typeface="Arial"/>
            </a:endParaRPr>
          </a:p>
        </p:txBody>
      </p:sp>
      <p:sp>
        <p:nvSpPr>
          <p:cNvPr id="172" name="Google Shape;172;p24"/>
          <p:cNvSpPr txBox="1"/>
          <p:nvPr/>
        </p:nvSpPr>
        <p:spPr>
          <a:xfrm>
            <a:off x="4707586" y="2005450"/>
            <a:ext cx="3573900" cy="3978600"/>
          </a:xfrm>
          <a:prstGeom prst="rect">
            <a:avLst/>
          </a:prstGeom>
          <a:noFill/>
          <a:ln>
            <a:noFill/>
          </a:ln>
        </p:spPr>
        <p:txBody>
          <a:bodyPr anchorCtr="0" anchor="t" bIns="0" lIns="0" spcFirstLastPara="1" rIns="0" wrap="square" tIns="94600">
            <a:noAutofit/>
          </a:bodyPr>
          <a:lstStyle/>
          <a:p>
            <a:pPr indent="-165735" lvl="0" marL="184785" marR="450215" rtl="0" algn="l">
              <a:lnSpc>
                <a:spcPct val="100000"/>
              </a:lnSpc>
              <a:spcBef>
                <a:spcPts val="0"/>
              </a:spcBef>
              <a:spcAft>
                <a:spcPts val="0"/>
              </a:spcAft>
              <a:buClr>
                <a:srgbClr val="000000"/>
              </a:buClr>
              <a:buSzPts val="1700"/>
              <a:buFont typeface="Arial"/>
              <a:buChar char="●"/>
            </a:pPr>
            <a:r>
              <a:rPr i="0" lang="en-US" sz="1700" u="none" cap="none" strike="noStrike"/>
              <a:t>Lack of active and consistent  leadership support</a:t>
            </a:r>
            <a:endParaRPr i="0" sz="1700" u="none" cap="none" strike="noStrike"/>
          </a:p>
          <a:p>
            <a:pPr indent="-165735" lvl="0" marL="184785" marR="0" rtl="0" algn="l">
              <a:lnSpc>
                <a:spcPct val="100000"/>
              </a:lnSpc>
              <a:spcBef>
                <a:spcPts val="145"/>
              </a:spcBef>
              <a:spcAft>
                <a:spcPts val="0"/>
              </a:spcAft>
              <a:buClr>
                <a:srgbClr val="000000"/>
              </a:buClr>
              <a:buSzPts val="1700"/>
              <a:buFont typeface="Arial"/>
              <a:buChar char="●"/>
            </a:pPr>
            <a:r>
              <a:rPr i="0" lang="en-US" sz="1700" u="none" cap="none" strike="noStrike"/>
              <a:t>Lack of culture of health</a:t>
            </a:r>
            <a:endParaRPr i="0" sz="1700" u="none" cap="none" strike="noStrike"/>
          </a:p>
          <a:p>
            <a:pPr indent="-165735" lvl="0" marL="184785" marR="0" rtl="0" algn="l">
              <a:lnSpc>
                <a:spcPct val="100000"/>
              </a:lnSpc>
              <a:spcBef>
                <a:spcPts val="155"/>
              </a:spcBef>
              <a:spcAft>
                <a:spcPts val="0"/>
              </a:spcAft>
              <a:buClr>
                <a:srgbClr val="000000"/>
              </a:buClr>
              <a:buSzPts val="1700"/>
              <a:buFont typeface="Arial"/>
              <a:buChar char="●"/>
            </a:pPr>
            <a:r>
              <a:rPr i="0" lang="en-US" sz="1700" u="none" cap="none" strike="noStrike"/>
              <a:t>Low mor</a:t>
            </a:r>
            <a:r>
              <a:rPr b="0" i="0" lang="en-US" sz="1700" u="none" cap="none" strike="noStrike">
                <a:latin typeface="Arial"/>
                <a:ea typeface="Arial"/>
                <a:cs typeface="Arial"/>
                <a:sym typeface="Arial"/>
              </a:rPr>
              <a:t>ale</a:t>
            </a:r>
            <a:endParaRPr b="0" i="0" sz="1700" u="none" cap="none" strike="noStrike">
              <a:latin typeface="Arial"/>
              <a:ea typeface="Arial"/>
              <a:cs typeface="Arial"/>
              <a:sym typeface="Arial"/>
            </a:endParaRPr>
          </a:p>
          <a:p>
            <a:pPr indent="-165735" lvl="0" marL="184785" marR="0" rtl="0" algn="l">
              <a:lnSpc>
                <a:spcPct val="100000"/>
              </a:lnSpc>
              <a:spcBef>
                <a:spcPts val="160"/>
              </a:spcBef>
              <a:spcAft>
                <a:spcPts val="0"/>
              </a:spcAft>
              <a:buClr>
                <a:srgbClr val="000000"/>
              </a:buClr>
              <a:buSzPts val="1700"/>
              <a:buFont typeface="Arial"/>
              <a:buChar char="●"/>
            </a:pPr>
            <a:r>
              <a:rPr b="0" i="0" lang="en-US" sz="1700" u="none" cap="none" strike="noStrike">
                <a:latin typeface="Arial"/>
                <a:ea typeface="Arial"/>
                <a:cs typeface="Arial"/>
                <a:sym typeface="Arial"/>
              </a:rPr>
              <a:t>Lack of financial resources</a:t>
            </a:r>
            <a:endParaRPr b="0" i="0" sz="1700" u="none" cap="none" strike="noStrike">
              <a:latin typeface="Arial"/>
              <a:ea typeface="Arial"/>
              <a:cs typeface="Arial"/>
              <a:sym typeface="Arial"/>
            </a:endParaRPr>
          </a:p>
          <a:p>
            <a:pPr indent="-165735" lvl="0" marL="184785" marR="0" rtl="0" algn="l">
              <a:lnSpc>
                <a:spcPct val="100000"/>
              </a:lnSpc>
              <a:spcBef>
                <a:spcPts val="140"/>
              </a:spcBef>
              <a:spcAft>
                <a:spcPts val="0"/>
              </a:spcAft>
              <a:buClr>
                <a:srgbClr val="000000"/>
              </a:buClr>
              <a:buSzPts val="1700"/>
              <a:buFont typeface="Arial"/>
              <a:buChar char="●"/>
            </a:pPr>
            <a:r>
              <a:rPr b="0" i="0" lang="en-US" sz="1700" u="none" cap="none" strike="noStrike">
                <a:latin typeface="Arial"/>
                <a:ea typeface="Arial"/>
                <a:cs typeface="Arial"/>
                <a:sym typeface="Arial"/>
              </a:rPr>
              <a:t>Long work hours</a:t>
            </a:r>
            <a:endParaRPr b="0" i="0" sz="1700" u="none" cap="none" strike="noStrike">
              <a:latin typeface="Arial"/>
              <a:ea typeface="Arial"/>
              <a:cs typeface="Arial"/>
              <a:sym typeface="Arial"/>
            </a:endParaRPr>
          </a:p>
          <a:p>
            <a:pPr indent="-165735" lvl="0" marL="184785" marR="0" rtl="0" algn="l">
              <a:lnSpc>
                <a:spcPct val="100000"/>
              </a:lnSpc>
              <a:spcBef>
                <a:spcPts val="155"/>
              </a:spcBef>
              <a:spcAft>
                <a:spcPts val="0"/>
              </a:spcAft>
              <a:buClr>
                <a:srgbClr val="000000"/>
              </a:buClr>
              <a:buSzPts val="1700"/>
              <a:buFont typeface="Arial"/>
              <a:buChar char="●"/>
            </a:pPr>
            <a:r>
              <a:rPr b="0" i="0" lang="en-US" sz="1700" u="none" cap="none" strike="noStrike">
                <a:latin typeface="Arial"/>
                <a:ea typeface="Arial"/>
                <a:cs typeface="Arial"/>
                <a:sym typeface="Arial"/>
              </a:rPr>
              <a:t>Employees occupy multiple roles</a:t>
            </a:r>
            <a:endParaRPr b="0" i="0" sz="1700" u="none" cap="none" strike="noStrike">
              <a:latin typeface="Arial"/>
              <a:ea typeface="Arial"/>
              <a:cs typeface="Arial"/>
              <a:sym typeface="Arial"/>
            </a:endParaRPr>
          </a:p>
          <a:p>
            <a:pPr indent="-165735" lvl="0" marL="184785" marR="194310" rtl="0" algn="l">
              <a:lnSpc>
                <a:spcPct val="100000"/>
              </a:lnSpc>
              <a:spcBef>
                <a:spcPts val="805"/>
              </a:spcBef>
              <a:spcAft>
                <a:spcPts val="0"/>
              </a:spcAft>
              <a:buClr>
                <a:srgbClr val="000000"/>
              </a:buClr>
              <a:buSzPts val="1700"/>
              <a:buFont typeface="Arial"/>
              <a:buChar char="●"/>
            </a:pPr>
            <a:r>
              <a:rPr b="0" i="0" lang="en-US" sz="1700" u="none" cap="none" strike="noStrike">
                <a:latin typeface="Arial"/>
                <a:ea typeface="Arial"/>
                <a:cs typeface="Arial"/>
                <a:sym typeface="Arial"/>
              </a:rPr>
              <a:t>Failure to take full advantage of  insurance</a:t>
            </a:r>
            <a:endParaRPr b="0" i="0" sz="1700" u="none" cap="none" strike="noStrike">
              <a:latin typeface="Arial"/>
              <a:ea typeface="Arial"/>
              <a:cs typeface="Arial"/>
              <a:sym typeface="Arial"/>
            </a:endParaRPr>
          </a:p>
          <a:p>
            <a:pPr indent="-165735" lvl="0" marL="184785" marR="0" rtl="0" algn="l">
              <a:lnSpc>
                <a:spcPct val="100000"/>
              </a:lnSpc>
              <a:spcBef>
                <a:spcPts val="145"/>
              </a:spcBef>
              <a:spcAft>
                <a:spcPts val="0"/>
              </a:spcAft>
              <a:buClr>
                <a:srgbClr val="000000"/>
              </a:buClr>
              <a:buSzPts val="1700"/>
              <a:buFont typeface="Arial"/>
              <a:buChar char="●"/>
            </a:pPr>
            <a:r>
              <a:rPr b="0" i="0" lang="en-US" sz="1700" u="none" cap="none" strike="noStrike">
                <a:latin typeface="Arial"/>
                <a:ea typeface="Arial"/>
                <a:cs typeface="Arial"/>
                <a:sym typeface="Arial"/>
              </a:rPr>
              <a:t>Bureaucratic and logistical issues</a:t>
            </a:r>
            <a:endParaRPr b="0" i="0" sz="1700" u="none" cap="none" strike="noStrike">
              <a:latin typeface="Arial"/>
              <a:ea typeface="Arial"/>
              <a:cs typeface="Arial"/>
              <a:sym typeface="Arial"/>
            </a:endParaRPr>
          </a:p>
          <a:p>
            <a:pPr indent="-165735" lvl="0" marL="184785" marR="0" rtl="0" algn="l">
              <a:lnSpc>
                <a:spcPct val="100000"/>
              </a:lnSpc>
              <a:spcBef>
                <a:spcPts val="155"/>
              </a:spcBef>
              <a:spcAft>
                <a:spcPts val="0"/>
              </a:spcAft>
              <a:buClr>
                <a:srgbClr val="000000"/>
              </a:buClr>
              <a:buSzPts val="1700"/>
              <a:buFont typeface="Arial"/>
              <a:buChar char="●"/>
            </a:pPr>
            <a:r>
              <a:rPr b="0" i="0" lang="en-US" sz="1700" u="none" cap="none" strike="noStrike">
                <a:latin typeface="Arial"/>
                <a:ea typeface="Arial"/>
                <a:cs typeface="Arial"/>
                <a:sym typeface="Arial"/>
              </a:rPr>
              <a:t>Organization not self-insured</a:t>
            </a:r>
            <a:endParaRPr b="0" i="0" sz="1700" u="none" cap="none" strike="noStrike">
              <a:latin typeface="Arial"/>
              <a:ea typeface="Arial"/>
              <a:cs typeface="Arial"/>
              <a:sym typeface="Arial"/>
            </a:endParaRPr>
          </a:p>
          <a:p>
            <a:pPr indent="-165735" lvl="0" marL="184785" marR="0" rtl="0" algn="l">
              <a:lnSpc>
                <a:spcPct val="100000"/>
              </a:lnSpc>
              <a:spcBef>
                <a:spcPts val="160"/>
              </a:spcBef>
              <a:spcAft>
                <a:spcPts val="0"/>
              </a:spcAft>
              <a:buClr>
                <a:srgbClr val="000000"/>
              </a:buClr>
              <a:buSzPts val="1700"/>
              <a:buFont typeface="Arial"/>
              <a:buChar char="●"/>
            </a:pPr>
            <a:r>
              <a:rPr b="0" i="0" lang="en-US" sz="1700" u="none" cap="none" strike="noStrike">
                <a:latin typeface="Arial"/>
                <a:ea typeface="Arial"/>
                <a:cs typeface="Arial"/>
                <a:sym typeface="Arial"/>
              </a:rPr>
              <a:t>Poor communication</a:t>
            </a:r>
            <a:endParaRPr b="0" i="0" sz="1700" u="none" cap="none" strike="noStrike">
              <a:latin typeface="Arial"/>
              <a:ea typeface="Arial"/>
              <a:cs typeface="Arial"/>
              <a:sym typeface="Arial"/>
            </a:endParaRPr>
          </a:p>
          <a:p>
            <a:pPr indent="-165735" lvl="0" marL="184785" marR="0" rtl="0" algn="l">
              <a:lnSpc>
                <a:spcPct val="100000"/>
              </a:lnSpc>
              <a:spcBef>
                <a:spcPts val="140"/>
              </a:spcBef>
              <a:spcAft>
                <a:spcPts val="0"/>
              </a:spcAft>
              <a:buClr>
                <a:srgbClr val="000000"/>
              </a:buClr>
              <a:buSzPts val="1700"/>
              <a:buFont typeface="Arial"/>
              <a:buChar char="●"/>
            </a:pPr>
            <a:r>
              <a:rPr b="0" i="0" lang="en-US" sz="1700" u="none" cap="none" strike="noStrike">
                <a:latin typeface="Arial"/>
                <a:ea typeface="Arial"/>
                <a:cs typeface="Arial"/>
                <a:sym typeface="Arial"/>
              </a:rPr>
              <a:t>Concerns about liability</a:t>
            </a:r>
            <a:endParaRPr b="0" i="0" sz="1700" u="none" cap="none" strike="noStrike">
              <a:latin typeface="Arial"/>
              <a:ea typeface="Arial"/>
              <a:cs typeface="Arial"/>
              <a:sym typeface="Arial"/>
            </a:endParaRPr>
          </a:p>
        </p:txBody>
      </p:sp>
      <p:pic>
        <p:nvPicPr>
          <p:cNvPr id="173" name="Google Shape;173;p24"/>
          <p:cNvPicPr preferRelativeResize="0"/>
          <p:nvPr/>
        </p:nvPicPr>
        <p:blipFill rotWithShape="1">
          <a:blip r:embed="rId3">
            <a:alphaModFix/>
          </a:blip>
          <a:srcRect b="0" l="0" r="0" t="0"/>
          <a:stretch/>
        </p:blipFill>
        <p:spPr>
          <a:xfrm>
            <a:off x="6705600" y="6248400"/>
            <a:ext cx="2312550" cy="454925"/>
          </a:xfrm>
          <a:prstGeom prst="rect">
            <a:avLst/>
          </a:prstGeom>
          <a:noFill/>
          <a:ln>
            <a:noFill/>
          </a:ln>
        </p:spPr>
      </p:pic>
      <p:pic>
        <p:nvPicPr>
          <p:cNvPr id="174" name="Google Shape;174;p24"/>
          <p:cNvPicPr preferRelativeResize="0"/>
          <p:nvPr/>
        </p:nvPicPr>
        <p:blipFill>
          <a:blip r:embed="rId4">
            <a:alphaModFix/>
          </a:blip>
          <a:stretch>
            <a:fillRect/>
          </a:stretch>
        </p:blipFill>
        <p:spPr>
          <a:xfrm>
            <a:off x="476250" y="6228200"/>
            <a:ext cx="1590675" cy="495300"/>
          </a:xfrm>
          <a:prstGeom prst="rect">
            <a:avLst/>
          </a:prstGeom>
          <a:noFill/>
          <a:ln>
            <a:noFill/>
          </a:ln>
        </p:spPr>
      </p:pic>
      <p:sp>
        <p:nvSpPr>
          <p:cNvPr id="175" name="Google Shape;175;p24"/>
          <p:cNvSpPr txBox="1"/>
          <p:nvPr/>
        </p:nvSpPr>
        <p:spPr>
          <a:xfrm>
            <a:off x="707409" y="847500"/>
            <a:ext cx="7935900" cy="521400"/>
          </a:xfrm>
          <a:prstGeom prst="rect">
            <a:avLst/>
          </a:prstGeom>
          <a:noFill/>
          <a:ln>
            <a:noFill/>
          </a:ln>
        </p:spPr>
        <p:txBody>
          <a:bodyPr anchorCtr="0" anchor="t" bIns="0" lIns="0" spcFirstLastPara="1" rIns="0" wrap="square" tIns="13325">
            <a:noAutofit/>
          </a:bodyPr>
          <a:lstStyle/>
          <a:p>
            <a:pPr indent="0" lvl="0" marL="12700" marR="0" rtl="0" algn="l">
              <a:lnSpc>
                <a:spcPct val="100000"/>
              </a:lnSpc>
              <a:spcBef>
                <a:spcPts val="0"/>
              </a:spcBef>
              <a:spcAft>
                <a:spcPts val="0"/>
              </a:spcAft>
              <a:buClr>
                <a:srgbClr val="000000"/>
              </a:buClr>
              <a:buSzPts val="3300"/>
              <a:buFont typeface="Arial"/>
              <a:buNone/>
            </a:pPr>
            <a:r>
              <a:rPr lang="en-US" sz="3300">
                <a:solidFill>
                  <a:srgbClr val="002060"/>
                </a:solidFill>
              </a:rPr>
              <a:t>Findings</a:t>
            </a:r>
            <a:endParaRPr sz="3300">
              <a:solidFill>
                <a:srgbClr val="002060"/>
              </a:solidFill>
            </a:endParaRPr>
          </a:p>
        </p:txBody>
      </p:sp>
      <p:sp>
        <p:nvSpPr>
          <p:cNvPr id="176" name="Google Shape;176;p24"/>
          <p:cNvSpPr txBox="1"/>
          <p:nvPr/>
        </p:nvSpPr>
        <p:spPr>
          <a:xfrm>
            <a:off x="631200" y="1424725"/>
            <a:ext cx="6183000" cy="666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US" sz="1700">
                <a:solidFill>
                  <a:schemeClr val="dk1"/>
                </a:solidFill>
              </a:rPr>
              <a:t>Barriers </a:t>
            </a:r>
            <a:r>
              <a:rPr lang="en-US" sz="1700">
                <a:solidFill>
                  <a:schemeClr val="dk1"/>
                </a:solidFill>
              </a:rPr>
              <a:t>to Wellness Program Success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