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Lst>
  <p:sldSz cy="5143500" cx="9144000"/>
  <p:notesSz cx="6858000" cy="9144000"/>
  <p:embeddedFontLst>
    <p:embeddedFont>
      <p:font typeface="Oswald Medium"/>
      <p:regular r:id="rId62"/>
      <p:bold r:id="rId63"/>
    </p:embeddedFont>
    <p:embeddedFont>
      <p:font typeface="Roboto"/>
      <p:regular r:id="rId64"/>
      <p:bold r:id="rId65"/>
      <p:italic r:id="rId66"/>
      <p:boldItalic r:id="rId67"/>
    </p:embeddedFont>
    <p:embeddedFont>
      <p:font typeface="Roboto Medium"/>
      <p:regular r:id="rId68"/>
      <p:bold r:id="rId69"/>
      <p:italic r:id="rId70"/>
      <p:boldItalic r:id="rId71"/>
    </p:embeddedFont>
    <p:embeddedFont>
      <p:font typeface="Century Schoolbook"/>
      <p:regular r:id="rId72"/>
      <p:bold r:id="rId73"/>
      <p:italic r:id="rId74"/>
      <p:boldItalic r:id="rId75"/>
    </p:embeddedFont>
    <p:embeddedFont>
      <p:font typeface="Oswald"/>
      <p:regular r:id="rId76"/>
      <p:bold r:id="rId7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1" name="Cristina Goggio Banks"/>
  <p:cmAuthor clrIdx="1" id="1" initials="" lastIdx="1" name="Yangxier Sui"/>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commentAuthors" Target="commentAuthors.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73" Type="http://schemas.openxmlformats.org/officeDocument/2006/relationships/font" Target="fonts/CenturySchoolbook-bold.fntdata"/><Relationship Id="rId72" Type="http://schemas.openxmlformats.org/officeDocument/2006/relationships/font" Target="fonts/CenturySchoolbook-regular.fntdata"/><Relationship Id="rId31" Type="http://schemas.openxmlformats.org/officeDocument/2006/relationships/slide" Target="slides/slide25.xml"/><Relationship Id="rId75" Type="http://schemas.openxmlformats.org/officeDocument/2006/relationships/font" Target="fonts/CenturySchoolbook-boldItalic.fntdata"/><Relationship Id="rId30" Type="http://schemas.openxmlformats.org/officeDocument/2006/relationships/slide" Target="slides/slide24.xml"/><Relationship Id="rId74" Type="http://schemas.openxmlformats.org/officeDocument/2006/relationships/font" Target="fonts/CenturySchoolbook-italic.fntdata"/><Relationship Id="rId33" Type="http://schemas.openxmlformats.org/officeDocument/2006/relationships/slide" Target="slides/slide27.xml"/><Relationship Id="rId77" Type="http://schemas.openxmlformats.org/officeDocument/2006/relationships/font" Target="fonts/Oswald-bold.fntdata"/><Relationship Id="rId32" Type="http://schemas.openxmlformats.org/officeDocument/2006/relationships/slide" Target="slides/slide26.xml"/><Relationship Id="rId76" Type="http://schemas.openxmlformats.org/officeDocument/2006/relationships/font" Target="fonts/Oswald-regular.fntdata"/><Relationship Id="rId35" Type="http://schemas.openxmlformats.org/officeDocument/2006/relationships/slide" Target="slides/slide29.xml"/><Relationship Id="rId34" Type="http://schemas.openxmlformats.org/officeDocument/2006/relationships/slide" Target="slides/slide28.xml"/><Relationship Id="rId71" Type="http://schemas.openxmlformats.org/officeDocument/2006/relationships/font" Target="fonts/RobotoMedium-boldItalic.fntdata"/><Relationship Id="rId70" Type="http://schemas.openxmlformats.org/officeDocument/2006/relationships/font" Target="fonts/RobotoMedium-italic.fntdata"/><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font" Target="fonts/OswaldMedium-regular.fntdata"/><Relationship Id="rId61" Type="http://schemas.openxmlformats.org/officeDocument/2006/relationships/slide" Target="slides/slide55.xml"/><Relationship Id="rId20" Type="http://schemas.openxmlformats.org/officeDocument/2006/relationships/slide" Target="slides/slide14.xml"/><Relationship Id="rId64" Type="http://schemas.openxmlformats.org/officeDocument/2006/relationships/font" Target="fonts/Roboto-regular.fntdata"/><Relationship Id="rId63" Type="http://schemas.openxmlformats.org/officeDocument/2006/relationships/font" Target="fonts/OswaldMedium-bold.fntdata"/><Relationship Id="rId22" Type="http://schemas.openxmlformats.org/officeDocument/2006/relationships/slide" Target="slides/slide16.xml"/><Relationship Id="rId66" Type="http://schemas.openxmlformats.org/officeDocument/2006/relationships/font" Target="fonts/Roboto-italic.fntdata"/><Relationship Id="rId21" Type="http://schemas.openxmlformats.org/officeDocument/2006/relationships/slide" Target="slides/slide15.xml"/><Relationship Id="rId65" Type="http://schemas.openxmlformats.org/officeDocument/2006/relationships/font" Target="fonts/Roboto-bold.fntdata"/><Relationship Id="rId24" Type="http://schemas.openxmlformats.org/officeDocument/2006/relationships/slide" Target="slides/slide18.xml"/><Relationship Id="rId68" Type="http://schemas.openxmlformats.org/officeDocument/2006/relationships/font" Target="fonts/RobotoMedium-regular.fntdata"/><Relationship Id="rId23" Type="http://schemas.openxmlformats.org/officeDocument/2006/relationships/slide" Target="slides/slide17.xml"/><Relationship Id="rId67" Type="http://schemas.openxmlformats.org/officeDocument/2006/relationships/font" Target="fonts/Roboto-boldItalic.fntdata"/><Relationship Id="rId60" Type="http://schemas.openxmlformats.org/officeDocument/2006/relationships/slide" Target="slides/slide54.xml"/><Relationship Id="rId26" Type="http://schemas.openxmlformats.org/officeDocument/2006/relationships/slide" Target="slides/slide20.xml"/><Relationship Id="rId25" Type="http://schemas.openxmlformats.org/officeDocument/2006/relationships/slide" Target="slides/slide19.xml"/><Relationship Id="rId69" Type="http://schemas.openxmlformats.org/officeDocument/2006/relationships/font" Target="fonts/RobotoMedium-bold.fntdata"/><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slide" Target="slides/slide49.xml"/><Relationship Id="rId10" Type="http://schemas.openxmlformats.org/officeDocument/2006/relationships/slide" Target="slides/slide4.xml"/><Relationship Id="rId54" Type="http://schemas.openxmlformats.org/officeDocument/2006/relationships/slide" Target="slides/slide48.xml"/><Relationship Id="rId13" Type="http://schemas.openxmlformats.org/officeDocument/2006/relationships/slide" Target="slides/slide7.xml"/><Relationship Id="rId57" Type="http://schemas.openxmlformats.org/officeDocument/2006/relationships/slide" Target="slides/slide51.xml"/><Relationship Id="rId12" Type="http://schemas.openxmlformats.org/officeDocument/2006/relationships/slide" Target="slides/slide6.xml"/><Relationship Id="rId56" Type="http://schemas.openxmlformats.org/officeDocument/2006/relationships/slide" Target="slides/slide50.xml"/><Relationship Id="rId15" Type="http://schemas.openxmlformats.org/officeDocument/2006/relationships/slide" Target="slides/slide9.xml"/><Relationship Id="rId59" Type="http://schemas.openxmlformats.org/officeDocument/2006/relationships/slide" Target="slides/slide53.xml"/><Relationship Id="rId14" Type="http://schemas.openxmlformats.org/officeDocument/2006/relationships/slide" Target="slides/slide8.xml"/><Relationship Id="rId58" Type="http://schemas.openxmlformats.org/officeDocument/2006/relationships/slide" Target="slides/slide52.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18-08-09T05:12:26.175">
    <p:pos x="169" y="129"/>
    <p:text>This slide looks really complicated</p:text>
  </p:cm>
  <p:cm authorId="1" idx="1" dt="2018-08-09T05:12:26.175">
    <p:pos x="169" y="129"/>
    <p:text>I took out the strips in the corner and adjusted the line spacing. Does it look a little better?</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 name="Shape 51"/>
        <p:cNvGrpSpPr/>
        <p:nvPr/>
      </p:nvGrpSpPr>
      <p:grpSpPr>
        <a:xfrm>
          <a:off x="0" y="0"/>
          <a:ext cx="0" cy="0"/>
          <a:chOff x="0" y="0"/>
          <a:chExt cx="0" cy="0"/>
        </a:xfrm>
      </p:grpSpPr>
      <p:sp>
        <p:nvSpPr>
          <p:cNvPr id="52" name="Google Shape;52;g40178aee8f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 name="Google Shape;53;g40178aee8f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401fcaa891_2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401fcaa891_2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401fcaa89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401fcaa89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401fcaa891_2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401fcaa891_2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&lt;div&gt;Icons made by &lt;a href="https://www.flaticon.com/authors/turkkub" title="turkkub"&gt;turkkub&lt;/a&gt; from &lt;a href="https://www.flaticon.com/" title="Flaticon"&gt;www.flaticon.com&lt;/a&gt; is licensed by &lt;a href="http://creativecommons.org/licenses/by/3.0/" title="Creative Commons BY 3.0" target="_blank"&gt;CC 3.0 BY&lt;/a&gt;&lt;/div&gt;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&lt;div&gt;Icons made by &lt;a href="http://www.freepik.com" title="Freepik"&gt;Freepik&lt;/a&gt; from &lt;a href="https://www.flaticon.com/" title="Flaticon"&gt;www.flaticon.com&lt;/a&gt; is licensed by &lt;a href="http://creativecommons.org/licenses/by/3.0/" title="Creative Commons BY 3.0" target="_blank"&gt;CC 3.0 BY&lt;/a&gt;&lt;/div&gt;</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401fcaa891_2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401fcaa891_2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&lt;div&gt;Icons made by &lt;a href="https://www.flaticon.com/authors/turkkub" title="turkkub"&gt;turkkub&lt;/a&gt; from &lt;a href="https://www.flaticon.com/" title="Flaticon"&gt;www.flaticon.com&lt;/a&gt; is licensed by &lt;a href="http://creativecommons.org/licenses/by/3.0/" title="Creative Commons BY 3.0" target="_blank"&gt;CC 3.0 BY&lt;/a&gt;&lt;/div&gt;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&lt;div&gt;Icons made by &lt;a href="http://www.freepik.com" title="Freepik"&gt;Freepik&lt;/a&gt; from &lt;a href="https://www.flaticon.com/" title="Flaticon"&gt;www.flaticon.com&lt;/a&gt; is licensed by &lt;a href="http://creativecommons.org/licenses/by/3.0/" title="Creative Commons BY 3.0" target="_blank"&gt;CC 3.0 BY&lt;/a&gt;&lt;/div&gt;</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401fcaa891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401fcaa891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&lt;div&gt;Icons made by &lt;a href="https://www.flaticon.com/authors/turkkub" title="turkkub"&gt;turkkub&lt;/a&gt; from &lt;a href="https://www.flaticon.com/" title="Flaticon"&gt;www.flaticon.com&lt;/a&gt; is licensed by &lt;a href="http://creativecommons.org/licenses/by/3.0/" title="Creative Commons BY 3.0" target="_blank"&gt;CC 3.0 BY&lt;/a&gt;&lt;/div&gt;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&lt;div&gt;Icons made by &lt;a href="http://www.freepik.com" title="Freepik"&gt;Freepik&lt;/a&gt; from &lt;a href="https://www.flaticon.com/" title="Flaticon"&gt;www.flaticon.com&lt;/a&gt; is licensed by &lt;a href="http://creativecommons.org/licenses/by/3.0/" title="Creative Commons BY 3.0" target="_blank"&gt;CC 3.0 BY&lt;/a&gt;&lt;/div&gt;</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401fcaa891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401fcaa891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401fcaa891_4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401fcaa891_4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401fcaa891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401fcaa891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401fcaa891_4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401fcaa891_4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401fcaa891_4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401fcaa891_4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g401ba8f59f_2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401ba8f59f_2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401fcaa891_4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401fcaa891_4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401fcaa891_4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2" name="Google Shape;212;g401fcaa891_4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401561cc52_1_1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5" name="Google Shape;225;g401561cc52_1_1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g401561cc52_1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5" name="Google Shape;265;g401561cc52_1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u="sng">
                <a:solidFill>
                  <a:schemeClr val="dk1"/>
                </a:solidFill>
                <a:latin typeface="Century Schoolbook"/>
                <a:ea typeface="Century Schoolbook"/>
                <a:cs typeface="Century Schoolbook"/>
                <a:sym typeface="Century Schoolbook"/>
              </a:rPr>
              <a:t>Education Programs</a:t>
            </a:r>
            <a:r>
              <a:rPr lang="en" sz="1200">
                <a:solidFill>
                  <a:schemeClr val="dk1"/>
                </a:solidFill>
                <a:latin typeface="Century Schoolbook"/>
                <a:ea typeface="Century Schoolbook"/>
                <a:cs typeface="Century Schoolbook"/>
                <a:sym typeface="Century Schoolbook"/>
              </a:rPr>
              <a:t> pursued by employees on their own outside of work. Examples are classes, lectures, podcasts, videos, and clubs/groups where employee learn about healthy behaviors and pursue them on their own.</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g401561cc52_1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1" name="Google Shape;271;g401561cc52_1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u="sng">
                <a:solidFill>
                  <a:schemeClr val="dk1"/>
                </a:solidFill>
                <a:latin typeface="Century Schoolbook"/>
                <a:ea typeface="Century Schoolbook"/>
                <a:cs typeface="Century Schoolbook"/>
                <a:sym typeface="Century Schoolbook"/>
              </a:rPr>
              <a:t>Social Community Building by the Employee</a:t>
            </a:r>
            <a:r>
              <a:rPr lang="en" sz="1200">
                <a:solidFill>
                  <a:schemeClr val="dk1"/>
                </a:solidFill>
                <a:latin typeface="Century Schoolbook"/>
                <a:ea typeface="Century Schoolbook"/>
                <a:cs typeface="Century Schoolbook"/>
                <a:sym typeface="Century Schoolbook"/>
              </a:rPr>
              <a:t> where employees initiate in a grassroots manner a variety of social activities for the purpose of enhancing social relationships at work and experiencing more enjoyment in life with their peers.</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g401561cc52_1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7" name="Google Shape;277;g401561cc52_1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Century Schoolbook"/>
                <a:ea typeface="Century Schoolbook"/>
                <a:cs typeface="Century Schoolbook"/>
                <a:sym typeface="Century Schoolbook"/>
              </a:rPr>
              <a:t>1.     </a:t>
            </a:r>
            <a:r>
              <a:rPr lang="en" sz="1200" u="sng">
                <a:solidFill>
                  <a:schemeClr val="dk1"/>
                </a:solidFill>
                <a:latin typeface="Century Schoolbook"/>
                <a:ea typeface="Century Schoolbook"/>
                <a:cs typeface="Century Schoolbook"/>
                <a:sym typeface="Century Schoolbook"/>
              </a:rPr>
              <a:t>Social Community Building by the Organization</a:t>
            </a:r>
            <a:r>
              <a:rPr lang="en" sz="1200">
                <a:solidFill>
                  <a:schemeClr val="dk1"/>
                </a:solidFill>
                <a:latin typeface="Century Schoolbook"/>
                <a:ea typeface="Century Schoolbook"/>
                <a:cs typeface="Century Schoolbook"/>
                <a:sym typeface="Century Schoolbook"/>
              </a:rPr>
              <a:t> where a member of the organization takes ownership of improving social community within the workforce. The organizational leader arranges social events at work and encourages development of clubs, interest groups, sports teams and all other manners of developing social connections with peers at work.</a:t>
            </a:r>
            <a:endParaRPr sz="1200">
              <a:solidFill>
                <a:schemeClr val="dk1"/>
              </a:solidFill>
              <a:latin typeface="Century Schoolbook"/>
              <a:ea typeface="Century Schoolbook"/>
              <a:cs typeface="Century Schoolbook"/>
              <a:sym typeface="Century Schoolbook"/>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Century Schoolbook"/>
              <a:ea typeface="Century Schoolbook"/>
              <a:cs typeface="Century Schoolbook"/>
              <a:sym typeface="Century Schoolbook"/>
            </a:endParaRPr>
          </a:p>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g401561cc52_1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3" name="Google Shape;283;g401561cc52_1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u="sng">
                <a:solidFill>
                  <a:schemeClr val="dk1"/>
                </a:solidFill>
                <a:latin typeface="Century Schoolbook"/>
                <a:ea typeface="Century Schoolbook"/>
                <a:cs typeface="Century Schoolbook"/>
                <a:sym typeface="Century Schoolbook"/>
              </a:rPr>
              <a:t>Preventative Care Program (Lite)</a:t>
            </a:r>
            <a:r>
              <a:rPr lang="en" sz="1200">
                <a:solidFill>
                  <a:schemeClr val="dk1"/>
                </a:solidFill>
                <a:latin typeface="Century Schoolbook"/>
                <a:ea typeface="Century Schoolbook"/>
                <a:cs typeface="Century Schoolbook"/>
                <a:sym typeface="Century Schoolbook"/>
              </a:rPr>
              <a:t> involves the health insurance vendor in performing health assessments and preventative screenings. Employee-specific recommendations are delivered to the employee at the organization in order to encourage illness and disease prevention.</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g401561cc52_1_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9" name="Google Shape;289;g401561cc52_1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u="sng">
                <a:solidFill>
                  <a:schemeClr val="dk1"/>
                </a:solidFill>
                <a:latin typeface="Century Schoolbook"/>
                <a:ea typeface="Century Schoolbook"/>
                <a:cs typeface="Century Schoolbook"/>
                <a:sym typeface="Century Schoolbook"/>
              </a:rPr>
              <a:t>Healthy Habit Development (Lite)</a:t>
            </a:r>
            <a:r>
              <a:rPr lang="en" sz="1200">
                <a:solidFill>
                  <a:schemeClr val="dk1"/>
                </a:solidFill>
                <a:latin typeface="Century Schoolbook"/>
                <a:ea typeface="Century Schoolbook"/>
                <a:cs typeface="Century Schoolbook"/>
                <a:sym typeface="Century Schoolbook"/>
              </a:rPr>
              <a:t> consists of a set of organization-led interventions in the workplace that encourage healthier eating, greater physical activity, tracking personal mental and physical health, and enjoying restoration. Examples of interventions are providing healthier food at work, organization-sponsored classes on-site, gym memberships, health tracking through wearable devices, and local health-related events such as “fun runs.”</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g401561cc52_1_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7" name="Google Shape;297;g401561cc52_1_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u="sng">
                <a:solidFill>
                  <a:schemeClr val="dk1"/>
                </a:solidFill>
                <a:latin typeface="Century Schoolbook"/>
                <a:ea typeface="Century Schoolbook"/>
                <a:cs typeface="Century Schoolbook"/>
                <a:sym typeface="Century Schoolbook"/>
              </a:rPr>
              <a:t>Healthy Habit Development (Enhanced)</a:t>
            </a:r>
            <a:r>
              <a:rPr lang="en" sz="1200">
                <a:solidFill>
                  <a:schemeClr val="dk1"/>
                </a:solidFill>
                <a:latin typeface="Century Schoolbook"/>
                <a:ea typeface="Century Schoolbook"/>
                <a:cs typeface="Century Schoolbook"/>
                <a:sym typeface="Century Schoolbook"/>
              </a:rPr>
              <a:t> involves a much greater investment on the part of the leadership in making physical enhancements to the worksite to introduce healthier habits as a part of employees’ workday. Examples include building in-house gym facilities, in-house cafeterias with chef-made healthy meals, sports facilities with showers, attractive stairways, gardens and outdoor running paths, and workspace enhancements with natural light, temperature controls, good ventilation, non-toxic materials, and noise pollution controls. May also include HR policies that reduce stressors related to child/elder care, commuting and travel, and long work hours.</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g401561cc52_1_1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5" name="Google Shape;305;g401561cc52_1_1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u="sng">
                <a:solidFill>
                  <a:schemeClr val="dk1"/>
                </a:solidFill>
                <a:latin typeface="Century Schoolbook"/>
                <a:ea typeface="Century Schoolbook"/>
                <a:cs typeface="Century Schoolbook"/>
                <a:sym typeface="Century Schoolbook"/>
              </a:rPr>
              <a:t>Preventative Care Program (Enhanced)</a:t>
            </a:r>
            <a:r>
              <a:rPr lang="en" sz="1200">
                <a:solidFill>
                  <a:schemeClr val="dk1"/>
                </a:solidFill>
                <a:latin typeface="Century Schoolbook"/>
                <a:ea typeface="Century Schoolbook"/>
                <a:cs typeface="Century Schoolbook"/>
                <a:sym typeface="Century Schoolbook"/>
              </a:rPr>
              <a:t> is a partnership between healthcare providers and organizational leadership in an effort to reduce the incidence of serious illness and disease. Wellness programs involve the integration of health promotion into the culture and organizational decision-making, and actively engages health professionals in coaching employees on disease prevention and health promotion. Also includes targeted programs (e.g., smoking cessation) for high-risk employees.</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401ba8f59f_2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401ba8f59f_2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g401561cc52_1_1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1" name="Google Shape;311;g401561cc52_1_1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u="sng">
                <a:solidFill>
                  <a:schemeClr val="dk1"/>
                </a:solidFill>
                <a:latin typeface="Century Schoolbook"/>
                <a:ea typeface="Century Schoolbook"/>
                <a:cs typeface="Century Schoolbook"/>
                <a:sym typeface="Century Schoolbook"/>
              </a:rPr>
              <a:t>Disease Management</a:t>
            </a:r>
            <a:r>
              <a:rPr lang="en" sz="1200">
                <a:solidFill>
                  <a:schemeClr val="dk1"/>
                </a:solidFill>
                <a:latin typeface="Century Schoolbook"/>
                <a:ea typeface="Century Schoolbook"/>
                <a:cs typeface="Century Schoolbook"/>
                <a:sym typeface="Century Schoolbook"/>
              </a:rPr>
              <a:t> where the leadership makes significant investments in the establishment of in-house medical clinics and occupational health programs in order to service employees’ health needs and to treat employees who are sick, injured, or have active disease that needs consistent treatment and medication. The role of leadership is to ensure effective operation of the clinic and its programming to meet employees’ health needs.</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g401fcaa891_4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7" name="Google Shape;317;g401fcaa891_4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g401fcaa891_4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0" name="Google Shape;330;g401fcaa891_4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g40178aee8f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3" name="Google Shape;343;g40178aee8f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g40178aee8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7" name="Google Shape;357;g40178aee8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g40178aee8f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5" name="Google Shape;365;g40178aee8f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g40178aee8f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1" name="Google Shape;371;g40178aee8f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g401561cc52_1_1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7" name="Google Shape;377;g401561cc52_1_1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g401561cc52_1_1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3" name="Google Shape;383;g401561cc52_1_1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g401561cc52_1_1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9" name="Google Shape;389;g401561cc52_1_1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401ba8f59f_2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401ba8f59f_2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&lt;div&gt;Icons made by &lt;a href="https://www.flaticon.com/authors/turkkub" title="turkkub"&gt;turkkub&lt;/a&gt; from &lt;a href="https://www.flaticon.com/" title="Flaticon"&gt;www.flaticon.com&lt;/a&gt; is licensed by &lt;a href="http://creativecommons.org/licenses/by/3.0/" title="Creative Commons BY 3.0" target="_blank"&gt;CC 3.0 BY&lt;/a&gt;&lt;/div&gt;</a:t>
            </a:r>
            <a:endParaRPr/>
          </a:p>
          <a:p>
            <a:pPr indent="0" lvl="0" marL="0" rtl="0" algn="l">
              <a:spcBef>
                <a:spcPts val="0"/>
              </a:spcBef>
              <a:spcAft>
                <a:spcPts val="0"/>
              </a:spcAft>
              <a:buNone/>
            </a:pPr>
            <a:r>
              <a:rPr lang="en"/>
              <a:t>&lt;div&gt;Icons made by &lt;a href="http://www.freepik.com" title="Freepik"&gt;Freepik&lt;/a&gt; from &lt;a href="https://www.flaticon.com/" title="Flaticon"&gt;www.flaticon.com&lt;/a&gt; is licensed by &lt;a href="http://creativecommons.org/licenses/by/3.0/" title="Creative Commons BY 3.0" target="_blank"&gt;CC 3.0 BY&lt;/a&gt;&lt;/div&gt;</a:t>
            </a:r>
            <a:endParaRPr/>
          </a:p>
          <a:p>
            <a:pPr indent="0" lvl="0" marL="0" rtl="0" algn="l">
              <a:spcBef>
                <a:spcPts val="0"/>
              </a:spcBef>
              <a:spcAft>
                <a:spcPts val="0"/>
              </a:spcAft>
              <a:buNone/>
            </a:pPr>
            <a:r>
              <a:rPr lang="en"/>
              <a:t>&lt;div&gt;Icons made by &lt;a href="http://www.freepik.com" title="Freepik"&gt;Freepik&lt;/a&gt; from &lt;a href="https://www.flaticon.com/" title="Flaticon"&gt;www.flaticon.com&lt;/a&gt; is licensed by &lt;a href="http://creativecommons.org/licenses/by/3.0/" title="Creative Commons BY 3.0" target="_blank"&gt;CC 3.0 BY&lt;/a&gt;&lt;/div&gt;</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g401561cc52_1_1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7" name="Google Shape;397;g401561cc52_1_1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 name="Shape 405"/>
        <p:cNvGrpSpPr/>
        <p:nvPr/>
      </p:nvGrpSpPr>
      <p:grpSpPr>
        <a:xfrm>
          <a:off x="0" y="0"/>
          <a:ext cx="0" cy="0"/>
          <a:chOff x="0" y="0"/>
          <a:chExt cx="0" cy="0"/>
        </a:xfrm>
      </p:grpSpPr>
      <p:sp>
        <p:nvSpPr>
          <p:cNvPr id="406" name="Google Shape;406;g401561cc52_1_1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7" name="Google Shape;407;g401561cc52_1_1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1" name="Shape 411"/>
        <p:cNvGrpSpPr/>
        <p:nvPr/>
      </p:nvGrpSpPr>
      <p:grpSpPr>
        <a:xfrm>
          <a:off x="0" y="0"/>
          <a:ext cx="0" cy="0"/>
          <a:chOff x="0" y="0"/>
          <a:chExt cx="0" cy="0"/>
        </a:xfrm>
      </p:grpSpPr>
      <p:sp>
        <p:nvSpPr>
          <p:cNvPr id="412" name="Google Shape;412;g401561cc52_1_1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3" name="Google Shape;413;g401561cc52_1_1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7" name="Shape 417"/>
        <p:cNvGrpSpPr/>
        <p:nvPr/>
      </p:nvGrpSpPr>
      <p:grpSpPr>
        <a:xfrm>
          <a:off x="0" y="0"/>
          <a:ext cx="0" cy="0"/>
          <a:chOff x="0" y="0"/>
          <a:chExt cx="0" cy="0"/>
        </a:xfrm>
      </p:grpSpPr>
      <p:sp>
        <p:nvSpPr>
          <p:cNvPr id="418" name="Google Shape;418;g401fcaa891_4_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9" name="Google Shape;419;g401fcaa891_4_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6" name="Shape 426"/>
        <p:cNvGrpSpPr/>
        <p:nvPr/>
      </p:nvGrpSpPr>
      <p:grpSpPr>
        <a:xfrm>
          <a:off x="0" y="0"/>
          <a:ext cx="0" cy="0"/>
          <a:chOff x="0" y="0"/>
          <a:chExt cx="0" cy="0"/>
        </a:xfrm>
      </p:grpSpPr>
      <p:sp>
        <p:nvSpPr>
          <p:cNvPr id="427" name="Google Shape;427;g401ba8f59f_0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8" name="Google Shape;428;g401ba8f59f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2" name="Shape 432"/>
        <p:cNvGrpSpPr/>
        <p:nvPr/>
      </p:nvGrpSpPr>
      <p:grpSpPr>
        <a:xfrm>
          <a:off x="0" y="0"/>
          <a:ext cx="0" cy="0"/>
          <a:chOff x="0" y="0"/>
          <a:chExt cx="0" cy="0"/>
        </a:xfrm>
      </p:grpSpPr>
      <p:sp>
        <p:nvSpPr>
          <p:cNvPr id="433" name="Google Shape;433;g401ba8f59f_0_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4" name="Google Shape;434;g401ba8f59f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8" name="Shape 438"/>
        <p:cNvGrpSpPr/>
        <p:nvPr/>
      </p:nvGrpSpPr>
      <p:grpSpPr>
        <a:xfrm>
          <a:off x="0" y="0"/>
          <a:ext cx="0" cy="0"/>
          <a:chOff x="0" y="0"/>
          <a:chExt cx="0" cy="0"/>
        </a:xfrm>
      </p:grpSpPr>
      <p:sp>
        <p:nvSpPr>
          <p:cNvPr id="439" name="Google Shape;439;g401fcaa891_4_1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0" name="Google Shape;440;g401fcaa891_4_1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1" name="Shape 451"/>
        <p:cNvGrpSpPr/>
        <p:nvPr/>
      </p:nvGrpSpPr>
      <p:grpSpPr>
        <a:xfrm>
          <a:off x="0" y="0"/>
          <a:ext cx="0" cy="0"/>
          <a:chOff x="0" y="0"/>
          <a:chExt cx="0" cy="0"/>
        </a:xfrm>
      </p:grpSpPr>
      <p:sp>
        <p:nvSpPr>
          <p:cNvPr id="452" name="Google Shape;452;g401ba8f59f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3" name="Google Shape;453;g401ba8f59f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6" name="Shape 456"/>
        <p:cNvGrpSpPr/>
        <p:nvPr/>
      </p:nvGrpSpPr>
      <p:grpSpPr>
        <a:xfrm>
          <a:off x="0" y="0"/>
          <a:ext cx="0" cy="0"/>
          <a:chOff x="0" y="0"/>
          <a:chExt cx="0" cy="0"/>
        </a:xfrm>
      </p:grpSpPr>
      <p:sp>
        <p:nvSpPr>
          <p:cNvPr id="457" name="Google Shape;457;g401fcaa891_6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8" name="Google Shape;458;g401fcaa891_6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&lt;div&gt;Icons made by &lt;a href="https://www.flaticon.com/authors/turkkub" title="turkkub"&gt;turkkub&lt;/a&gt; from &lt;a href="https://www.flaticon.com/" title="Flaticon"&gt;www.flaticon.com&lt;/a&gt; is licensed by &lt;a href="http://creativecommons.org/licenses/by/3.0/" title="Creative Commons BY 3.0" target="_blank"&gt;CC 3.0 BY&lt;/a&gt;&lt;/div&gt;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&lt;div&gt;Icons made by &lt;a href="http://www.freepik.com" title="Freepik"&gt;Freepik&lt;/a&gt; from &lt;a href="https://www.flaticon.com/" title="Flaticon"&gt;www.flaticon.com&lt;/a&gt; is licensed by &lt;a href="http://creativecommons.org/licenses/by/3.0/" title="Creative Commons BY 3.0" target="_blank"&gt;CC 3.0 BY&lt;/a&gt;&lt;/div&gt;</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6" name="Shape 466"/>
        <p:cNvGrpSpPr/>
        <p:nvPr/>
      </p:nvGrpSpPr>
      <p:grpSpPr>
        <a:xfrm>
          <a:off x="0" y="0"/>
          <a:ext cx="0" cy="0"/>
          <a:chOff x="0" y="0"/>
          <a:chExt cx="0" cy="0"/>
        </a:xfrm>
      </p:grpSpPr>
      <p:sp>
        <p:nvSpPr>
          <p:cNvPr id="467" name="Google Shape;467;g401ba8f59f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8" name="Google Shape;468;g401ba8f59f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chemeClr val="dk1"/>
                </a:solidFill>
              </a:rPr>
              <a:t>&lt;div&gt;Icons made by &lt;a href="https://www.flaticon.com/authors/smashicons" title="Smashicons"&gt;Smashicons&lt;/a&gt; from &lt;a href="https://www.flaticon.com/" title="Flaticon"&gt;www.flaticon.com&lt;/a&gt; is licensed by &lt;a href="http://creativecommons.org/licenses/by/3.0/" title="Creative Commons BY 3.0" target="_blank"&gt;CC 3.0 BY&lt;/a&gt;&lt;/div&gt;</a:t>
            </a:r>
            <a:endParaRPr sz="1200">
              <a:solidFill>
                <a:schemeClr val="dk1"/>
              </a:solidFill>
            </a:endParaRPr>
          </a:p>
          <a:p>
            <a:pPr indent="0" lvl="0" marL="0" rtl="0" algn="l">
              <a:spcBef>
                <a:spcPts val="0"/>
              </a:spcBef>
              <a:spcAft>
                <a:spcPts val="0"/>
              </a:spcAft>
              <a:buNone/>
            </a:pPr>
            <a:r>
              <a:t/>
            </a:r>
            <a:endParaRPr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401ba8f59f_2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401ba8f59f_2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&lt;div&gt;Icons made by &lt;a href="https://www.flaticon.com/authors/turkkub" title="turkkub"&gt;turkkub&lt;/a&gt; from &lt;a href="https://www.flaticon.com/" title="Flaticon"&gt;www.flaticon.com&lt;/a&gt; is licensed by &lt;a href="http://creativecommons.org/licenses/by/3.0/" title="Creative Commons BY 3.0" target="_blank"&gt;CC 3.0 BY&lt;/a&gt;&lt;/div&gt;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&lt;div&gt;Icons made by &lt;a href="http://www.freepik.com" title="Freepik"&gt;Freepik&lt;/a&gt; from &lt;a href="https://www.flaticon.com/" title="Flaticon"&gt;www.flaticon.com&lt;/a&gt; is licensed by &lt;a href="http://creativecommons.org/licenses/by/3.0/" title="Creative Commons BY 3.0" target="_blank"&gt;CC 3.0 BY&lt;/a&gt;&lt;/div&gt;</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9" name="Shape 479"/>
        <p:cNvGrpSpPr/>
        <p:nvPr/>
      </p:nvGrpSpPr>
      <p:grpSpPr>
        <a:xfrm>
          <a:off x="0" y="0"/>
          <a:ext cx="0" cy="0"/>
          <a:chOff x="0" y="0"/>
          <a:chExt cx="0" cy="0"/>
        </a:xfrm>
      </p:grpSpPr>
      <p:sp>
        <p:nvSpPr>
          <p:cNvPr id="480" name="Google Shape;480;g401ba8f59f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1" name="Google Shape;481;g401ba8f59f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&lt;div&gt;Icons made by &lt;a href="http://www.freepik.com" title="Freepik"&gt;Freepik&lt;/a&gt; from &lt;a href="https://www.flaticon.com/" title="Flaticon"&gt;www.flaticon.com&lt;/a&gt; is licensed by &lt;a href="http://creativecommons.org/licenses/by/3.0/" title="Creative Commons BY 3.0" target="_blank"&gt;CC 3.0 BY&lt;/a&gt;&lt;/div&gt;</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5" name="Shape 485"/>
        <p:cNvGrpSpPr/>
        <p:nvPr/>
      </p:nvGrpSpPr>
      <p:grpSpPr>
        <a:xfrm>
          <a:off x="0" y="0"/>
          <a:ext cx="0" cy="0"/>
          <a:chOff x="0" y="0"/>
          <a:chExt cx="0" cy="0"/>
        </a:xfrm>
      </p:grpSpPr>
      <p:sp>
        <p:nvSpPr>
          <p:cNvPr id="486" name="Google Shape;486;g401fcaa891_6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7" name="Google Shape;487;g401fcaa891_6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&lt;div&gt;Icons made by &lt;a href="https://www.flaticon.com/authors/turkkub" title="turkkub"&gt;turkkub&lt;/a&gt; from &lt;a href="https://www.flaticon.com/" title="Flaticon"&gt;www.flaticon.com&lt;/a&gt; is licensed by &lt;a href="http://creativecommons.org/licenses/by/3.0/" title="Creative Commons BY 3.0" target="_blank"&gt;CC 3.0 BY&lt;/a&gt;&lt;/div&gt;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&lt;div&gt;Icons made by &lt;a href="http://www.freepik.com" title="Freepik"&gt;Freepik&lt;/a&gt; from &lt;a href="https://www.flaticon.com/" title="Flaticon"&gt;www.flaticon.com&lt;/a&gt; is licensed by &lt;a href="http://creativecommons.org/licenses/by/3.0/" title="Creative Commons BY 3.0" target="_blank"&gt;CC 3.0 BY&lt;/a&gt;&lt;/div&gt;</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5" name="Shape 495"/>
        <p:cNvGrpSpPr/>
        <p:nvPr/>
      </p:nvGrpSpPr>
      <p:grpSpPr>
        <a:xfrm>
          <a:off x="0" y="0"/>
          <a:ext cx="0" cy="0"/>
          <a:chOff x="0" y="0"/>
          <a:chExt cx="0" cy="0"/>
        </a:xfrm>
      </p:grpSpPr>
      <p:sp>
        <p:nvSpPr>
          <p:cNvPr id="496" name="Google Shape;496;g401fcaa891_6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7" name="Google Shape;497;g401fcaa891_6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9" name="Shape 509"/>
        <p:cNvGrpSpPr/>
        <p:nvPr/>
      </p:nvGrpSpPr>
      <p:grpSpPr>
        <a:xfrm>
          <a:off x="0" y="0"/>
          <a:ext cx="0" cy="0"/>
          <a:chOff x="0" y="0"/>
          <a:chExt cx="0" cy="0"/>
        </a:xfrm>
      </p:grpSpPr>
      <p:sp>
        <p:nvSpPr>
          <p:cNvPr id="510" name="Google Shape;510;g401ba8f59f_2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1" name="Google Shape;511;g401ba8f59f_2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7" name="Shape 517"/>
        <p:cNvGrpSpPr/>
        <p:nvPr/>
      </p:nvGrpSpPr>
      <p:grpSpPr>
        <a:xfrm>
          <a:off x="0" y="0"/>
          <a:ext cx="0" cy="0"/>
          <a:chOff x="0" y="0"/>
          <a:chExt cx="0" cy="0"/>
        </a:xfrm>
      </p:grpSpPr>
      <p:sp>
        <p:nvSpPr>
          <p:cNvPr id="518" name="Google Shape;518;g401fcaa891_6_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9" name="Google Shape;519;g401fcaa891_6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3" name="Shape 523"/>
        <p:cNvGrpSpPr/>
        <p:nvPr/>
      </p:nvGrpSpPr>
      <p:grpSpPr>
        <a:xfrm>
          <a:off x="0" y="0"/>
          <a:ext cx="0" cy="0"/>
          <a:chOff x="0" y="0"/>
          <a:chExt cx="0" cy="0"/>
        </a:xfrm>
      </p:grpSpPr>
      <p:sp>
        <p:nvSpPr>
          <p:cNvPr id="524" name="Google Shape;524;g401fcaa891_6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5" name="Google Shape;525;g401fcaa891_6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401ba8f59f_2_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401ba8f59f_2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&lt;div&gt;Icons made by &lt;a href="https://www.flaticon.com/authors/turkkub" title="turkkub"&gt;turkkub&lt;/a&gt; from &lt;a href="https://www.flaticon.com/" title="Flaticon"&gt;www.flaticon.com&lt;/a&gt; is licensed by &lt;a href="http://creativecommons.org/licenses/by/3.0/" title="Creative Commons BY 3.0" target="_blank"&gt;CC 3.0 BY&lt;/a&gt;&lt;/div&gt;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&lt;div&gt;Icons made by &lt;a href="http://www.freepik.com" title="Freepik"&gt;Freepik&lt;/a&gt; from &lt;a href="https://www.flaticon.com/" title="Flaticon"&gt;www.flaticon.com&lt;/a&gt; is licensed by &lt;a href="http://creativecommons.org/licenses/by/3.0/" title="Creative Commons BY 3.0" target="_blank"&gt;CC 3.0 BY&lt;/a&gt;&lt;/div&gt;</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401fcaa891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401fcaa891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&lt;div&gt;Icons made by &lt;a href="https://www.flaticon.com/authors/turkkub" title="turkkub"&gt;turkkub&lt;/a&gt; from &lt;a href="https://www.flaticon.com/" title="Flaticon"&gt;www.flaticon.com&lt;/a&gt; is licensed by &lt;a href="http://creativecommons.org/licenses/by/3.0/" title="Creative Commons BY 3.0" target="_blank"&gt;CC 3.0 BY&lt;/a&gt;&lt;/div&gt;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&lt;div&gt;Icons made by &lt;a href="http://www.freepik.com" title="Freepik"&gt;Freepik&lt;/a&gt; from &lt;a href="https://www.flaticon.com/" title="Flaticon"&gt;www.flaticon.com&lt;/a&gt; is licensed by &lt;a href="http://creativecommons.org/licenses/by/3.0/" title="Creative Commons BY 3.0" target="_blank"&gt;CC 3.0 BY&lt;/a&gt;&lt;/div&gt;</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401fcaa891_2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401fcaa891_2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&lt;div&gt;Icons made by &lt;a href="https://www.flaticon.com/authors/turkkub" title="turkkub"&gt;turkkub&lt;/a&gt; from &lt;a href="https://www.flaticon.com/" title="Flaticon"&gt;www.flaticon.com&lt;/a&gt; is licensed by &lt;a href="http://creativecommons.org/licenses/by/3.0/" title="Creative Commons BY 3.0" target="_blank"&gt;CC 3.0 BY&lt;/a&gt;&lt;/div&gt;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&lt;div&gt;Icons made by &lt;a href="http://www.freepik.com" title="Freepik"&gt;Freepik&lt;/a&gt; from &lt;a href="https://www.flaticon.com/" title="Flaticon"&gt;www.flaticon.com&lt;/a&gt; is licensed by &lt;a href="http://creativecommons.org/licenses/by/3.0/" title="Creative Commons BY 3.0" target="_blank"&gt;CC 3.0 BY&lt;/a&gt;&lt;/div&gt;</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401fcaa891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401fcaa891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0" name="Shape 10"/>
        <p:cNvGrpSpPr/>
        <p:nvPr/>
      </p:nvGrpSpPr>
      <p:grpSpPr>
        <a:xfrm>
          <a:off x="0" y="0"/>
          <a:ext cx="0" cy="0"/>
          <a:chOff x="0" y="0"/>
          <a:chExt cx="0" cy="0"/>
        </a:xfrm>
      </p:grpSpPr>
      <p:sp>
        <p:nvSpPr>
          <p:cNvPr id="11" name="Google Shape;11;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2" name="Google Shape;12;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5" name="Shape 45"/>
        <p:cNvGrpSpPr/>
        <p:nvPr/>
      </p:nvGrpSpPr>
      <p:grpSpPr>
        <a:xfrm>
          <a:off x="0" y="0"/>
          <a:ext cx="0" cy="0"/>
          <a:chOff x="0" y="0"/>
          <a:chExt cx="0" cy="0"/>
        </a:xfrm>
      </p:grpSpPr>
      <p:sp>
        <p:nvSpPr>
          <p:cNvPr id="46" name="Google Shape;46;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7" name="Google Shape;47;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8" name="Google Shape;48;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9" name="Shape 49"/>
        <p:cNvGrpSpPr/>
        <p:nvPr/>
      </p:nvGrpSpPr>
      <p:grpSpPr>
        <a:xfrm>
          <a:off x="0" y="0"/>
          <a:ext cx="0" cy="0"/>
          <a:chOff x="0" y="0"/>
          <a:chExt cx="0" cy="0"/>
        </a:xfrm>
      </p:grpSpPr>
      <p:sp>
        <p:nvSpPr>
          <p:cNvPr id="50" name="Google Shape;50;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4" name="Shape 14"/>
        <p:cNvGrpSpPr/>
        <p:nvPr/>
      </p:nvGrpSpPr>
      <p:grpSpPr>
        <a:xfrm>
          <a:off x="0" y="0"/>
          <a:ext cx="0" cy="0"/>
          <a:chOff x="0" y="0"/>
          <a:chExt cx="0" cy="0"/>
        </a:xfrm>
      </p:grpSpPr>
      <p:sp>
        <p:nvSpPr>
          <p:cNvPr id="15" name="Google Shape;15;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6" name="Google Shape;16;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7" name="Shape 17"/>
        <p:cNvGrpSpPr/>
        <p:nvPr/>
      </p:nvGrpSpPr>
      <p:grpSpPr>
        <a:xfrm>
          <a:off x="0" y="0"/>
          <a:ext cx="0" cy="0"/>
          <a:chOff x="0" y="0"/>
          <a:chExt cx="0" cy="0"/>
        </a:xfrm>
      </p:grpSpPr>
      <p:sp>
        <p:nvSpPr>
          <p:cNvPr id="18" name="Google Shape;18;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9" name="Google Shape;19;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0" name="Google Shape;20;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1" name="Shape 21"/>
        <p:cNvGrpSpPr/>
        <p:nvPr/>
      </p:nvGrpSpPr>
      <p:grpSpPr>
        <a:xfrm>
          <a:off x="0" y="0"/>
          <a:ext cx="0" cy="0"/>
          <a:chOff x="0" y="0"/>
          <a:chExt cx="0" cy="0"/>
        </a:xfrm>
      </p:grpSpPr>
      <p:sp>
        <p:nvSpPr>
          <p:cNvPr id="22" name="Google Shape;22;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3" name="Google Shape;23;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5" name="Google Shape;25;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6" name="Shape 26"/>
        <p:cNvGrpSpPr/>
        <p:nvPr/>
      </p:nvGrpSpPr>
      <p:grpSpPr>
        <a:xfrm>
          <a:off x="0" y="0"/>
          <a:ext cx="0" cy="0"/>
          <a:chOff x="0" y="0"/>
          <a:chExt cx="0" cy="0"/>
        </a:xfrm>
      </p:grpSpPr>
      <p:sp>
        <p:nvSpPr>
          <p:cNvPr id="27" name="Google Shape;27;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8" name="Google Shape;28;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9" name="Shape 29"/>
        <p:cNvGrpSpPr/>
        <p:nvPr/>
      </p:nvGrpSpPr>
      <p:grpSpPr>
        <a:xfrm>
          <a:off x="0" y="0"/>
          <a:ext cx="0" cy="0"/>
          <a:chOff x="0" y="0"/>
          <a:chExt cx="0" cy="0"/>
        </a:xfrm>
      </p:grpSpPr>
      <p:sp>
        <p:nvSpPr>
          <p:cNvPr id="30" name="Google Shape;30;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1" name="Google Shape;31;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2" name="Google Shape;32;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3" name="Shape 33"/>
        <p:cNvGrpSpPr/>
        <p:nvPr/>
      </p:nvGrpSpPr>
      <p:grpSpPr>
        <a:xfrm>
          <a:off x="0" y="0"/>
          <a:ext cx="0" cy="0"/>
          <a:chOff x="0" y="0"/>
          <a:chExt cx="0" cy="0"/>
        </a:xfrm>
      </p:grpSpPr>
      <p:sp>
        <p:nvSpPr>
          <p:cNvPr id="34" name="Google Shape;34;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5" name="Google Shape;35;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6" name="Shape 36"/>
        <p:cNvGrpSpPr/>
        <p:nvPr/>
      </p:nvGrpSpPr>
      <p:grpSpPr>
        <a:xfrm>
          <a:off x="0" y="0"/>
          <a:ext cx="0" cy="0"/>
          <a:chOff x="0" y="0"/>
          <a:chExt cx="0" cy="0"/>
        </a:xfrm>
      </p:grpSpPr>
      <p:sp>
        <p:nvSpPr>
          <p:cNvPr id="37" name="Google Shape;37;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9" name="Google Shape;39;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0" name="Google Shape;40;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1" name="Google Shape;41;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2" name="Shape 42"/>
        <p:cNvGrpSpPr/>
        <p:nvPr/>
      </p:nvGrpSpPr>
      <p:grpSpPr>
        <a:xfrm>
          <a:off x="0" y="0"/>
          <a:ext cx="0" cy="0"/>
          <a:chOff x="0" y="0"/>
          <a:chExt cx="0" cy="0"/>
        </a:xfrm>
      </p:grpSpPr>
      <p:sp>
        <p:nvSpPr>
          <p:cNvPr id="43" name="Google Shape;43;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4" name="Google Shape;44;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pic>
        <p:nvPicPr>
          <p:cNvPr id="9" name="Google Shape;9;p1"/>
          <p:cNvPicPr preferRelativeResize="0"/>
          <p:nvPr/>
        </p:nvPicPr>
        <p:blipFill>
          <a:blip r:embed="rId1">
            <a:alphaModFix/>
          </a:blip>
          <a:stretch>
            <a:fillRect/>
          </a:stretch>
        </p:blipFill>
        <p:spPr>
          <a:xfrm>
            <a:off x="8378950" y="4378450"/>
            <a:ext cx="765050" cy="76505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comments" Target="../comments/commen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18.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26.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22.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8.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12.jpg"/><Relationship Id="rId4" Type="http://schemas.openxmlformats.org/officeDocument/2006/relationships/image" Target="../media/image5.jpg"/><Relationship Id="rId5" Type="http://schemas.openxmlformats.org/officeDocument/2006/relationships/image" Target="../media/image34.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32.jpg"/><Relationship Id="rId4" Type="http://schemas.openxmlformats.org/officeDocument/2006/relationships/image" Target="../media/image21.jpg"/><Relationship Id="rId5" Type="http://schemas.openxmlformats.org/officeDocument/2006/relationships/image" Target="../media/image7.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20.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25.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13.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image" Target="../media/image33.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image" Target="../media/image30.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image" Target="../media/image11.gi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image" Target="../media/image15.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 Id="rId3" Type="http://schemas.openxmlformats.org/officeDocument/2006/relationships/image" Target="../media/image27.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6.png"/><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 Id="rId3" Type="http://schemas.openxmlformats.org/officeDocument/2006/relationships/image" Target="../media/image17.gi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 Id="rId3" Type="http://schemas.openxmlformats.org/officeDocument/2006/relationships/image" Target="../media/image16.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 Id="rId3" Type="http://schemas.openxmlformats.org/officeDocument/2006/relationships/image" Target="../media/image23.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 Id="rId3" Type="http://schemas.openxmlformats.org/officeDocument/2006/relationships/image" Target="../media/image19.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 Id="rId3" Type="http://schemas.openxmlformats.org/officeDocument/2006/relationships/hyperlink" Target="http://drive.google.com/file/d/1TavC18x1mP0rtwQZkgJo6vYS8phOkoxU/view" TargetMode="External"/><Relationship Id="rId4" Type="http://schemas.openxmlformats.org/officeDocument/2006/relationships/image" Target="../media/image14.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9.xml"/><Relationship Id="rId3" Type="http://schemas.openxmlformats.org/officeDocument/2006/relationships/image" Target="../media/image28.png"/><Relationship Id="rId4" Type="http://schemas.openxmlformats.org/officeDocument/2006/relationships/image" Target="../media/image4.png"/><Relationship Id="rId5" Type="http://schemas.openxmlformats.org/officeDocument/2006/relationships/image" Target="../media/image3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Relationship Id="rId3" Type="http://schemas.openxmlformats.org/officeDocument/2006/relationships/image" Target="../media/image24.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3.xml"/><Relationship Id="rId3" Type="http://schemas.openxmlformats.org/officeDocument/2006/relationships/image" Target="../media/image9.png"/><Relationship Id="rId4" Type="http://schemas.openxmlformats.org/officeDocument/2006/relationships/image" Target="../media/image31.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 name="Shape 54"/>
        <p:cNvGrpSpPr/>
        <p:nvPr/>
      </p:nvGrpSpPr>
      <p:grpSpPr>
        <a:xfrm>
          <a:off x="0" y="0"/>
          <a:ext cx="0" cy="0"/>
          <a:chOff x="0" y="0"/>
          <a:chExt cx="0" cy="0"/>
        </a:xfrm>
      </p:grpSpPr>
      <p:pic>
        <p:nvPicPr>
          <p:cNvPr id="55" name="Google Shape;55;p13"/>
          <p:cNvPicPr preferRelativeResize="0"/>
          <p:nvPr/>
        </p:nvPicPr>
        <p:blipFill rotWithShape="1">
          <a:blip r:embed="rId3">
            <a:alphaModFix/>
          </a:blip>
          <a:srcRect b="0" l="1195" r="0" t="0"/>
          <a:stretch/>
        </p:blipFill>
        <p:spPr>
          <a:xfrm>
            <a:off x="161825" y="94375"/>
            <a:ext cx="3784999" cy="4954749"/>
          </a:xfrm>
          <a:prstGeom prst="rect">
            <a:avLst/>
          </a:prstGeom>
          <a:noFill/>
          <a:ln>
            <a:noFill/>
          </a:ln>
        </p:spPr>
      </p:pic>
      <p:sp>
        <p:nvSpPr>
          <p:cNvPr id="56" name="Google Shape;56;p13"/>
          <p:cNvSpPr txBox="1"/>
          <p:nvPr/>
        </p:nvSpPr>
        <p:spPr>
          <a:xfrm>
            <a:off x="3946825" y="2840000"/>
            <a:ext cx="4862700" cy="117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Roboto"/>
                <a:ea typeface="Roboto"/>
                <a:cs typeface="Roboto"/>
                <a:sym typeface="Roboto"/>
              </a:rPr>
              <a:t>Cristina Banks, PhD</a:t>
            </a:r>
            <a:endParaRPr b="1">
              <a:latin typeface="Roboto"/>
              <a:ea typeface="Roboto"/>
              <a:cs typeface="Roboto"/>
              <a:sym typeface="Roboto"/>
            </a:endParaRPr>
          </a:p>
          <a:p>
            <a:pPr indent="0" lvl="0" marL="0" rtl="0" algn="l">
              <a:spcBef>
                <a:spcPts val="0"/>
              </a:spcBef>
              <a:spcAft>
                <a:spcPts val="0"/>
              </a:spcAft>
              <a:buNone/>
            </a:pPr>
            <a:r>
              <a:rPr lang="en">
                <a:latin typeface="Roboto Medium"/>
                <a:ea typeface="Roboto Medium"/>
                <a:cs typeface="Roboto Medium"/>
                <a:sym typeface="Roboto Medium"/>
              </a:rPr>
              <a:t>Director, Interdisciplinary Center for Healthy Workplaces,</a:t>
            </a:r>
            <a:endParaRPr>
              <a:latin typeface="Roboto Medium"/>
              <a:ea typeface="Roboto Medium"/>
              <a:cs typeface="Roboto Medium"/>
              <a:sym typeface="Roboto Medium"/>
            </a:endParaRPr>
          </a:p>
          <a:p>
            <a:pPr indent="0" lvl="0" marL="0" rtl="0" algn="l">
              <a:spcBef>
                <a:spcPts val="0"/>
              </a:spcBef>
              <a:spcAft>
                <a:spcPts val="0"/>
              </a:spcAft>
              <a:buNone/>
            </a:pPr>
            <a:r>
              <a:rPr lang="en">
                <a:latin typeface="Roboto Medium"/>
                <a:ea typeface="Roboto Medium"/>
                <a:cs typeface="Roboto Medium"/>
                <a:sym typeface="Roboto Medium"/>
              </a:rPr>
              <a:t>University of California, Berkeley</a:t>
            </a:r>
            <a:endParaRPr>
              <a:latin typeface="Roboto Medium"/>
              <a:ea typeface="Roboto Medium"/>
              <a:cs typeface="Roboto Medium"/>
              <a:sym typeface="Roboto Medium"/>
            </a:endParaRPr>
          </a:p>
          <a:p>
            <a:pPr indent="0" lvl="0" marL="0" rtl="0" algn="l">
              <a:spcBef>
                <a:spcPts val="0"/>
              </a:spcBef>
              <a:spcAft>
                <a:spcPts val="0"/>
              </a:spcAft>
              <a:buNone/>
            </a:pPr>
            <a:r>
              <a:rPr lang="en">
                <a:latin typeface="Roboto Medium"/>
                <a:ea typeface="Roboto Medium"/>
                <a:cs typeface="Roboto Medium"/>
                <a:sym typeface="Roboto Medium"/>
              </a:rPr>
              <a:t>cbanks@berkeley.edu</a:t>
            </a:r>
            <a:endParaRPr>
              <a:latin typeface="Roboto Medium"/>
              <a:ea typeface="Roboto Medium"/>
              <a:cs typeface="Roboto Medium"/>
              <a:sym typeface="Roboto Medium"/>
            </a:endParaRPr>
          </a:p>
        </p:txBody>
      </p:sp>
      <p:sp>
        <p:nvSpPr>
          <p:cNvPr id="57" name="Google Shape;57;p13"/>
          <p:cNvSpPr txBox="1"/>
          <p:nvPr/>
        </p:nvSpPr>
        <p:spPr>
          <a:xfrm>
            <a:off x="3946825" y="171350"/>
            <a:ext cx="5082900" cy="181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600">
                <a:solidFill>
                  <a:srgbClr val="63A845"/>
                </a:solidFill>
                <a:latin typeface="Roboto"/>
                <a:ea typeface="Roboto"/>
                <a:cs typeface="Roboto"/>
                <a:sym typeface="Roboto"/>
              </a:rPr>
              <a:t>How to Increase Wellness Program Adoption and Employee Participation</a:t>
            </a:r>
            <a:endParaRPr b="1" sz="2600">
              <a:solidFill>
                <a:srgbClr val="63A845"/>
              </a:solidFill>
              <a:latin typeface="Roboto"/>
              <a:ea typeface="Roboto"/>
              <a:cs typeface="Roboto"/>
              <a:sym typeface="Roboto"/>
            </a:endParaRPr>
          </a:p>
          <a:p>
            <a:pPr indent="0" lvl="0" marL="0" rtl="0" algn="l">
              <a:spcBef>
                <a:spcPts val="0"/>
              </a:spcBef>
              <a:spcAft>
                <a:spcPts val="0"/>
              </a:spcAft>
              <a:buNone/>
            </a:pPr>
            <a:r>
              <a:rPr b="1" lang="en" sz="2600">
                <a:solidFill>
                  <a:srgbClr val="1D376A"/>
                </a:solidFill>
                <a:latin typeface="Roboto"/>
                <a:ea typeface="Roboto"/>
                <a:cs typeface="Roboto"/>
                <a:sym typeface="Roboto"/>
              </a:rPr>
              <a:t>Using Principles of Psychology</a:t>
            </a:r>
            <a:endParaRPr b="1" sz="2600">
              <a:solidFill>
                <a:srgbClr val="1D376A"/>
              </a:solidFill>
              <a:latin typeface="Roboto"/>
              <a:ea typeface="Roboto"/>
              <a:cs typeface="Roboto"/>
              <a:sym typeface="Roboto"/>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22"/>
          <p:cNvSpPr txBox="1"/>
          <p:nvPr>
            <p:ph type="title"/>
          </p:nvPr>
        </p:nvSpPr>
        <p:spPr>
          <a:xfrm>
            <a:off x="311700" y="2795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400">
                <a:solidFill>
                  <a:srgbClr val="63A845"/>
                </a:solidFill>
                <a:latin typeface="Roboto"/>
                <a:ea typeface="Roboto"/>
                <a:cs typeface="Roboto"/>
                <a:sym typeface="Roboto"/>
              </a:rPr>
              <a:t>Participation Rates</a:t>
            </a:r>
            <a:endParaRPr b="1" sz="2400">
              <a:solidFill>
                <a:srgbClr val="63A845"/>
              </a:solidFill>
              <a:latin typeface="Roboto"/>
              <a:ea typeface="Roboto"/>
              <a:cs typeface="Roboto"/>
              <a:sym typeface="Roboto"/>
            </a:endParaRPr>
          </a:p>
        </p:txBody>
      </p:sp>
      <p:sp>
        <p:nvSpPr>
          <p:cNvPr id="138" name="Google Shape;138;p2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Roboto"/>
                <a:ea typeface="Roboto"/>
                <a:cs typeface="Roboto"/>
                <a:sym typeface="Roboto"/>
              </a:rPr>
              <a:t>Highest Reported Participation Rates in Wellness Programs</a:t>
            </a:r>
            <a:br>
              <a:rPr lang="en">
                <a:latin typeface="Roboto"/>
                <a:ea typeface="Roboto"/>
                <a:cs typeface="Roboto"/>
                <a:sym typeface="Roboto"/>
              </a:rPr>
            </a:br>
            <a:r>
              <a:rPr lang="en">
                <a:latin typeface="Roboto"/>
                <a:ea typeface="Roboto"/>
                <a:cs typeface="Roboto"/>
                <a:sym typeface="Roboto"/>
              </a:rPr>
              <a:t>(Participation levels were &lt;10%, 11-20%, 21-40%, 41-50%, &gt;50%)</a:t>
            </a:r>
            <a:br>
              <a:rPr lang="en">
                <a:latin typeface="Roboto"/>
                <a:ea typeface="Roboto"/>
                <a:cs typeface="Roboto"/>
                <a:sym typeface="Roboto"/>
              </a:rPr>
            </a:br>
            <a:endParaRPr>
              <a:latin typeface="Roboto"/>
              <a:ea typeface="Roboto"/>
              <a:cs typeface="Roboto"/>
              <a:sym typeface="Roboto"/>
            </a:endParaRPr>
          </a:p>
          <a:p>
            <a:pPr indent="0" lvl="0" marL="457200" rtl="0" algn="l">
              <a:spcBef>
                <a:spcPts val="1600"/>
              </a:spcBef>
              <a:spcAft>
                <a:spcPts val="0"/>
              </a:spcAft>
              <a:buNone/>
            </a:pPr>
            <a:r>
              <a:rPr b="1" lang="en">
                <a:latin typeface="Roboto"/>
                <a:ea typeface="Roboto"/>
                <a:cs typeface="Roboto"/>
                <a:sym typeface="Roboto"/>
              </a:rPr>
              <a:t>Small organizations: &gt;50%</a:t>
            </a:r>
            <a:br>
              <a:rPr b="1" lang="en">
                <a:latin typeface="Roboto"/>
                <a:ea typeface="Roboto"/>
                <a:cs typeface="Roboto"/>
                <a:sym typeface="Roboto"/>
              </a:rPr>
            </a:br>
            <a:r>
              <a:rPr b="1" lang="en">
                <a:latin typeface="Roboto"/>
                <a:ea typeface="Roboto"/>
                <a:cs typeface="Roboto"/>
                <a:sym typeface="Roboto"/>
              </a:rPr>
              <a:t>Medium organizations: 21-40%</a:t>
            </a:r>
            <a:br>
              <a:rPr b="1" lang="en">
                <a:latin typeface="Roboto"/>
                <a:ea typeface="Roboto"/>
                <a:cs typeface="Roboto"/>
                <a:sym typeface="Roboto"/>
              </a:rPr>
            </a:br>
            <a:r>
              <a:rPr b="1" lang="en">
                <a:latin typeface="Roboto"/>
                <a:ea typeface="Roboto"/>
                <a:cs typeface="Roboto"/>
                <a:sym typeface="Roboto"/>
              </a:rPr>
              <a:t>Large organizations: 41-50%</a:t>
            </a:r>
            <a:endParaRPr b="1">
              <a:latin typeface="Roboto"/>
              <a:ea typeface="Roboto"/>
              <a:cs typeface="Roboto"/>
              <a:sym typeface="Roboto"/>
            </a:endParaRPr>
          </a:p>
          <a:p>
            <a:pPr indent="0" lvl="0" marL="457200" rtl="0" algn="l">
              <a:spcBef>
                <a:spcPts val="1600"/>
              </a:spcBef>
              <a:spcAft>
                <a:spcPts val="1600"/>
              </a:spcAft>
              <a:buNone/>
            </a:pPr>
            <a:br>
              <a:rPr lang="en">
                <a:latin typeface="Roboto"/>
                <a:ea typeface="Roboto"/>
                <a:cs typeface="Roboto"/>
                <a:sym typeface="Roboto"/>
              </a:rPr>
            </a:br>
            <a:r>
              <a:rPr b="1" i="1" lang="en">
                <a:latin typeface="Roboto"/>
                <a:ea typeface="Roboto"/>
                <a:cs typeface="Roboto"/>
                <a:sym typeface="Roboto"/>
              </a:rPr>
              <a:t>Low participation = Poor test of wellness program effectiveness</a:t>
            </a:r>
            <a:br>
              <a:rPr b="1" lang="en"/>
            </a:br>
            <a:endParaRPr b="1"/>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23"/>
          <p:cNvSpPr txBox="1"/>
          <p:nvPr>
            <p:ph type="title"/>
          </p:nvPr>
        </p:nvSpPr>
        <p:spPr>
          <a:xfrm>
            <a:off x="311700" y="2442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400">
                <a:solidFill>
                  <a:srgbClr val="63A845"/>
                </a:solidFill>
                <a:latin typeface="Roboto"/>
                <a:ea typeface="Roboto"/>
                <a:cs typeface="Roboto"/>
                <a:sym typeface="Roboto"/>
              </a:rPr>
              <a:t>Literature Review Results</a:t>
            </a:r>
            <a:endParaRPr b="1" sz="2400">
              <a:solidFill>
                <a:srgbClr val="63A845"/>
              </a:solidFill>
              <a:latin typeface="Roboto"/>
              <a:ea typeface="Roboto"/>
              <a:cs typeface="Roboto"/>
              <a:sym typeface="Roboto"/>
            </a:endParaRPr>
          </a:p>
        </p:txBody>
      </p:sp>
      <p:sp>
        <p:nvSpPr>
          <p:cNvPr id="144" name="Google Shape;144;p23"/>
          <p:cNvSpPr txBox="1"/>
          <p:nvPr>
            <p:ph idx="1" type="body"/>
          </p:nvPr>
        </p:nvSpPr>
        <p:spPr>
          <a:xfrm>
            <a:off x="311700" y="1007425"/>
            <a:ext cx="8520600" cy="3416400"/>
          </a:xfrm>
          <a:prstGeom prst="rect">
            <a:avLst/>
          </a:prstGeom>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SzPts val="1800"/>
              <a:buFont typeface="Roboto"/>
              <a:buChar char="●"/>
            </a:pPr>
            <a:r>
              <a:rPr lang="en">
                <a:latin typeface="Roboto"/>
                <a:ea typeface="Roboto"/>
                <a:cs typeface="Roboto"/>
                <a:sym typeface="Roboto"/>
              </a:rPr>
              <a:t>Examined studies by program type and that reported participation rates</a:t>
            </a:r>
            <a:endParaRPr>
              <a:latin typeface="Roboto"/>
              <a:ea typeface="Roboto"/>
              <a:cs typeface="Roboto"/>
              <a:sym typeface="Roboto"/>
            </a:endParaRPr>
          </a:p>
          <a:p>
            <a:pPr indent="-342900" lvl="0" marL="457200" rtl="0" algn="l">
              <a:lnSpc>
                <a:spcPct val="150000"/>
              </a:lnSpc>
              <a:spcBef>
                <a:spcPts val="0"/>
              </a:spcBef>
              <a:spcAft>
                <a:spcPts val="0"/>
              </a:spcAft>
              <a:buSzPts val="1800"/>
              <a:buFont typeface="Roboto"/>
              <a:buChar char="●"/>
            </a:pPr>
            <a:r>
              <a:rPr lang="en">
                <a:latin typeface="Roboto"/>
                <a:ea typeface="Roboto"/>
                <a:cs typeface="Roboto"/>
                <a:sym typeface="Roboto"/>
              </a:rPr>
              <a:t>Poor representation of small to medium-sized companies</a:t>
            </a:r>
            <a:endParaRPr>
              <a:latin typeface="Roboto"/>
              <a:ea typeface="Roboto"/>
              <a:cs typeface="Roboto"/>
              <a:sym typeface="Roboto"/>
            </a:endParaRPr>
          </a:p>
          <a:p>
            <a:pPr indent="-342900" lvl="0" marL="457200" rtl="0" algn="l">
              <a:lnSpc>
                <a:spcPct val="150000"/>
              </a:lnSpc>
              <a:spcBef>
                <a:spcPts val="0"/>
              </a:spcBef>
              <a:spcAft>
                <a:spcPts val="0"/>
              </a:spcAft>
              <a:buSzPts val="1800"/>
              <a:buFont typeface="Roboto"/>
              <a:buChar char="●"/>
            </a:pPr>
            <a:r>
              <a:rPr lang="en">
                <a:latin typeface="Roboto"/>
                <a:ea typeface="Roboto"/>
                <a:cs typeface="Roboto"/>
                <a:sym typeface="Roboto"/>
              </a:rPr>
              <a:t>Identified facilitators and barriers to wellness program adoption and participation reported in studies</a:t>
            </a:r>
            <a:endParaRPr>
              <a:latin typeface="Roboto"/>
              <a:ea typeface="Roboto"/>
              <a:cs typeface="Roboto"/>
              <a:sym typeface="Roboto"/>
            </a:endParaRPr>
          </a:p>
          <a:p>
            <a:pPr indent="-342900" lvl="0" marL="457200" rtl="0" algn="l">
              <a:lnSpc>
                <a:spcPct val="150000"/>
              </a:lnSpc>
              <a:spcBef>
                <a:spcPts val="0"/>
              </a:spcBef>
              <a:spcAft>
                <a:spcPts val="0"/>
              </a:spcAft>
              <a:buSzPts val="1800"/>
              <a:buFont typeface="Roboto"/>
              <a:buChar char="●"/>
            </a:pPr>
            <a:r>
              <a:rPr lang="en">
                <a:latin typeface="Roboto"/>
                <a:ea typeface="Roboto"/>
                <a:cs typeface="Roboto"/>
                <a:sym typeface="Roboto"/>
              </a:rPr>
              <a:t>Participation rates are highest among the group that intended to participate and then completed the program.</a:t>
            </a:r>
            <a:endParaRPr>
              <a:latin typeface="Roboto"/>
              <a:ea typeface="Roboto"/>
              <a:cs typeface="Roboto"/>
              <a:sym typeface="Roboto"/>
            </a:endParaRPr>
          </a:p>
          <a:p>
            <a:pPr indent="0" lvl="0" marL="457200" rtl="0" algn="l">
              <a:spcBef>
                <a:spcPts val="1600"/>
              </a:spcBef>
              <a:spcAft>
                <a:spcPts val="160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24"/>
          <p:cNvSpPr txBox="1"/>
          <p:nvPr/>
        </p:nvSpPr>
        <p:spPr>
          <a:xfrm>
            <a:off x="271650" y="126800"/>
            <a:ext cx="6967200" cy="1149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400">
                <a:solidFill>
                  <a:srgbClr val="63A845"/>
                </a:solidFill>
                <a:latin typeface="Roboto"/>
                <a:ea typeface="Roboto"/>
                <a:cs typeface="Roboto"/>
                <a:sym typeface="Roboto"/>
              </a:rPr>
              <a:t>Conclusions from Data Collection</a:t>
            </a:r>
            <a:endParaRPr b="1" sz="2400">
              <a:solidFill>
                <a:srgbClr val="1D376A"/>
              </a:solidFill>
              <a:latin typeface="Roboto"/>
              <a:ea typeface="Roboto"/>
              <a:cs typeface="Roboto"/>
              <a:sym typeface="Roboto"/>
            </a:endParaRPr>
          </a:p>
          <a:p>
            <a:pPr indent="0" lvl="0" marL="0" rtl="0" algn="l">
              <a:spcBef>
                <a:spcPts val="0"/>
              </a:spcBef>
              <a:spcAft>
                <a:spcPts val="0"/>
              </a:spcAft>
              <a:buNone/>
            </a:pPr>
            <a:r>
              <a:t/>
            </a:r>
            <a:endParaRPr b="1" sz="2400">
              <a:solidFill>
                <a:schemeClr val="dk1"/>
              </a:solidFill>
              <a:latin typeface="Roboto"/>
              <a:ea typeface="Roboto"/>
              <a:cs typeface="Roboto"/>
              <a:sym typeface="Roboto"/>
            </a:endParaRPr>
          </a:p>
        </p:txBody>
      </p:sp>
      <p:sp>
        <p:nvSpPr>
          <p:cNvPr id="150" name="Google Shape;150;p24"/>
          <p:cNvSpPr txBox="1"/>
          <p:nvPr/>
        </p:nvSpPr>
        <p:spPr>
          <a:xfrm>
            <a:off x="271650" y="1064400"/>
            <a:ext cx="8600700" cy="3793500"/>
          </a:xfrm>
          <a:prstGeom prst="rect">
            <a:avLst/>
          </a:prstGeom>
          <a:noFill/>
          <a:ln>
            <a:noFill/>
          </a:ln>
        </p:spPr>
        <p:txBody>
          <a:bodyPr anchorCtr="0" anchor="ctr" bIns="91425" lIns="91425" spcFirstLastPara="1" rIns="91425" wrap="square" tIns="91425">
            <a:noAutofit/>
          </a:bodyPr>
          <a:lstStyle/>
          <a:p>
            <a:pPr indent="-342900" lvl="0" marL="457200" rtl="0" algn="l">
              <a:lnSpc>
                <a:spcPct val="150000"/>
              </a:lnSpc>
              <a:spcBef>
                <a:spcPts val="0"/>
              </a:spcBef>
              <a:spcAft>
                <a:spcPts val="0"/>
              </a:spcAft>
              <a:buClr>
                <a:schemeClr val="dk1"/>
              </a:buClr>
              <a:buSzPts val="1800"/>
              <a:buFont typeface="Roboto"/>
              <a:buChar char="●"/>
            </a:pPr>
            <a:r>
              <a:rPr lang="en" sz="1800">
                <a:solidFill>
                  <a:schemeClr val="dk1"/>
                </a:solidFill>
                <a:latin typeface="Roboto"/>
                <a:ea typeface="Roboto"/>
                <a:cs typeface="Roboto"/>
                <a:sym typeface="Roboto"/>
              </a:rPr>
              <a:t>Wellness programs vary in significant ways</a:t>
            </a:r>
            <a:endParaRPr sz="1800">
              <a:solidFill>
                <a:schemeClr val="dk1"/>
              </a:solidFill>
              <a:latin typeface="Roboto"/>
              <a:ea typeface="Roboto"/>
              <a:cs typeface="Roboto"/>
              <a:sym typeface="Roboto"/>
            </a:endParaRPr>
          </a:p>
          <a:p>
            <a:pPr indent="-342900" lvl="0" marL="457200" rtl="0" algn="l">
              <a:lnSpc>
                <a:spcPct val="150000"/>
              </a:lnSpc>
              <a:spcBef>
                <a:spcPts val="0"/>
              </a:spcBef>
              <a:spcAft>
                <a:spcPts val="0"/>
              </a:spcAft>
              <a:buClr>
                <a:schemeClr val="dk1"/>
              </a:buClr>
              <a:buSzPts val="1800"/>
              <a:buFont typeface="Roboto"/>
              <a:buChar char="●"/>
            </a:pPr>
            <a:r>
              <a:rPr lang="en" sz="1800">
                <a:solidFill>
                  <a:schemeClr val="dk1"/>
                </a:solidFill>
                <a:latin typeface="Roboto"/>
                <a:ea typeface="Roboto"/>
                <a:cs typeface="Roboto"/>
                <a:sym typeface="Roboto"/>
              </a:rPr>
              <a:t>Highest completion rates when employees indicated an interest in participating in them.</a:t>
            </a:r>
            <a:endParaRPr sz="1800">
              <a:solidFill>
                <a:schemeClr val="dk1"/>
              </a:solidFill>
              <a:latin typeface="Roboto"/>
              <a:ea typeface="Roboto"/>
              <a:cs typeface="Roboto"/>
              <a:sym typeface="Roboto"/>
            </a:endParaRPr>
          </a:p>
          <a:p>
            <a:pPr indent="-342900" lvl="0" marL="457200" rtl="0" algn="l">
              <a:lnSpc>
                <a:spcPct val="150000"/>
              </a:lnSpc>
              <a:spcBef>
                <a:spcPts val="0"/>
              </a:spcBef>
              <a:spcAft>
                <a:spcPts val="0"/>
              </a:spcAft>
              <a:buClr>
                <a:schemeClr val="dk1"/>
              </a:buClr>
              <a:buSzPts val="1800"/>
              <a:buFont typeface="Roboto"/>
              <a:buChar char="●"/>
            </a:pPr>
            <a:r>
              <a:rPr lang="en" sz="1800">
                <a:solidFill>
                  <a:schemeClr val="dk1"/>
                </a:solidFill>
                <a:latin typeface="Roboto"/>
                <a:ea typeface="Roboto"/>
                <a:cs typeface="Roboto"/>
                <a:sym typeface="Roboto"/>
              </a:rPr>
              <a:t>Most effective ones have targeted subjects, very specific behavior targets, use incentives, are short term</a:t>
            </a:r>
            <a:endParaRPr sz="1800">
              <a:solidFill>
                <a:schemeClr val="dk1"/>
              </a:solidFill>
              <a:latin typeface="Roboto"/>
              <a:ea typeface="Roboto"/>
              <a:cs typeface="Roboto"/>
              <a:sym typeface="Roboto"/>
            </a:endParaRPr>
          </a:p>
          <a:p>
            <a:pPr indent="-342900" lvl="0" marL="457200" rtl="0" algn="l">
              <a:lnSpc>
                <a:spcPct val="150000"/>
              </a:lnSpc>
              <a:spcBef>
                <a:spcPts val="0"/>
              </a:spcBef>
              <a:spcAft>
                <a:spcPts val="0"/>
              </a:spcAft>
              <a:buClr>
                <a:schemeClr val="dk1"/>
              </a:buClr>
              <a:buSzPts val="1800"/>
              <a:buFont typeface="Roboto"/>
              <a:buChar char="●"/>
            </a:pPr>
            <a:r>
              <a:rPr lang="en" sz="1800">
                <a:solidFill>
                  <a:schemeClr val="dk1"/>
                </a:solidFill>
                <a:latin typeface="Roboto"/>
                <a:ea typeface="Roboto"/>
                <a:cs typeface="Roboto"/>
                <a:sym typeface="Roboto"/>
              </a:rPr>
              <a:t>Leadership commitment and involvement are key to successful adoption of wellness programs in general</a:t>
            </a:r>
            <a:endParaRPr sz="1800">
              <a:solidFill>
                <a:schemeClr val="dk1"/>
              </a:solidFill>
              <a:latin typeface="Roboto"/>
              <a:ea typeface="Roboto"/>
              <a:cs typeface="Roboto"/>
              <a:sym typeface="Roboto"/>
            </a:endParaRPr>
          </a:p>
          <a:p>
            <a:pPr indent="0" lvl="0" marL="914400" rtl="0" algn="l">
              <a:lnSpc>
                <a:spcPct val="150000"/>
              </a:lnSpc>
              <a:spcBef>
                <a:spcPts val="0"/>
              </a:spcBef>
              <a:spcAft>
                <a:spcPts val="0"/>
              </a:spcAft>
              <a:buNone/>
            </a:pPr>
            <a:r>
              <a:t/>
            </a:r>
            <a:endParaRPr b="1" sz="1800">
              <a:solidFill>
                <a:srgbClr val="1D376A"/>
              </a:solidFill>
              <a:latin typeface="Roboto"/>
              <a:ea typeface="Roboto"/>
              <a:cs typeface="Roboto"/>
              <a:sym typeface="Roboto"/>
            </a:endParaRPr>
          </a:p>
          <a:p>
            <a:pPr indent="0" lvl="0" marL="1828800" rtl="0" algn="l">
              <a:lnSpc>
                <a:spcPct val="150000"/>
              </a:lnSpc>
              <a:spcBef>
                <a:spcPts val="0"/>
              </a:spcBef>
              <a:spcAft>
                <a:spcPts val="0"/>
              </a:spcAft>
              <a:buNone/>
            </a:pPr>
            <a:r>
              <a:t/>
            </a:r>
            <a:endParaRPr sz="1800">
              <a:solidFill>
                <a:schemeClr val="dk1"/>
              </a:solidFill>
              <a:latin typeface="Roboto"/>
              <a:ea typeface="Roboto"/>
              <a:cs typeface="Roboto"/>
              <a:sym typeface="Roboto"/>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grpSp>
        <p:nvGrpSpPr>
          <p:cNvPr id="155" name="Google Shape;155;p25"/>
          <p:cNvGrpSpPr/>
          <p:nvPr/>
        </p:nvGrpSpPr>
        <p:grpSpPr>
          <a:xfrm flipH="1">
            <a:off x="6320551" y="1945954"/>
            <a:ext cx="3631982" cy="4367654"/>
            <a:chOff x="7214545" y="-1290796"/>
            <a:chExt cx="3631982" cy="4367654"/>
          </a:xfrm>
        </p:grpSpPr>
        <p:sp>
          <p:nvSpPr>
            <p:cNvPr id="156" name="Google Shape;156;p25"/>
            <p:cNvSpPr/>
            <p:nvPr/>
          </p:nvSpPr>
          <p:spPr>
            <a:xfrm rot="-2304248">
              <a:off x="8865345" y="-1628738"/>
              <a:ext cx="566963" cy="4749585"/>
            </a:xfrm>
            <a:prstGeom prst="rect">
              <a:avLst/>
            </a:prstGeom>
            <a:solidFill>
              <a:srgbClr val="1D37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25"/>
            <p:cNvSpPr/>
            <p:nvPr/>
          </p:nvSpPr>
          <p:spPr>
            <a:xfrm rot="-2306167">
              <a:off x="8670592" y="-1214634"/>
              <a:ext cx="180007" cy="4749585"/>
            </a:xfrm>
            <a:prstGeom prst="rect">
              <a:avLst/>
            </a:prstGeom>
            <a:solidFill>
              <a:srgbClr val="63A8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8" name="Google Shape;158;p25"/>
          <p:cNvSpPr txBox="1"/>
          <p:nvPr/>
        </p:nvSpPr>
        <p:spPr>
          <a:xfrm>
            <a:off x="269550" y="204900"/>
            <a:ext cx="5470800" cy="1149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400">
                <a:solidFill>
                  <a:srgbClr val="1D376A"/>
                </a:solidFill>
                <a:latin typeface="Roboto"/>
                <a:ea typeface="Roboto"/>
                <a:cs typeface="Roboto"/>
                <a:sym typeface="Roboto"/>
              </a:rPr>
              <a:t>The </a:t>
            </a:r>
            <a:r>
              <a:rPr b="1" lang="en" sz="2400">
                <a:solidFill>
                  <a:srgbClr val="1D376A"/>
                </a:solidFill>
                <a:latin typeface="Roboto"/>
                <a:ea typeface="Roboto"/>
                <a:cs typeface="Roboto"/>
                <a:sym typeface="Roboto"/>
              </a:rPr>
              <a:t>Practitioner Role:</a:t>
            </a:r>
            <a:endParaRPr b="1" sz="2400">
              <a:solidFill>
                <a:srgbClr val="63A845"/>
              </a:solidFill>
              <a:latin typeface="Roboto"/>
              <a:ea typeface="Roboto"/>
              <a:cs typeface="Roboto"/>
              <a:sym typeface="Roboto"/>
            </a:endParaRPr>
          </a:p>
          <a:p>
            <a:pPr indent="0" lvl="0" marL="0" rtl="0" algn="l">
              <a:spcBef>
                <a:spcPts val="0"/>
              </a:spcBef>
              <a:spcAft>
                <a:spcPts val="0"/>
              </a:spcAft>
              <a:buNone/>
            </a:pPr>
            <a:r>
              <a:t/>
            </a:r>
            <a:endParaRPr b="1" sz="2400">
              <a:solidFill>
                <a:srgbClr val="1D376A"/>
              </a:solidFill>
              <a:latin typeface="Roboto"/>
              <a:ea typeface="Roboto"/>
              <a:cs typeface="Roboto"/>
              <a:sym typeface="Roboto"/>
            </a:endParaRPr>
          </a:p>
          <a:p>
            <a:pPr indent="0" lvl="0" marL="0" rtl="0" algn="l">
              <a:spcBef>
                <a:spcPts val="0"/>
              </a:spcBef>
              <a:spcAft>
                <a:spcPts val="0"/>
              </a:spcAft>
              <a:buNone/>
            </a:pPr>
            <a:r>
              <a:t/>
            </a:r>
            <a:endParaRPr b="1" sz="2400">
              <a:solidFill>
                <a:schemeClr val="dk1"/>
              </a:solidFill>
              <a:latin typeface="Roboto"/>
              <a:ea typeface="Roboto"/>
              <a:cs typeface="Roboto"/>
              <a:sym typeface="Roboto"/>
            </a:endParaRPr>
          </a:p>
        </p:txBody>
      </p:sp>
      <p:sp>
        <p:nvSpPr>
          <p:cNvPr id="159" name="Google Shape;159;p25"/>
          <p:cNvSpPr txBox="1"/>
          <p:nvPr/>
        </p:nvSpPr>
        <p:spPr>
          <a:xfrm>
            <a:off x="269550" y="789625"/>
            <a:ext cx="6159300" cy="4260900"/>
          </a:xfrm>
          <a:prstGeom prst="rect">
            <a:avLst/>
          </a:prstGeom>
          <a:noFill/>
          <a:ln>
            <a:noFill/>
          </a:ln>
        </p:spPr>
        <p:txBody>
          <a:bodyPr anchorCtr="0" anchor="t" bIns="91425" lIns="91425" spcFirstLastPara="1" rIns="91425" wrap="square" tIns="91425">
            <a:noAutofit/>
          </a:bodyPr>
          <a:lstStyle/>
          <a:p>
            <a:pPr indent="-342900" lvl="0" marL="457200" rtl="0" algn="l">
              <a:lnSpc>
                <a:spcPct val="90000"/>
              </a:lnSpc>
              <a:spcBef>
                <a:spcPts val="800"/>
              </a:spcBef>
              <a:spcAft>
                <a:spcPts val="0"/>
              </a:spcAft>
              <a:buSzPts val="1800"/>
              <a:buFont typeface="Roboto"/>
              <a:buChar char="●"/>
            </a:pPr>
            <a:r>
              <a:rPr lang="en" sz="1800">
                <a:solidFill>
                  <a:srgbClr val="58595B"/>
                </a:solidFill>
                <a:latin typeface="Roboto"/>
                <a:ea typeface="Roboto"/>
                <a:cs typeface="Roboto"/>
                <a:sym typeface="Roboto"/>
              </a:rPr>
              <a:t>19 Organizations representing multiple industries and geographies</a:t>
            </a:r>
            <a:endParaRPr sz="1800">
              <a:solidFill>
                <a:srgbClr val="58595B"/>
              </a:solidFill>
              <a:latin typeface="Roboto"/>
              <a:ea typeface="Roboto"/>
              <a:cs typeface="Roboto"/>
              <a:sym typeface="Roboto"/>
            </a:endParaRPr>
          </a:p>
          <a:p>
            <a:pPr indent="-342900" lvl="0" marL="457200" rtl="0" algn="l">
              <a:lnSpc>
                <a:spcPct val="90000"/>
              </a:lnSpc>
              <a:spcBef>
                <a:spcPts val="0"/>
              </a:spcBef>
              <a:spcAft>
                <a:spcPts val="0"/>
              </a:spcAft>
              <a:buSzPts val="1800"/>
              <a:buFont typeface="Roboto"/>
              <a:buChar char="●"/>
            </a:pPr>
            <a:r>
              <a:rPr lang="en" sz="1800">
                <a:solidFill>
                  <a:srgbClr val="58595B"/>
                </a:solidFill>
                <a:latin typeface="Roboto"/>
                <a:ea typeface="Roboto"/>
                <a:cs typeface="Roboto"/>
                <a:sym typeface="Roboto"/>
              </a:rPr>
              <a:t>1 to 3 focus groups conducted in each organization, 2 to 8 participants in each focus group (total N = 162)</a:t>
            </a:r>
            <a:endParaRPr sz="1800">
              <a:solidFill>
                <a:srgbClr val="58595B"/>
              </a:solidFill>
              <a:latin typeface="Roboto"/>
              <a:ea typeface="Roboto"/>
              <a:cs typeface="Roboto"/>
              <a:sym typeface="Roboto"/>
            </a:endParaRPr>
          </a:p>
          <a:p>
            <a:pPr indent="0" lvl="0" marL="914400" rtl="0" algn="l">
              <a:lnSpc>
                <a:spcPct val="90000"/>
              </a:lnSpc>
              <a:spcBef>
                <a:spcPts val="400"/>
              </a:spcBef>
              <a:spcAft>
                <a:spcPts val="0"/>
              </a:spcAft>
              <a:buClr>
                <a:schemeClr val="dk1"/>
              </a:buClr>
              <a:buSzPts val="1100"/>
              <a:buFont typeface="Arial"/>
              <a:buNone/>
            </a:pPr>
            <a:r>
              <a:rPr lang="en" sz="1800">
                <a:solidFill>
                  <a:srgbClr val="58595B"/>
                </a:solidFill>
                <a:latin typeface="Roboto"/>
                <a:ea typeface="Roboto"/>
                <a:cs typeface="Roboto"/>
                <a:sym typeface="Roboto"/>
              </a:rPr>
              <a:t>Leadership/Managers: 65</a:t>
            </a:r>
            <a:endParaRPr sz="1800">
              <a:solidFill>
                <a:srgbClr val="58595B"/>
              </a:solidFill>
              <a:latin typeface="Roboto"/>
              <a:ea typeface="Roboto"/>
              <a:cs typeface="Roboto"/>
              <a:sym typeface="Roboto"/>
            </a:endParaRPr>
          </a:p>
          <a:p>
            <a:pPr indent="0" lvl="0" marL="914400" rtl="0" algn="l">
              <a:lnSpc>
                <a:spcPct val="90000"/>
              </a:lnSpc>
              <a:spcBef>
                <a:spcPts val="400"/>
              </a:spcBef>
              <a:spcAft>
                <a:spcPts val="0"/>
              </a:spcAft>
              <a:buClr>
                <a:schemeClr val="dk1"/>
              </a:buClr>
              <a:buSzPts val="1100"/>
              <a:buFont typeface="Arial"/>
              <a:buNone/>
            </a:pPr>
            <a:r>
              <a:rPr lang="en" sz="1800">
                <a:solidFill>
                  <a:srgbClr val="58595B"/>
                </a:solidFill>
                <a:latin typeface="Roboto"/>
                <a:ea typeface="Roboto"/>
                <a:cs typeface="Roboto"/>
                <a:sym typeface="Roboto"/>
              </a:rPr>
              <a:t>HR: 30</a:t>
            </a:r>
            <a:endParaRPr sz="1800">
              <a:solidFill>
                <a:srgbClr val="58595B"/>
              </a:solidFill>
              <a:latin typeface="Roboto"/>
              <a:ea typeface="Roboto"/>
              <a:cs typeface="Roboto"/>
              <a:sym typeface="Roboto"/>
            </a:endParaRPr>
          </a:p>
          <a:p>
            <a:pPr indent="0" lvl="0" marL="914400" rtl="0" algn="l">
              <a:lnSpc>
                <a:spcPct val="90000"/>
              </a:lnSpc>
              <a:spcBef>
                <a:spcPts val="400"/>
              </a:spcBef>
              <a:spcAft>
                <a:spcPts val="0"/>
              </a:spcAft>
              <a:buClr>
                <a:schemeClr val="dk1"/>
              </a:buClr>
              <a:buSzPts val="1100"/>
              <a:buFont typeface="Arial"/>
              <a:buNone/>
            </a:pPr>
            <a:r>
              <a:rPr lang="en" sz="1800">
                <a:solidFill>
                  <a:srgbClr val="58595B"/>
                </a:solidFill>
                <a:latin typeface="Roboto"/>
                <a:ea typeface="Roboto"/>
                <a:cs typeface="Roboto"/>
                <a:sym typeface="Roboto"/>
              </a:rPr>
              <a:t>Employees: 67</a:t>
            </a:r>
            <a:endParaRPr sz="1800">
              <a:solidFill>
                <a:srgbClr val="58595B"/>
              </a:solidFill>
              <a:latin typeface="Roboto"/>
              <a:ea typeface="Roboto"/>
              <a:cs typeface="Roboto"/>
              <a:sym typeface="Roboto"/>
            </a:endParaRPr>
          </a:p>
          <a:p>
            <a:pPr indent="-342900" lvl="0" marL="457200" rtl="0" algn="l">
              <a:lnSpc>
                <a:spcPct val="90000"/>
              </a:lnSpc>
              <a:spcBef>
                <a:spcPts val="800"/>
              </a:spcBef>
              <a:spcAft>
                <a:spcPts val="0"/>
              </a:spcAft>
              <a:buClr>
                <a:srgbClr val="58595B"/>
              </a:buClr>
              <a:buSzPts val="1800"/>
              <a:buFont typeface="Roboto"/>
              <a:buChar char="●"/>
            </a:pPr>
            <a:r>
              <a:rPr lang="en" sz="1800">
                <a:solidFill>
                  <a:srgbClr val="58595B"/>
                </a:solidFill>
                <a:latin typeface="Roboto"/>
                <a:ea typeface="Roboto"/>
                <a:cs typeface="Roboto"/>
                <a:sym typeface="Roboto"/>
              </a:rPr>
              <a:t>Topics:</a:t>
            </a:r>
            <a:endParaRPr sz="1800">
              <a:solidFill>
                <a:srgbClr val="58595B"/>
              </a:solidFill>
              <a:latin typeface="Roboto"/>
              <a:ea typeface="Roboto"/>
              <a:cs typeface="Roboto"/>
              <a:sym typeface="Roboto"/>
            </a:endParaRPr>
          </a:p>
          <a:p>
            <a:pPr indent="0" lvl="0" marL="914400" rtl="0" algn="l">
              <a:lnSpc>
                <a:spcPct val="90000"/>
              </a:lnSpc>
              <a:spcBef>
                <a:spcPts val="400"/>
              </a:spcBef>
              <a:spcAft>
                <a:spcPts val="0"/>
              </a:spcAft>
              <a:buClr>
                <a:schemeClr val="dk1"/>
              </a:buClr>
              <a:buSzPts val="1100"/>
              <a:buFont typeface="Arial"/>
              <a:buNone/>
            </a:pPr>
            <a:r>
              <a:rPr lang="en" sz="1800">
                <a:solidFill>
                  <a:srgbClr val="58595B"/>
                </a:solidFill>
                <a:latin typeface="Roboto"/>
                <a:ea typeface="Roboto"/>
                <a:cs typeface="Roboto"/>
                <a:sym typeface="Roboto"/>
              </a:rPr>
              <a:t>Wellness programs implemented</a:t>
            </a:r>
            <a:endParaRPr sz="1800">
              <a:solidFill>
                <a:srgbClr val="58595B"/>
              </a:solidFill>
              <a:latin typeface="Roboto"/>
              <a:ea typeface="Roboto"/>
              <a:cs typeface="Roboto"/>
              <a:sym typeface="Roboto"/>
            </a:endParaRPr>
          </a:p>
          <a:p>
            <a:pPr indent="0" lvl="0" marL="914400" rtl="0" algn="l">
              <a:lnSpc>
                <a:spcPct val="90000"/>
              </a:lnSpc>
              <a:spcBef>
                <a:spcPts val="400"/>
              </a:spcBef>
              <a:spcAft>
                <a:spcPts val="0"/>
              </a:spcAft>
              <a:buClr>
                <a:schemeClr val="dk1"/>
              </a:buClr>
              <a:buSzPts val="1100"/>
              <a:buFont typeface="Arial"/>
              <a:buNone/>
            </a:pPr>
            <a:r>
              <a:rPr lang="en" sz="1800">
                <a:solidFill>
                  <a:srgbClr val="58595B"/>
                </a:solidFill>
                <a:latin typeface="Roboto"/>
                <a:ea typeface="Roboto"/>
                <a:cs typeface="Roboto"/>
                <a:sym typeface="Roboto"/>
              </a:rPr>
              <a:t>Facilitators</a:t>
            </a:r>
            <a:endParaRPr sz="1800">
              <a:solidFill>
                <a:srgbClr val="58595B"/>
              </a:solidFill>
              <a:latin typeface="Roboto"/>
              <a:ea typeface="Roboto"/>
              <a:cs typeface="Roboto"/>
              <a:sym typeface="Roboto"/>
            </a:endParaRPr>
          </a:p>
          <a:p>
            <a:pPr indent="0" lvl="0" marL="914400" rtl="0" algn="l">
              <a:lnSpc>
                <a:spcPct val="90000"/>
              </a:lnSpc>
              <a:spcBef>
                <a:spcPts val="400"/>
              </a:spcBef>
              <a:spcAft>
                <a:spcPts val="0"/>
              </a:spcAft>
              <a:buClr>
                <a:schemeClr val="dk1"/>
              </a:buClr>
              <a:buSzPts val="1100"/>
              <a:buFont typeface="Arial"/>
              <a:buNone/>
            </a:pPr>
            <a:r>
              <a:rPr lang="en" sz="1800">
                <a:solidFill>
                  <a:srgbClr val="58595B"/>
                </a:solidFill>
                <a:latin typeface="Roboto"/>
                <a:ea typeface="Roboto"/>
                <a:cs typeface="Roboto"/>
                <a:sym typeface="Roboto"/>
              </a:rPr>
              <a:t>Barriers</a:t>
            </a:r>
            <a:endParaRPr sz="1800">
              <a:solidFill>
                <a:srgbClr val="58595B"/>
              </a:solidFill>
              <a:latin typeface="Roboto"/>
              <a:ea typeface="Roboto"/>
              <a:cs typeface="Roboto"/>
              <a:sym typeface="Roboto"/>
            </a:endParaRPr>
          </a:p>
          <a:p>
            <a:pPr indent="0" lvl="0" marL="0" rtl="0" algn="l">
              <a:lnSpc>
                <a:spcPct val="150000"/>
              </a:lnSpc>
              <a:spcBef>
                <a:spcPts val="0"/>
              </a:spcBef>
              <a:spcAft>
                <a:spcPts val="0"/>
              </a:spcAft>
              <a:buNone/>
            </a:pPr>
            <a:r>
              <a:t/>
            </a:r>
            <a:endParaRPr sz="1800">
              <a:solidFill>
                <a:schemeClr val="dk1"/>
              </a:solidFill>
              <a:latin typeface="Roboto"/>
              <a:ea typeface="Roboto"/>
              <a:cs typeface="Roboto"/>
              <a:sym typeface="Roboto"/>
            </a:endParaRPr>
          </a:p>
        </p:txBody>
      </p:sp>
      <p:pic>
        <p:nvPicPr>
          <p:cNvPr id="160" name="Google Shape;160;p25"/>
          <p:cNvPicPr preferRelativeResize="0"/>
          <p:nvPr/>
        </p:nvPicPr>
        <p:blipFill>
          <a:blip r:embed="rId3">
            <a:alphaModFix/>
          </a:blip>
          <a:stretch>
            <a:fillRect/>
          </a:stretch>
        </p:blipFill>
        <p:spPr>
          <a:xfrm>
            <a:off x="6653575" y="789625"/>
            <a:ext cx="2210250" cy="22102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26"/>
          <p:cNvSpPr txBox="1"/>
          <p:nvPr/>
        </p:nvSpPr>
        <p:spPr>
          <a:xfrm>
            <a:off x="269550" y="204900"/>
            <a:ext cx="7093200" cy="1149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400">
                <a:solidFill>
                  <a:srgbClr val="1D376A"/>
                </a:solidFill>
                <a:latin typeface="Roboto"/>
                <a:ea typeface="Roboto"/>
                <a:cs typeface="Roboto"/>
                <a:sym typeface="Roboto"/>
              </a:rPr>
              <a:t>Focus Group Findings: Small Organizations</a:t>
            </a:r>
            <a:endParaRPr b="1" sz="2400">
              <a:solidFill>
                <a:srgbClr val="63A845"/>
              </a:solidFill>
              <a:latin typeface="Roboto"/>
              <a:ea typeface="Roboto"/>
              <a:cs typeface="Roboto"/>
              <a:sym typeface="Roboto"/>
            </a:endParaRPr>
          </a:p>
          <a:p>
            <a:pPr indent="0" lvl="0" marL="0" rtl="0" algn="l">
              <a:spcBef>
                <a:spcPts val="0"/>
              </a:spcBef>
              <a:spcAft>
                <a:spcPts val="0"/>
              </a:spcAft>
              <a:buNone/>
            </a:pPr>
            <a:r>
              <a:t/>
            </a:r>
            <a:endParaRPr b="1" sz="2400">
              <a:solidFill>
                <a:srgbClr val="1D376A"/>
              </a:solidFill>
              <a:latin typeface="Roboto"/>
              <a:ea typeface="Roboto"/>
              <a:cs typeface="Roboto"/>
              <a:sym typeface="Roboto"/>
            </a:endParaRPr>
          </a:p>
          <a:p>
            <a:pPr indent="0" lvl="0" marL="0" rtl="0" algn="l">
              <a:spcBef>
                <a:spcPts val="0"/>
              </a:spcBef>
              <a:spcAft>
                <a:spcPts val="0"/>
              </a:spcAft>
              <a:buNone/>
            </a:pPr>
            <a:r>
              <a:t/>
            </a:r>
            <a:endParaRPr b="1" sz="2400">
              <a:solidFill>
                <a:schemeClr val="dk1"/>
              </a:solidFill>
              <a:latin typeface="Roboto"/>
              <a:ea typeface="Roboto"/>
              <a:cs typeface="Roboto"/>
              <a:sym typeface="Roboto"/>
            </a:endParaRPr>
          </a:p>
        </p:txBody>
      </p:sp>
      <p:sp>
        <p:nvSpPr>
          <p:cNvPr id="166" name="Google Shape;166;p26"/>
          <p:cNvSpPr txBox="1"/>
          <p:nvPr/>
        </p:nvSpPr>
        <p:spPr>
          <a:xfrm>
            <a:off x="269550" y="789625"/>
            <a:ext cx="8087400" cy="42609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800"/>
              </a:spcBef>
              <a:spcAft>
                <a:spcPts val="0"/>
              </a:spcAft>
              <a:buNone/>
            </a:pPr>
            <a:r>
              <a:rPr lang="en" sz="2000">
                <a:solidFill>
                  <a:srgbClr val="58595B"/>
                </a:solidFill>
                <a:latin typeface="Roboto"/>
                <a:ea typeface="Roboto"/>
                <a:cs typeface="Roboto"/>
                <a:sym typeface="Roboto"/>
              </a:rPr>
              <a:t>Wellness Programs offered in small organizations:</a:t>
            </a:r>
            <a:endParaRPr sz="2000">
              <a:solidFill>
                <a:srgbClr val="58595B"/>
              </a:solidFill>
              <a:latin typeface="Roboto"/>
              <a:ea typeface="Roboto"/>
              <a:cs typeface="Roboto"/>
              <a:sym typeface="Roboto"/>
            </a:endParaRPr>
          </a:p>
          <a:p>
            <a:pPr indent="0" lvl="0" marL="0" rtl="0" algn="l">
              <a:lnSpc>
                <a:spcPct val="90000"/>
              </a:lnSpc>
              <a:spcBef>
                <a:spcPts val="400"/>
              </a:spcBef>
              <a:spcAft>
                <a:spcPts val="0"/>
              </a:spcAft>
              <a:buNone/>
            </a:pPr>
            <a:r>
              <a:t/>
            </a:r>
            <a:endParaRPr sz="1800">
              <a:solidFill>
                <a:schemeClr val="dk1"/>
              </a:solidFill>
            </a:endParaRPr>
          </a:p>
          <a:p>
            <a:pPr indent="-342900" lvl="0" marL="457200" rtl="0" algn="l">
              <a:lnSpc>
                <a:spcPct val="90000"/>
              </a:lnSpc>
              <a:spcBef>
                <a:spcPts val="400"/>
              </a:spcBef>
              <a:spcAft>
                <a:spcPts val="0"/>
              </a:spcAft>
              <a:buClr>
                <a:srgbClr val="58595B"/>
              </a:buClr>
              <a:buSzPts val="1800"/>
              <a:buFont typeface="Roboto"/>
              <a:buChar char="●"/>
            </a:pPr>
            <a:r>
              <a:rPr lang="en" sz="1800">
                <a:solidFill>
                  <a:srgbClr val="58595B"/>
                </a:solidFill>
                <a:latin typeface="Roboto"/>
                <a:ea typeface="Roboto"/>
                <a:cs typeface="Roboto"/>
                <a:sym typeface="Roboto"/>
              </a:rPr>
              <a:t>Healthy food/drink offerings in-house (cafeteria, vending, free) (N=2)</a:t>
            </a:r>
            <a:endParaRPr sz="1800">
              <a:solidFill>
                <a:srgbClr val="58595B"/>
              </a:solidFill>
              <a:latin typeface="Roboto"/>
              <a:ea typeface="Roboto"/>
              <a:cs typeface="Roboto"/>
              <a:sym typeface="Roboto"/>
            </a:endParaRPr>
          </a:p>
          <a:p>
            <a:pPr indent="0" lvl="0" marL="457200" rtl="0" algn="l">
              <a:lnSpc>
                <a:spcPct val="90000"/>
              </a:lnSpc>
              <a:spcBef>
                <a:spcPts val="400"/>
              </a:spcBef>
              <a:spcAft>
                <a:spcPts val="0"/>
              </a:spcAft>
              <a:buNone/>
            </a:pPr>
            <a:r>
              <a:t/>
            </a:r>
            <a:endParaRPr sz="1800">
              <a:solidFill>
                <a:srgbClr val="58595B"/>
              </a:solidFill>
              <a:latin typeface="Roboto"/>
              <a:ea typeface="Roboto"/>
              <a:cs typeface="Roboto"/>
              <a:sym typeface="Roboto"/>
            </a:endParaRPr>
          </a:p>
          <a:p>
            <a:pPr indent="-342900" lvl="0" marL="457200" rtl="0" algn="l">
              <a:lnSpc>
                <a:spcPct val="90000"/>
              </a:lnSpc>
              <a:spcBef>
                <a:spcPts val="400"/>
              </a:spcBef>
              <a:spcAft>
                <a:spcPts val="0"/>
              </a:spcAft>
              <a:buClr>
                <a:srgbClr val="58595B"/>
              </a:buClr>
              <a:buSzPts val="1800"/>
              <a:buFont typeface="Roboto"/>
              <a:buChar char="●"/>
            </a:pPr>
            <a:r>
              <a:rPr lang="en" sz="1800">
                <a:solidFill>
                  <a:srgbClr val="58595B"/>
                </a:solidFill>
                <a:latin typeface="Roboto"/>
                <a:ea typeface="Roboto"/>
                <a:cs typeface="Roboto"/>
                <a:sym typeface="Roboto"/>
              </a:rPr>
              <a:t>Social engagement (social clubs, interest groups, sports teams) (N=5)</a:t>
            </a:r>
            <a:endParaRPr sz="1800">
              <a:solidFill>
                <a:srgbClr val="58595B"/>
              </a:solidFill>
              <a:latin typeface="Roboto"/>
              <a:ea typeface="Roboto"/>
              <a:cs typeface="Roboto"/>
              <a:sym typeface="Roboto"/>
            </a:endParaRPr>
          </a:p>
          <a:p>
            <a:pPr indent="0" lvl="0" marL="457200" rtl="0" algn="l">
              <a:lnSpc>
                <a:spcPct val="90000"/>
              </a:lnSpc>
              <a:spcBef>
                <a:spcPts val="400"/>
              </a:spcBef>
              <a:spcAft>
                <a:spcPts val="0"/>
              </a:spcAft>
              <a:buNone/>
            </a:pPr>
            <a:r>
              <a:t/>
            </a:r>
            <a:endParaRPr sz="1800">
              <a:solidFill>
                <a:srgbClr val="58595B"/>
              </a:solidFill>
              <a:latin typeface="Roboto"/>
              <a:ea typeface="Roboto"/>
              <a:cs typeface="Roboto"/>
              <a:sym typeface="Roboto"/>
            </a:endParaRPr>
          </a:p>
          <a:p>
            <a:pPr indent="-342900" lvl="0" marL="457200" rtl="0" algn="l">
              <a:lnSpc>
                <a:spcPct val="90000"/>
              </a:lnSpc>
              <a:spcBef>
                <a:spcPts val="400"/>
              </a:spcBef>
              <a:spcAft>
                <a:spcPts val="0"/>
              </a:spcAft>
              <a:buClr>
                <a:srgbClr val="58595B"/>
              </a:buClr>
              <a:buSzPts val="1800"/>
              <a:buFont typeface="Roboto"/>
              <a:buChar char="●"/>
            </a:pPr>
            <a:r>
              <a:rPr lang="en" sz="1800">
                <a:solidFill>
                  <a:srgbClr val="58595B"/>
                </a:solidFill>
                <a:latin typeface="Roboto"/>
                <a:ea typeface="Roboto"/>
                <a:cs typeface="Roboto"/>
                <a:sym typeface="Roboto"/>
              </a:rPr>
              <a:t>Links to related employee services for support with personal issues (referral to employee assistance programs--EAP) (N=2)</a:t>
            </a:r>
            <a:endParaRPr sz="1800">
              <a:solidFill>
                <a:srgbClr val="58595B"/>
              </a:solidFill>
              <a:latin typeface="Roboto"/>
              <a:ea typeface="Roboto"/>
              <a:cs typeface="Roboto"/>
              <a:sym typeface="Roboto"/>
            </a:endParaRPr>
          </a:p>
          <a:p>
            <a:pPr indent="0" lvl="0" marL="457200" rtl="0" algn="l">
              <a:lnSpc>
                <a:spcPct val="90000"/>
              </a:lnSpc>
              <a:spcBef>
                <a:spcPts val="400"/>
              </a:spcBef>
              <a:spcAft>
                <a:spcPts val="0"/>
              </a:spcAft>
              <a:buNone/>
            </a:pPr>
            <a:r>
              <a:t/>
            </a:r>
            <a:endParaRPr sz="1800">
              <a:solidFill>
                <a:srgbClr val="58595B"/>
              </a:solidFill>
              <a:latin typeface="Roboto"/>
              <a:ea typeface="Roboto"/>
              <a:cs typeface="Roboto"/>
              <a:sym typeface="Roboto"/>
            </a:endParaRPr>
          </a:p>
          <a:p>
            <a:pPr indent="-342900" lvl="0" marL="457200" rtl="0" algn="l">
              <a:lnSpc>
                <a:spcPct val="90000"/>
              </a:lnSpc>
              <a:spcBef>
                <a:spcPts val="400"/>
              </a:spcBef>
              <a:spcAft>
                <a:spcPts val="0"/>
              </a:spcAft>
              <a:buClr>
                <a:srgbClr val="58595B"/>
              </a:buClr>
              <a:buSzPts val="1800"/>
              <a:buFont typeface="Roboto"/>
              <a:buChar char="●"/>
            </a:pPr>
            <a:r>
              <a:rPr lang="en" sz="1800">
                <a:solidFill>
                  <a:srgbClr val="58595B"/>
                </a:solidFill>
                <a:latin typeface="Roboto"/>
                <a:ea typeface="Roboto"/>
                <a:cs typeface="Roboto"/>
                <a:sym typeface="Roboto"/>
              </a:rPr>
              <a:t>Ergonomic furniture/equipment (N=4)</a:t>
            </a:r>
            <a:endParaRPr sz="1800">
              <a:solidFill>
                <a:srgbClr val="58595B"/>
              </a:solidFill>
              <a:latin typeface="Roboto"/>
              <a:ea typeface="Roboto"/>
              <a:cs typeface="Roboto"/>
              <a:sym typeface="Roboto"/>
            </a:endParaRPr>
          </a:p>
          <a:p>
            <a:pPr indent="0" lvl="0" marL="457200" rtl="0" algn="l">
              <a:lnSpc>
                <a:spcPct val="90000"/>
              </a:lnSpc>
              <a:spcBef>
                <a:spcPts val="400"/>
              </a:spcBef>
              <a:spcAft>
                <a:spcPts val="0"/>
              </a:spcAft>
              <a:buNone/>
            </a:pPr>
            <a:r>
              <a:t/>
            </a:r>
            <a:endParaRPr sz="1800">
              <a:solidFill>
                <a:srgbClr val="58595B"/>
              </a:solidFill>
              <a:latin typeface="Roboto"/>
              <a:ea typeface="Roboto"/>
              <a:cs typeface="Roboto"/>
              <a:sym typeface="Roboto"/>
            </a:endParaRPr>
          </a:p>
          <a:p>
            <a:pPr indent="-342900" lvl="0" marL="457200" rtl="0" algn="l">
              <a:lnSpc>
                <a:spcPct val="90000"/>
              </a:lnSpc>
              <a:spcBef>
                <a:spcPts val="400"/>
              </a:spcBef>
              <a:spcAft>
                <a:spcPts val="0"/>
              </a:spcAft>
              <a:buClr>
                <a:srgbClr val="58595B"/>
              </a:buClr>
              <a:buSzPts val="1800"/>
              <a:buFont typeface="Roboto"/>
              <a:buChar char="●"/>
            </a:pPr>
            <a:r>
              <a:rPr lang="en" sz="1800">
                <a:solidFill>
                  <a:srgbClr val="58595B"/>
                </a:solidFill>
                <a:latin typeface="Roboto"/>
                <a:ea typeface="Roboto"/>
                <a:cs typeface="Roboto"/>
                <a:sym typeface="Roboto"/>
              </a:rPr>
              <a:t>Fitness gym facilities or outdoors exercise areas (N=2)</a:t>
            </a:r>
            <a:endParaRPr sz="1800">
              <a:solidFill>
                <a:srgbClr val="58595B"/>
              </a:solidFill>
              <a:latin typeface="Roboto"/>
              <a:ea typeface="Roboto"/>
              <a:cs typeface="Roboto"/>
              <a:sym typeface="Roboto"/>
            </a:endParaRPr>
          </a:p>
          <a:p>
            <a:pPr indent="0" lvl="0" marL="914400" rtl="0" algn="l">
              <a:lnSpc>
                <a:spcPct val="90000"/>
              </a:lnSpc>
              <a:spcBef>
                <a:spcPts val="400"/>
              </a:spcBef>
              <a:spcAft>
                <a:spcPts val="0"/>
              </a:spcAft>
              <a:buNone/>
            </a:pPr>
            <a:r>
              <a:t/>
            </a:r>
            <a:endParaRPr sz="1800">
              <a:solidFill>
                <a:srgbClr val="58595B"/>
              </a:solidFill>
            </a:endParaRPr>
          </a:p>
          <a:p>
            <a:pPr indent="0" lvl="0" marL="0" rtl="0" algn="l">
              <a:lnSpc>
                <a:spcPct val="150000"/>
              </a:lnSpc>
              <a:spcBef>
                <a:spcPts val="0"/>
              </a:spcBef>
              <a:spcAft>
                <a:spcPts val="0"/>
              </a:spcAft>
              <a:buNone/>
            </a:pPr>
            <a:r>
              <a:t/>
            </a:r>
            <a:endParaRPr sz="1800">
              <a:solidFill>
                <a:schemeClr val="dk1"/>
              </a:solidFill>
              <a:latin typeface="Roboto"/>
              <a:ea typeface="Roboto"/>
              <a:cs typeface="Roboto"/>
              <a:sym typeface="Roboto"/>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27"/>
          <p:cNvSpPr txBox="1"/>
          <p:nvPr/>
        </p:nvSpPr>
        <p:spPr>
          <a:xfrm>
            <a:off x="269550" y="204900"/>
            <a:ext cx="7093200" cy="1149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400">
                <a:solidFill>
                  <a:srgbClr val="1D376A"/>
                </a:solidFill>
                <a:latin typeface="Roboto"/>
                <a:ea typeface="Roboto"/>
                <a:cs typeface="Roboto"/>
                <a:sym typeface="Roboto"/>
              </a:rPr>
              <a:t>Focus Group Findings: Medium </a:t>
            </a:r>
            <a:r>
              <a:rPr b="1" lang="en" sz="2400">
                <a:solidFill>
                  <a:srgbClr val="1D376A"/>
                </a:solidFill>
                <a:latin typeface="Roboto"/>
                <a:ea typeface="Roboto"/>
                <a:cs typeface="Roboto"/>
                <a:sym typeface="Roboto"/>
              </a:rPr>
              <a:t>Organizations</a:t>
            </a:r>
            <a:endParaRPr b="1" sz="2400">
              <a:solidFill>
                <a:srgbClr val="63A845"/>
              </a:solidFill>
              <a:latin typeface="Roboto"/>
              <a:ea typeface="Roboto"/>
              <a:cs typeface="Roboto"/>
              <a:sym typeface="Roboto"/>
            </a:endParaRPr>
          </a:p>
          <a:p>
            <a:pPr indent="0" lvl="0" marL="0" rtl="0" algn="l">
              <a:spcBef>
                <a:spcPts val="0"/>
              </a:spcBef>
              <a:spcAft>
                <a:spcPts val="0"/>
              </a:spcAft>
              <a:buNone/>
            </a:pPr>
            <a:r>
              <a:t/>
            </a:r>
            <a:endParaRPr b="1" sz="2400">
              <a:solidFill>
                <a:srgbClr val="1D376A"/>
              </a:solidFill>
              <a:latin typeface="Roboto"/>
              <a:ea typeface="Roboto"/>
              <a:cs typeface="Roboto"/>
              <a:sym typeface="Roboto"/>
            </a:endParaRPr>
          </a:p>
          <a:p>
            <a:pPr indent="0" lvl="0" marL="0" rtl="0" algn="l">
              <a:spcBef>
                <a:spcPts val="0"/>
              </a:spcBef>
              <a:spcAft>
                <a:spcPts val="0"/>
              </a:spcAft>
              <a:buNone/>
            </a:pPr>
            <a:r>
              <a:t/>
            </a:r>
            <a:endParaRPr b="1" sz="2400">
              <a:solidFill>
                <a:schemeClr val="dk1"/>
              </a:solidFill>
              <a:latin typeface="Roboto"/>
              <a:ea typeface="Roboto"/>
              <a:cs typeface="Roboto"/>
              <a:sym typeface="Roboto"/>
            </a:endParaRPr>
          </a:p>
        </p:txBody>
      </p:sp>
      <p:sp>
        <p:nvSpPr>
          <p:cNvPr id="172" name="Google Shape;172;p27"/>
          <p:cNvSpPr txBox="1"/>
          <p:nvPr/>
        </p:nvSpPr>
        <p:spPr>
          <a:xfrm>
            <a:off x="269550" y="682925"/>
            <a:ext cx="8031600" cy="4367700"/>
          </a:xfrm>
          <a:prstGeom prst="rect">
            <a:avLst/>
          </a:prstGeom>
          <a:noFill/>
          <a:ln>
            <a:noFill/>
          </a:ln>
        </p:spPr>
        <p:txBody>
          <a:bodyPr anchorCtr="0" anchor="t" bIns="91425" lIns="91425" spcFirstLastPara="1" rIns="91425" wrap="square" tIns="91425">
            <a:noAutofit/>
          </a:bodyPr>
          <a:lstStyle/>
          <a:p>
            <a:pPr indent="-330200" lvl="0" marL="457200" rtl="0" algn="l">
              <a:lnSpc>
                <a:spcPct val="130000"/>
              </a:lnSpc>
              <a:spcBef>
                <a:spcPts val="400"/>
              </a:spcBef>
              <a:spcAft>
                <a:spcPts val="0"/>
              </a:spcAft>
              <a:buClr>
                <a:srgbClr val="58595B"/>
              </a:buClr>
              <a:buSzPts val="1600"/>
              <a:buFont typeface="Roboto"/>
              <a:buChar char="●"/>
            </a:pPr>
            <a:r>
              <a:rPr lang="en" sz="1600">
                <a:solidFill>
                  <a:srgbClr val="58595B"/>
                </a:solidFill>
                <a:latin typeface="Roboto"/>
                <a:ea typeface="Roboto"/>
                <a:cs typeface="Roboto"/>
                <a:sym typeface="Roboto"/>
              </a:rPr>
              <a:t>Health education by providing information promoting health in general (N=4)</a:t>
            </a:r>
            <a:endParaRPr sz="1600">
              <a:solidFill>
                <a:srgbClr val="58595B"/>
              </a:solidFill>
              <a:latin typeface="Roboto"/>
              <a:ea typeface="Roboto"/>
              <a:cs typeface="Roboto"/>
              <a:sym typeface="Roboto"/>
            </a:endParaRPr>
          </a:p>
          <a:p>
            <a:pPr indent="-330200" lvl="0" marL="457200" rtl="0" algn="l">
              <a:lnSpc>
                <a:spcPct val="130000"/>
              </a:lnSpc>
              <a:spcBef>
                <a:spcPts val="0"/>
              </a:spcBef>
              <a:spcAft>
                <a:spcPts val="0"/>
              </a:spcAft>
              <a:buClr>
                <a:srgbClr val="58595B"/>
              </a:buClr>
              <a:buSzPts val="1600"/>
              <a:buFont typeface="Roboto"/>
              <a:buChar char="●"/>
            </a:pPr>
            <a:r>
              <a:rPr lang="en" sz="1600">
                <a:solidFill>
                  <a:srgbClr val="58595B"/>
                </a:solidFill>
                <a:latin typeface="Roboto"/>
                <a:ea typeface="Roboto"/>
                <a:cs typeface="Roboto"/>
                <a:sym typeface="Roboto"/>
              </a:rPr>
              <a:t>Health advice from a qualified vendor for promoting healthy behavior (N=5)</a:t>
            </a:r>
            <a:endParaRPr sz="1600">
              <a:solidFill>
                <a:srgbClr val="58595B"/>
              </a:solidFill>
              <a:latin typeface="Roboto"/>
              <a:ea typeface="Roboto"/>
              <a:cs typeface="Roboto"/>
              <a:sym typeface="Roboto"/>
            </a:endParaRPr>
          </a:p>
          <a:p>
            <a:pPr indent="-330200" lvl="0" marL="457200" rtl="0" algn="l">
              <a:lnSpc>
                <a:spcPct val="130000"/>
              </a:lnSpc>
              <a:spcBef>
                <a:spcPts val="0"/>
              </a:spcBef>
              <a:spcAft>
                <a:spcPts val="0"/>
              </a:spcAft>
              <a:buClr>
                <a:srgbClr val="58595B"/>
              </a:buClr>
              <a:buSzPts val="1600"/>
              <a:buFont typeface="Roboto"/>
              <a:buChar char="●"/>
            </a:pPr>
            <a:r>
              <a:rPr lang="en" sz="1600">
                <a:solidFill>
                  <a:srgbClr val="58595B"/>
                </a:solidFill>
                <a:latin typeface="Roboto"/>
                <a:ea typeface="Roboto"/>
                <a:cs typeface="Roboto"/>
                <a:sym typeface="Roboto"/>
              </a:rPr>
              <a:t>Individual mental or physical health tracking through a wearable device or online program (N=2)</a:t>
            </a:r>
            <a:endParaRPr sz="1600">
              <a:solidFill>
                <a:srgbClr val="58595B"/>
              </a:solidFill>
              <a:latin typeface="Roboto"/>
              <a:ea typeface="Roboto"/>
              <a:cs typeface="Roboto"/>
              <a:sym typeface="Roboto"/>
            </a:endParaRPr>
          </a:p>
          <a:p>
            <a:pPr indent="-330200" lvl="0" marL="457200" rtl="0" algn="l">
              <a:lnSpc>
                <a:spcPct val="130000"/>
              </a:lnSpc>
              <a:spcBef>
                <a:spcPts val="0"/>
              </a:spcBef>
              <a:spcAft>
                <a:spcPts val="0"/>
              </a:spcAft>
              <a:buClr>
                <a:srgbClr val="58595B"/>
              </a:buClr>
              <a:buSzPts val="1600"/>
              <a:buFont typeface="Roboto"/>
              <a:buChar char="●"/>
            </a:pPr>
            <a:r>
              <a:rPr lang="en" sz="1600">
                <a:solidFill>
                  <a:srgbClr val="58595B"/>
                </a:solidFill>
                <a:latin typeface="Roboto"/>
                <a:ea typeface="Roboto"/>
                <a:cs typeface="Roboto"/>
                <a:sym typeface="Roboto"/>
              </a:rPr>
              <a:t>Targeted behavior change programs for high risk employees (N=2)</a:t>
            </a:r>
            <a:endParaRPr sz="1600">
              <a:solidFill>
                <a:srgbClr val="58595B"/>
              </a:solidFill>
              <a:latin typeface="Roboto"/>
              <a:ea typeface="Roboto"/>
              <a:cs typeface="Roboto"/>
              <a:sym typeface="Roboto"/>
            </a:endParaRPr>
          </a:p>
          <a:p>
            <a:pPr indent="-330200" lvl="0" marL="457200" rtl="0" algn="l">
              <a:lnSpc>
                <a:spcPct val="130000"/>
              </a:lnSpc>
              <a:spcBef>
                <a:spcPts val="0"/>
              </a:spcBef>
              <a:spcAft>
                <a:spcPts val="0"/>
              </a:spcAft>
              <a:buClr>
                <a:srgbClr val="58595B"/>
              </a:buClr>
              <a:buSzPts val="1600"/>
              <a:buFont typeface="Roboto"/>
              <a:buChar char="●"/>
            </a:pPr>
            <a:r>
              <a:rPr lang="en" sz="1600">
                <a:solidFill>
                  <a:srgbClr val="58595B"/>
                </a:solidFill>
                <a:latin typeface="Roboto"/>
                <a:ea typeface="Roboto"/>
                <a:cs typeface="Roboto"/>
                <a:sym typeface="Roboto"/>
              </a:rPr>
              <a:t>Healthy food/drink offerings in-house (N=8)</a:t>
            </a:r>
            <a:endParaRPr sz="1600">
              <a:solidFill>
                <a:srgbClr val="58595B"/>
              </a:solidFill>
              <a:latin typeface="Roboto"/>
              <a:ea typeface="Roboto"/>
              <a:cs typeface="Roboto"/>
              <a:sym typeface="Roboto"/>
            </a:endParaRPr>
          </a:p>
          <a:p>
            <a:pPr indent="-330200" lvl="0" marL="457200" rtl="0" algn="l">
              <a:lnSpc>
                <a:spcPct val="130000"/>
              </a:lnSpc>
              <a:spcBef>
                <a:spcPts val="0"/>
              </a:spcBef>
              <a:spcAft>
                <a:spcPts val="0"/>
              </a:spcAft>
              <a:buClr>
                <a:srgbClr val="58595B"/>
              </a:buClr>
              <a:buSzPts val="1600"/>
              <a:buFont typeface="Roboto"/>
              <a:buChar char="●"/>
            </a:pPr>
            <a:r>
              <a:rPr lang="en" sz="1600">
                <a:solidFill>
                  <a:srgbClr val="58595B"/>
                </a:solidFill>
                <a:latin typeface="Roboto"/>
                <a:ea typeface="Roboto"/>
                <a:cs typeface="Roboto"/>
                <a:sym typeface="Roboto"/>
              </a:rPr>
              <a:t>Clinical screenings and biometric assessments (HRA) (N=4)</a:t>
            </a:r>
            <a:endParaRPr sz="1600">
              <a:solidFill>
                <a:srgbClr val="58595B"/>
              </a:solidFill>
              <a:latin typeface="Roboto"/>
              <a:ea typeface="Roboto"/>
              <a:cs typeface="Roboto"/>
              <a:sym typeface="Roboto"/>
            </a:endParaRPr>
          </a:p>
          <a:p>
            <a:pPr indent="-330200" lvl="0" marL="457200" rtl="0" algn="l">
              <a:lnSpc>
                <a:spcPct val="130000"/>
              </a:lnSpc>
              <a:spcBef>
                <a:spcPts val="0"/>
              </a:spcBef>
              <a:spcAft>
                <a:spcPts val="0"/>
              </a:spcAft>
              <a:buClr>
                <a:srgbClr val="58595B"/>
              </a:buClr>
              <a:buSzPts val="1600"/>
              <a:buFont typeface="Roboto"/>
              <a:buChar char="●"/>
            </a:pPr>
            <a:r>
              <a:rPr lang="en" sz="1600">
                <a:solidFill>
                  <a:srgbClr val="58595B"/>
                </a:solidFill>
                <a:latin typeface="Roboto"/>
                <a:ea typeface="Roboto"/>
                <a:cs typeface="Roboto"/>
                <a:sym typeface="Roboto"/>
              </a:rPr>
              <a:t>Social engagement (N=10)</a:t>
            </a:r>
            <a:endParaRPr sz="1600">
              <a:solidFill>
                <a:srgbClr val="58595B"/>
              </a:solidFill>
              <a:latin typeface="Roboto"/>
              <a:ea typeface="Roboto"/>
              <a:cs typeface="Roboto"/>
              <a:sym typeface="Roboto"/>
            </a:endParaRPr>
          </a:p>
          <a:p>
            <a:pPr indent="-330200" lvl="0" marL="457200" rtl="0" algn="l">
              <a:lnSpc>
                <a:spcPct val="130000"/>
              </a:lnSpc>
              <a:spcBef>
                <a:spcPts val="0"/>
              </a:spcBef>
              <a:spcAft>
                <a:spcPts val="0"/>
              </a:spcAft>
              <a:buClr>
                <a:srgbClr val="58595B"/>
              </a:buClr>
              <a:buSzPts val="1600"/>
              <a:buFont typeface="Roboto"/>
              <a:buChar char="●"/>
            </a:pPr>
            <a:r>
              <a:rPr lang="en" sz="1600">
                <a:solidFill>
                  <a:srgbClr val="58595B"/>
                </a:solidFill>
                <a:latin typeface="Roboto"/>
                <a:ea typeface="Roboto"/>
                <a:cs typeface="Roboto"/>
                <a:sym typeface="Roboto"/>
              </a:rPr>
              <a:t>Mindfulness, meditation, yoga, relaxation training (N=8)</a:t>
            </a:r>
            <a:endParaRPr sz="1600">
              <a:solidFill>
                <a:srgbClr val="58595B"/>
              </a:solidFill>
              <a:latin typeface="Roboto"/>
              <a:ea typeface="Roboto"/>
              <a:cs typeface="Roboto"/>
              <a:sym typeface="Roboto"/>
            </a:endParaRPr>
          </a:p>
          <a:p>
            <a:pPr indent="-330200" lvl="0" marL="457200" rtl="0" algn="l">
              <a:lnSpc>
                <a:spcPct val="130000"/>
              </a:lnSpc>
              <a:spcBef>
                <a:spcPts val="0"/>
              </a:spcBef>
              <a:spcAft>
                <a:spcPts val="0"/>
              </a:spcAft>
              <a:buClr>
                <a:srgbClr val="58595B"/>
              </a:buClr>
              <a:buSzPts val="1600"/>
              <a:buFont typeface="Roboto"/>
              <a:buChar char="●"/>
            </a:pPr>
            <a:r>
              <a:rPr lang="en" sz="1600">
                <a:solidFill>
                  <a:srgbClr val="58595B"/>
                </a:solidFill>
                <a:latin typeface="Roboto"/>
                <a:ea typeface="Roboto"/>
                <a:cs typeface="Roboto"/>
                <a:sym typeface="Roboto"/>
              </a:rPr>
              <a:t>Links to related employee services for support with personal issues (N=4)</a:t>
            </a:r>
            <a:endParaRPr sz="1600">
              <a:solidFill>
                <a:srgbClr val="58595B"/>
              </a:solidFill>
              <a:latin typeface="Roboto"/>
              <a:ea typeface="Roboto"/>
              <a:cs typeface="Roboto"/>
              <a:sym typeface="Roboto"/>
            </a:endParaRPr>
          </a:p>
          <a:p>
            <a:pPr indent="-330200" lvl="0" marL="457200" rtl="0" algn="l">
              <a:lnSpc>
                <a:spcPct val="130000"/>
              </a:lnSpc>
              <a:spcBef>
                <a:spcPts val="0"/>
              </a:spcBef>
              <a:spcAft>
                <a:spcPts val="0"/>
              </a:spcAft>
              <a:buClr>
                <a:srgbClr val="58595B"/>
              </a:buClr>
              <a:buSzPts val="1600"/>
              <a:buFont typeface="Roboto"/>
              <a:buChar char="●"/>
            </a:pPr>
            <a:r>
              <a:rPr lang="en" sz="1600">
                <a:solidFill>
                  <a:srgbClr val="58595B"/>
                </a:solidFill>
                <a:latin typeface="Roboto"/>
                <a:ea typeface="Roboto"/>
                <a:cs typeface="Roboto"/>
                <a:sym typeface="Roboto"/>
              </a:rPr>
              <a:t>Ergonomic furniture/equipment (N=9)</a:t>
            </a:r>
            <a:endParaRPr sz="1600">
              <a:solidFill>
                <a:srgbClr val="58595B"/>
              </a:solidFill>
              <a:latin typeface="Roboto"/>
              <a:ea typeface="Roboto"/>
              <a:cs typeface="Roboto"/>
              <a:sym typeface="Roboto"/>
            </a:endParaRPr>
          </a:p>
          <a:p>
            <a:pPr indent="-330200" lvl="0" marL="457200" rtl="0" algn="l">
              <a:lnSpc>
                <a:spcPct val="130000"/>
              </a:lnSpc>
              <a:spcBef>
                <a:spcPts val="0"/>
              </a:spcBef>
              <a:spcAft>
                <a:spcPts val="0"/>
              </a:spcAft>
              <a:buClr>
                <a:srgbClr val="58595B"/>
              </a:buClr>
              <a:buSzPts val="1600"/>
              <a:buFont typeface="Roboto"/>
              <a:buChar char="●"/>
            </a:pPr>
            <a:r>
              <a:rPr lang="en" sz="1600">
                <a:solidFill>
                  <a:srgbClr val="58595B"/>
                </a:solidFill>
                <a:latin typeface="Roboto"/>
                <a:ea typeface="Roboto"/>
                <a:cs typeface="Roboto"/>
                <a:sym typeface="Roboto"/>
              </a:rPr>
              <a:t>Subsidized gym memberships (N=2)</a:t>
            </a:r>
            <a:endParaRPr sz="1600">
              <a:solidFill>
                <a:srgbClr val="58595B"/>
              </a:solidFill>
              <a:latin typeface="Roboto"/>
              <a:ea typeface="Roboto"/>
              <a:cs typeface="Roboto"/>
              <a:sym typeface="Roboto"/>
            </a:endParaRPr>
          </a:p>
          <a:p>
            <a:pPr indent="-330200" lvl="0" marL="457200" rtl="0" algn="l">
              <a:lnSpc>
                <a:spcPct val="130000"/>
              </a:lnSpc>
              <a:spcBef>
                <a:spcPts val="0"/>
              </a:spcBef>
              <a:spcAft>
                <a:spcPts val="0"/>
              </a:spcAft>
              <a:buClr>
                <a:srgbClr val="58595B"/>
              </a:buClr>
              <a:buSzPts val="1600"/>
              <a:buFont typeface="Roboto"/>
              <a:buChar char="●"/>
            </a:pPr>
            <a:r>
              <a:rPr lang="en" sz="1600">
                <a:solidFill>
                  <a:srgbClr val="58595B"/>
                </a:solidFill>
                <a:latin typeface="Roboto"/>
                <a:ea typeface="Roboto"/>
                <a:cs typeface="Roboto"/>
                <a:sym typeface="Roboto"/>
              </a:rPr>
              <a:t>Fitness gym facilities or outdoors exercise areas (N=7)</a:t>
            </a:r>
            <a:endParaRPr sz="1600">
              <a:solidFill>
                <a:srgbClr val="58595B"/>
              </a:solidFill>
              <a:latin typeface="Roboto"/>
              <a:ea typeface="Roboto"/>
              <a:cs typeface="Roboto"/>
              <a:sym typeface="Roboto"/>
            </a:endParaRPr>
          </a:p>
          <a:p>
            <a:pPr indent="0" lvl="0" marL="457200" rtl="0" algn="l">
              <a:lnSpc>
                <a:spcPct val="90000"/>
              </a:lnSpc>
              <a:spcBef>
                <a:spcPts val="400"/>
              </a:spcBef>
              <a:spcAft>
                <a:spcPts val="0"/>
              </a:spcAft>
              <a:buNone/>
            </a:pPr>
            <a:r>
              <a:t/>
            </a:r>
            <a:endParaRPr>
              <a:solidFill>
                <a:srgbClr val="58595B"/>
              </a:solidFill>
              <a:latin typeface="Roboto"/>
              <a:ea typeface="Roboto"/>
              <a:cs typeface="Roboto"/>
              <a:sym typeface="Roboto"/>
            </a:endParaRPr>
          </a:p>
          <a:p>
            <a:pPr indent="0" lvl="0" marL="457200" rtl="0" algn="l">
              <a:lnSpc>
                <a:spcPct val="90000"/>
              </a:lnSpc>
              <a:spcBef>
                <a:spcPts val="800"/>
              </a:spcBef>
              <a:spcAft>
                <a:spcPts val="0"/>
              </a:spcAft>
              <a:buNone/>
            </a:pPr>
            <a:r>
              <a:t/>
            </a:r>
            <a:endParaRPr sz="2100">
              <a:solidFill>
                <a:srgbClr val="58595B"/>
              </a:solidFill>
            </a:endParaRPr>
          </a:p>
          <a:p>
            <a:pPr indent="0" lvl="0" marL="457200" rtl="0" algn="l">
              <a:lnSpc>
                <a:spcPct val="150000"/>
              </a:lnSpc>
              <a:spcBef>
                <a:spcPts val="0"/>
              </a:spcBef>
              <a:spcAft>
                <a:spcPts val="0"/>
              </a:spcAft>
              <a:buNone/>
            </a:pPr>
            <a:r>
              <a:t/>
            </a:r>
            <a:endParaRPr sz="1800">
              <a:solidFill>
                <a:schemeClr val="dk1"/>
              </a:solidFill>
              <a:latin typeface="Roboto"/>
              <a:ea typeface="Roboto"/>
              <a:cs typeface="Roboto"/>
              <a:sym typeface="Roboto"/>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28"/>
          <p:cNvSpPr txBox="1"/>
          <p:nvPr>
            <p:ph type="title"/>
          </p:nvPr>
        </p:nvSpPr>
        <p:spPr>
          <a:xfrm>
            <a:off x="311700" y="2989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400">
                <a:solidFill>
                  <a:srgbClr val="63A845"/>
                </a:solidFill>
                <a:latin typeface="Roboto"/>
                <a:ea typeface="Roboto"/>
                <a:cs typeface="Roboto"/>
                <a:sym typeface="Roboto"/>
              </a:rPr>
              <a:t>Facilitators of Wellness Program Success</a:t>
            </a:r>
            <a:endParaRPr b="1" sz="2400">
              <a:solidFill>
                <a:srgbClr val="63A845"/>
              </a:solidFill>
              <a:latin typeface="Roboto"/>
              <a:ea typeface="Roboto"/>
              <a:cs typeface="Roboto"/>
              <a:sym typeface="Roboto"/>
            </a:endParaRPr>
          </a:p>
        </p:txBody>
      </p:sp>
      <p:sp>
        <p:nvSpPr>
          <p:cNvPr id="178" name="Google Shape;178;p28"/>
          <p:cNvSpPr txBox="1"/>
          <p:nvPr>
            <p:ph idx="1" type="body"/>
          </p:nvPr>
        </p:nvSpPr>
        <p:spPr>
          <a:xfrm>
            <a:off x="311700" y="960875"/>
            <a:ext cx="8520600" cy="3771600"/>
          </a:xfrm>
          <a:prstGeom prst="rect">
            <a:avLst/>
          </a:prstGeom>
        </p:spPr>
        <p:txBody>
          <a:bodyPr anchorCtr="0" anchor="t" bIns="91425" lIns="91425" spcFirstLastPara="1" rIns="91425" wrap="square" tIns="91425">
            <a:noAutofit/>
          </a:bodyPr>
          <a:lstStyle/>
          <a:p>
            <a:pPr indent="-342900" lvl="0" marL="457200" rtl="0" algn="l">
              <a:lnSpc>
                <a:spcPct val="115000"/>
              </a:lnSpc>
              <a:spcBef>
                <a:spcPts val="800"/>
              </a:spcBef>
              <a:spcAft>
                <a:spcPts val="0"/>
              </a:spcAft>
              <a:buClr>
                <a:srgbClr val="58595B"/>
              </a:buClr>
              <a:buSzPts val="1800"/>
              <a:buFont typeface="Roboto"/>
              <a:buChar char="●"/>
            </a:pPr>
            <a:r>
              <a:rPr lang="en">
                <a:solidFill>
                  <a:srgbClr val="58595B"/>
                </a:solidFill>
                <a:latin typeface="Roboto"/>
                <a:ea typeface="Roboto"/>
                <a:cs typeface="Roboto"/>
                <a:sym typeface="Roboto"/>
              </a:rPr>
              <a:t>Wellness initiatives align with organizational constraints</a:t>
            </a:r>
            <a:endParaRPr>
              <a:solidFill>
                <a:srgbClr val="58595B"/>
              </a:solidFill>
              <a:latin typeface="Roboto"/>
              <a:ea typeface="Roboto"/>
              <a:cs typeface="Roboto"/>
              <a:sym typeface="Roboto"/>
            </a:endParaRPr>
          </a:p>
          <a:p>
            <a:pPr indent="-342900" lvl="0" marL="457200" rtl="0" algn="l">
              <a:lnSpc>
                <a:spcPct val="115000"/>
              </a:lnSpc>
              <a:spcBef>
                <a:spcPts val="0"/>
              </a:spcBef>
              <a:spcAft>
                <a:spcPts val="0"/>
              </a:spcAft>
              <a:buClr>
                <a:srgbClr val="58595B"/>
              </a:buClr>
              <a:buSzPts val="1800"/>
              <a:buFont typeface="Roboto"/>
              <a:buChar char="●"/>
            </a:pPr>
            <a:r>
              <a:rPr lang="en">
                <a:solidFill>
                  <a:srgbClr val="58595B"/>
                </a:solidFill>
                <a:latin typeface="Roboto"/>
                <a:ea typeface="Roboto"/>
                <a:cs typeface="Roboto"/>
                <a:sym typeface="Roboto"/>
              </a:rPr>
              <a:t>Convenience</a:t>
            </a:r>
            <a:endParaRPr>
              <a:solidFill>
                <a:srgbClr val="58595B"/>
              </a:solidFill>
              <a:latin typeface="Roboto"/>
              <a:ea typeface="Roboto"/>
              <a:cs typeface="Roboto"/>
              <a:sym typeface="Roboto"/>
            </a:endParaRPr>
          </a:p>
          <a:p>
            <a:pPr indent="-342900" lvl="0" marL="457200" rtl="0" algn="l">
              <a:lnSpc>
                <a:spcPct val="115000"/>
              </a:lnSpc>
              <a:spcBef>
                <a:spcPts val="0"/>
              </a:spcBef>
              <a:spcAft>
                <a:spcPts val="0"/>
              </a:spcAft>
              <a:buClr>
                <a:srgbClr val="58595B"/>
              </a:buClr>
              <a:buSzPts val="1800"/>
              <a:buFont typeface="Roboto"/>
              <a:buChar char="●"/>
            </a:pPr>
            <a:r>
              <a:rPr lang="en">
                <a:solidFill>
                  <a:srgbClr val="58595B"/>
                </a:solidFill>
                <a:latin typeface="Roboto"/>
                <a:ea typeface="Roboto"/>
                <a:cs typeface="Roboto"/>
                <a:sym typeface="Roboto"/>
              </a:rPr>
              <a:t>Reasonable work hours</a:t>
            </a:r>
            <a:endParaRPr>
              <a:solidFill>
                <a:srgbClr val="58595B"/>
              </a:solidFill>
              <a:latin typeface="Roboto"/>
              <a:ea typeface="Roboto"/>
              <a:cs typeface="Roboto"/>
              <a:sym typeface="Roboto"/>
            </a:endParaRPr>
          </a:p>
          <a:p>
            <a:pPr indent="-342900" lvl="0" marL="457200" rtl="0" algn="l">
              <a:lnSpc>
                <a:spcPct val="115000"/>
              </a:lnSpc>
              <a:spcBef>
                <a:spcPts val="0"/>
              </a:spcBef>
              <a:spcAft>
                <a:spcPts val="0"/>
              </a:spcAft>
              <a:buClr>
                <a:srgbClr val="58595B"/>
              </a:buClr>
              <a:buSzPts val="1800"/>
              <a:buFont typeface="Roboto"/>
              <a:buChar char="●"/>
            </a:pPr>
            <a:r>
              <a:rPr lang="en">
                <a:solidFill>
                  <a:srgbClr val="58595B"/>
                </a:solidFill>
                <a:latin typeface="Roboto"/>
                <a:ea typeface="Roboto"/>
                <a:cs typeface="Roboto"/>
                <a:sym typeface="Roboto"/>
              </a:rPr>
              <a:t>Leadership understands the link between health and work outcomes</a:t>
            </a:r>
            <a:endParaRPr>
              <a:solidFill>
                <a:srgbClr val="58595B"/>
              </a:solidFill>
              <a:latin typeface="Roboto"/>
              <a:ea typeface="Roboto"/>
              <a:cs typeface="Roboto"/>
              <a:sym typeface="Roboto"/>
            </a:endParaRPr>
          </a:p>
          <a:p>
            <a:pPr indent="-342900" lvl="0" marL="457200" rtl="0" algn="l">
              <a:lnSpc>
                <a:spcPct val="115000"/>
              </a:lnSpc>
              <a:spcBef>
                <a:spcPts val="0"/>
              </a:spcBef>
              <a:spcAft>
                <a:spcPts val="0"/>
              </a:spcAft>
              <a:buClr>
                <a:srgbClr val="58595B"/>
              </a:buClr>
              <a:buSzPts val="1800"/>
              <a:buFont typeface="Roboto"/>
              <a:buChar char="●"/>
            </a:pPr>
            <a:r>
              <a:rPr lang="en">
                <a:solidFill>
                  <a:srgbClr val="58595B"/>
                </a:solidFill>
                <a:latin typeface="Roboto"/>
                <a:ea typeface="Roboto"/>
                <a:cs typeface="Roboto"/>
                <a:sym typeface="Roboto"/>
              </a:rPr>
              <a:t>Leadership understands employee needs and preferences</a:t>
            </a:r>
            <a:endParaRPr>
              <a:solidFill>
                <a:srgbClr val="58595B"/>
              </a:solidFill>
              <a:latin typeface="Roboto"/>
              <a:ea typeface="Roboto"/>
              <a:cs typeface="Roboto"/>
              <a:sym typeface="Roboto"/>
            </a:endParaRPr>
          </a:p>
          <a:p>
            <a:pPr indent="-342900" lvl="0" marL="457200" rtl="0" algn="l">
              <a:lnSpc>
                <a:spcPct val="115000"/>
              </a:lnSpc>
              <a:spcBef>
                <a:spcPts val="0"/>
              </a:spcBef>
              <a:spcAft>
                <a:spcPts val="0"/>
              </a:spcAft>
              <a:buClr>
                <a:srgbClr val="58595B"/>
              </a:buClr>
              <a:buSzPts val="1800"/>
              <a:buFont typeface="Roboto"/>
              <a:buChar char="●"/>
            </a:pPr>
            <a:r>
              <a:rPr lang="en">
                <a:solidFill>
                  <a:srgbClr val="58595B"/>
                </a:solidFill>
                <a:latin typeface="Roboto"/>
                <a:ea typeface="Roboto"/>
                <a:cs typeface="Roboto"/>
                <a:sym typeface="Roboto"/>
              </a:rPr>
              <a:t>Leadership support</a:t>
            </a:r>
            <a:endParaRPr>
              <a:solidFill>
                <a:srgbClr val="58595B"/>
              </a:solidFill>
              <a:latin typeface="Roboto"/>
              <a:ea typeface="Roboto"/>
              <a:cs typeface="Roboto"/>
              <a:sym typeface="Roboto"/>
            </a:endParaRPr>
          </a:p>
          <a:p>
            <a:pPr indent="-342900" lvl="0" marL="457200" rtl="0" algn="l">
              <a:lnSpc>
                <a:spcPct val="115000"/>
              </a:lnSpc>
              <a:spcBef>
                <a:spcPts val="0"/>
              </a:spcBef>
              <a:spcAft>
                <a:spcPts val="0"/>
              </a:spcAft>
              <a:buClr>
                <a:srgbClr val="58595B"/>
              </a:buClr>
              <a:buSzPts val="1800"/>
              <a:buFont typeface="Roboto"/>
              <a:buChar char="●"/>
            </a:pPr>
            <a:r>
              <a:rPr lang="en">
                <a:solidFill>
                  <a:srgbClr val="58595B"/>
                </a:solidFill>
                <a:latin typeface="Roboto"/>
                <a:ea typeface="Roboto"/>
                <a:cs typeface="Roboto"/>
                <a:sym typeface="Roboto"/>
              </a:rPr>
              <a:t>Culture of health at work</a:t>
            </a:r>
            <a:endParaRPr>
              <a:solidFill>
                <a:srgbClr val="58595B"/>
              </a:solidFill>
              <a:latin typeface="Roboto"/>
              <a:ea typeface="Roboto"/>
              <a:cs typeface="Roboto"/>
              <a:sym typeface="Roboto"/>
            </a:endParaRPr>
          </a:p>
          <a:p>
            <a:pPr indent="-342900" lvl="0" marL="457200" rtl="0" algn="l">
              <a:lnSpc>
                <a:spcPct val="115000"/>
              </a:lnSpc>
              <a:spcBef>
                <a:spcPts val="0"/>
              </a:spcBef>
              <a:spcAft>
                <a:spcPts val="0"/>
              </a:spcAft>
              <a:buClr>
                <a:srgbClr val="58595B"/>
              </a:buClr>
              <a:buSzPts val="1800"/>
              <a:buFont typeface="Roboto"/>
              <a:buChar char="●"/>
            </a:pPr>
            <a:r>
              <a:rPr lang="en">
                <a:solidFill>
                  <a:srgbClr val="58595B"/>
                </a:solidFill>
                <a:latin typeface="Roboto"/>
                <a:ea typeface="Roboto"/>
                <a:cs typeface="Roboto"/>
                <a:sym typeface="Roboto"/>
              </a:rPr>
              <a:t>WP appeals to personal preferences   </a:t>
            </a:r>
            <a:endParaRPr>
              <a:solidFill>
                <a:srgbClr val="58595B"/>
              </a:solidFill>
              <a:latin typeface="Roboto"/>
              <a:ea typeface="Roboto"/>
              <a:cs typeface="Roboto"/>
              <a:sym typeface="Roboto"/>
            </a:endParaRPr>
          </a:p>
          <a:p>
            <a:pPr indent="-342900" lvl="0" marL="457200" rtl="0" algn="l">
              <a:lnSpc>
                <a:spcPct val="115000"/>
              </a:lnSpc>
              <a:spcBef>
                <a:spcPts val="0"/>
              </a:spcBef>
              <a:spcAft>
                <a:spcPts val="0"/>
              </a:spcAft>
              <a:buClr>
                <a:srgbClr val="58595B"/>
              </a:buClr>
              <a:buSzPts val="1800"/>
              <a:buFont typeface="Roboto"/>
              <a:buChar char="●"/>
            </a:pPr>
            <a:r>
              <a:rPr lang="en">
                <a:solidFill>
                  <a:srgbClr val="58595B"/>
                </a:solidFill>
                <a:latin typeface="Roboto"/>
                <a:ea typeface="Roboto"/>
                <a:cs typeface="Roboto"/>
                <a:sym typeface="Roboto"/>
              </a:rPr>
              <a:t>Built environment designed for health and wellness</a:t>
            </a:r>
            <a:endParaRPr>
              <a:solidFill>
                <a:srgbClr val="58595B"/>
              </a:solidFill>
              <a:latin typeface="Roboto"/>
              <a:ea typeface="Roboto"/>
              <a:cs typeface="Roboto"/>
              <a:sym typeface="Roboto"/>
            </a:endParaRPr>
          </a:p>
          <a:p>
            <a:pPr indent="-342900" lvl="0" marL="457200" rtl="0" algn="l">
              <a:lnSpc>
                <a:spcPct val="115000"/>
              </a:lnSpc>
              <a:spcBef>
                <a:spcPts val="0"/>
              </a:spcBef>
              <a:spcAft>
                <a:spcPts val="0"/>
              </a:spcAft>
              <a:buClr>
                <a:srgbClr val="58595B"/>
              </a:buClr>
              <a:buSzPts val="1800"/>
              <a:buFont typeface="Roboto"/>
              <a:buChar char="●"/>
            </a:pPr>
            <a:r>
              <a:rPr lang="en">
                <a:solidFill>
                  <a:srgbClr val="58595B"/>
                </a:solidFill>
                <a:latin typeface="Roboto"/>
                <a:ea typeface="Roboto"/>
                <a:cs typeface="Roboto"/>
                <a:sym typeface="Roboto"/>
              </a:rPr>
              <a:t>Strong communication system</a:t>
            </a:r>
            <a:endParaRPr>
              <a:solidFill>
                <a:srgbClr val="58595B"/>
              </a:solidFill>
              <a:latin typeface="Roboto"/>
              <a:ea typeface="Roboto"/>
              <a:cs typeface="Roboto"/>
              <a:sym typeface="Roboto"/>
            </a:endParaRPr>
          </a:p>
          <a:p>
            <a:pPr indent="0" lvl="0" marL="0" rtl="0" algn="l">
              <a:spcBef>
                <a:spcPts val="0"/>
              </a:spcBef>
              <a:spcAft>
                <a:spcPts val="1600"/>
              </a:spcAft>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29"/>
          <p:cNvSpPr txBox="1"/>
          <p:nvPr>
            <p:ph type="title"/>
          </p:nvPr>
        </p:nvSpPr>
        <p:spPr>
          <a:xfrm>
            <a:off x="311700" y="2766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400">
                <a:solidFill>
                  <a:srgbClr val="1D376A"/>
                </a:solidFill>
                <a:latin typeface="Roboto"/>
                <a:ea typeface="Roboto"/>
                <a:cs typeface="Roboto"/>
                <a:sym typeface="Roboto"/>
              </a:rPr>
              <a:t>Barriers to</a:t>
            </a:r>
            <a:r>
              <a:rPr b="1" lang="en" sz="2400">
                <a:solidFill>
                  <a:srgbClr val="1D376A"/>
                </a:solidFill>
                <a:latin typeface="Roboto"/>
                <a:ea typeface="Roboto"/>
                <a:cs typeface="Roboto"/>
                <a:sym typeface="Roboto"/>
              </a:rPr>
              <a:t> Wellness Program </a:t>
            </a:r>
            <a:r>
              <a:rPr b="1" lang="en" sz="2400">
                <a:solidFill>
                  <a:srgbClr val="1D376A"/>
                </a:solidFill>
                <a:latin typeface="Roboto"/>
                <a:ea typeface="Roboto"/>
                <a:cs typeface="Roboto"/>
                <a:sym typeface="Roboto"/>
              </a:rPr>
              <a:t>Success</a:t>
            </a:r>
            <a:endParaRPr b="1" sz="2400">
              <a:solidFill>
                <a:srgbClr val="1D376A"/>
              </a:solidFill>
              <a:latin typeface="Roboto"/>
              <a:ea typeface="Roboto"/>
              <a:cs typeface="Roboto"/>
              <a:sym typeface="Roboto"/>
            </a:endParaRPr>
          </a:p>
        </p:txBody>
      </p:sp>
      <p:sp>
        <p:nvSpPr>
          <p:cNvPr id="184" name="Google Shape;184;p29"/>
          <p:cNvSpPr txBox="1"/>
          <p:nvPr>
            <p:ph idx="1" type="body"/>
          </p:nvPr>
        </p:nvSpPr>
        <p:spPr>
          <a:xfrm>
            <a:off x="311700" y="771200"/>
            <a:ext cx="4260300" cy="3987300"/>
          </a:xfrm>
          <a:prstGeom prst="rect">
            <a:avLst/>
          </a:prstGeom>
        </p:spPr>
        <p:txBody>
          <a:bodyPr anchorCtr="0" anchor="t" bIns="91425" lIns="91425" spcFirstLastPara="1" rIns="91425" wrap="square" tIns="91425">
            <a:noAutofit/>
          </a:bodyPr>
          <a:lstStyle/>
          <a:p>
            <a:pPr indent="-342900" lvl="0" marL="457200" rtl="0" algn="l">
              <a:lnSpc>
                <a:spcPct val="90000"/>
              </a:lnSpc>
              <a:spcBef>
                <a:spcPts val="800"/>
              </a:spcBef>
              <a:spcAft>
                <a:spcPts val="0"/>
              </a:spcAft>
              <a:buSzPts val="1800"/>
              <a:buChar char="●"/>
            </a:pPr>
            <a:r>
              <a:rPr lang="en">
                <a:solidFill>
                  <a:srgbClr val="58595B"/>
                </a:solidFill>
                <a:latin typeface="Roboto"/>
                <a:ea typeface="Roboto"/>
                <a:cs typeface="Roboto"/>
                <a:sym typeface="Roboto"/>
              </a:rPr>
              <a:t>Inconvenience</a:t>
            </a:r>
            <a:endParaRPr>
              <a:solidFill>
                <a:srgbClr val="58595B"/>
              </a:solidFill>
              <a:latin typeface="Roboto"/>
              <a:ea typeface="Roboto"/>
              <a:cs typeface="Roboto"/>
              <a:sym typeface="Roboto"/>
            </a:endParaRPr>
          </a:p>
          <a:p>
            <a:pPr indent="-342900" lvl="0" marL="457200" rtl="0" algn="l">
              <a:lnSpc>
                <a:spcPct val="90000"/>
              </a:lnSpc>
              <a:spcBef>
                <a:spcPts val="0"/>
              </a:spcBef>
              <a:spcAft>
                <a:spcPts val="0"/>
              </a:spcAft>
              <a:buSzPts val="1800"/>
              <a:buFont typeface="Roboto"/>
              <a:buChar char="●"/>
            </a:pPr>
            <a:r>
              <a:rPr lang="en">
                <a:solidFill>
                  <a:srgbClr val="58595B"/>
                </a:solidFill>
                <a:latin typeface="Roboto"/>
                <a:ea typeface="Roboto"/>
                <a:cs typeface="Roboto"/>
                <a:sym typeface="Roboto"/>
              </a:rPr>
              <a:t>Nature of Work</a:t>
            </a:r>
            <a:endParaRPr>
              <a:solidFill>
                <a:srgbClr val="58595B"/>
              </a:solidFill>
              <a:latin typeface="Roboto"/>
              <a:ea typeface="Roboto"/>
              <a:cs typeface="Roboto"/>
              <a:sym typeface="Roboto"/>
            </a:endParaRPr>
          </a:p>
          <a:p>
            <a:pPr indent="-342900" lvl="0" marL="457200" rtl="0" algn="l">
              <a:lnSpc>
                <a:spcPct val="90000"/>
              </a:lnSpc>
              <a:spcBef>
                <a:spcPts val="0"/>
              </a:spcBef>
              <a:spcAft>
                <a:spcPts val="0"/>
              </a:spcAft>
              <a:buSzPts val="1800"/>
              <a:buFont typeface="Roboto"/>
              <a:buChar char="●"/>
            </a:pPr>
            <a:r>
              <a:rPr lang="en">
                <a:solidFill>
                  <a:srgbClr val="58595B"/>
                </a:solidFill>
                <a:latin typeface="Roboto"/>
                <a:ea typeface="Roboto"/>
                <a:cs typeface="Roboto"/>
                <a:sym typeface="Roboto"/>
              </a:rPr>
              <a:t>Lack of clarity regarding the link between wellness programs and business outcomes</a:t>
            </a:r>
            <a:endParaRPr>
              <a:solidFill>
                <a:srgbClr val="58595B"/>
              </a:solidFill>
              <a:latin typeface="Roboto"/>
              <a:ea typeface="Roboto"/>
              <a:cs typeface="Roboto"/>
              <a:sym typeface="Roboto"/>
            </a:endParaRPr>
          </a:p>
          <a:p>
            <a:pPr indent="-342900" lvl="0" marL="457200" rtl="0" algn="l">
              <a:lnSpc>
                <a:spcPct val="90000"/>
              </a:lnSpc>
              <a:spcBef>
                <a:spcPts val="0"/>
              </a:spcBef>
              <a:spcAft>
                <a:spcPts val="0"/>
              </a:spcAft>
              <a:buSzPts val="1800"/>
              <a:buFont typeface="Roboto"/>
              <a:buChar char="●"/>
            </a:pPr>
            <a:r>
              <a:rPr lang="en">
                <a:solidFill>
                  <a:srgbClr val="58595B"/>
                </a:solidFill>
                <a:latin typeface="Roboto"/>
                <a:ea typeface="Roboto"/>
                <a:cs typeface="Roboto"/>
                <a:sym typeface="Roboto"/>
              </a:rPr>
              <a:t>Concerns about funding</a:t>
            </a:r>
            <a:endParaRPr>
              <a:solidFill>
                <a:srgbClr val="58595B"/>
              </a:solidFill>
              <a:latin typeface="Roboto"/>
              <a:ea typeface="Roboto"/>
              <a:cs typeface="Roboto"/>
              <a:sym typeface="Roboto"/>
            </a:endParaRPr>
          </a:p>
          <a:p>
            <a:pPr indent="-342900" lvl="0" marL="457200" rtl="0" algn="l">
              <a:lnSpc>
                <a:spcPct val="90000"/>
              </a:lnSpc>
              <a:spcBef>
                <a:spcPts val="0"/>
              </a:spcBef>
              <a:spcAft>
                <a:spcPts val="0"/>
              </a:spcAft>
              <a:buSzPts val="1800"/>
              <a:buFont typeface="Roboto"/>
              <a:buChar char="●"/>
            </a:pPr>
            <a:r>
              <a:rPr lang="en">
                <a:solidFill>
                  <a:srgbClr val="58595B"/>
                </a:solidFill>
                <a:latin typeface="Roboto"/>
                <a:ea typeface="Roboto"/>
                <a:cs typeface="Roboto"/>
                <a:sym typeface="Roboto"/>
              </a:rPr>
              <a:t>Leadership issues: attitudes towards wellness</a:t>
            </a:r>
            <a:endParaRPr>
              <a:solidFill>
                <a:srgbClr val="58595B"/>
              </a:solidFill>
              <a:latin typeface="Roboto"/>
              <a:ea typeface="Roboto"/>
              <a:cs typeface="Roboto"/>
              <a:sym typeface="Roboto"/>
            </a:endParaRPr>
          </a:p>
          <a:p>
            <a:pPr indent="-342900" lvl="0" marL="457200" rtl="0" algn="l">
              <a:lnSpc>
                <a:spcPct val="90000"/>
              </a:lnSpc>
              <a:spcBef>
                <a:spcPts val="0"/>
              </a:spcBef>
              <a:spcAft>
                <a:spcPts val="0"/>
              </a:spcAft>
              <a:buSzPts val="1800"/>
              <a:buFont typeface="Roboto"/>
              <a:buChar char="●"/>
            </a:pPr>
            <a:r>
              <a:rPr lang="en">
                <a:solidFill>
                  <a:srgbClr val="58595B"/>
                </a:solidFill>
                <a:latin typeface="Roboto"/>
                <a:ea typeface="Roboto"/>
                <a:cs typeface="Roboto"/>
                <a:sym typeface="Roboto"/>
              </a:rPr>
              <a:t>Lack of experience with wellness</a:t>
            </a:r>
            <a:endParaRPr>
              <a:solidFill>
                <a:srgbClr val="58595B"/>
              </a:solidFill>
              <a:latin typeface="Roboto"/>
              <a:ea typeface="Roboto"/>
              <a:cs typeface="Roboto"/>
              <a:sym typeface="Roboto"/>
            </a:endParaRPr>
          </a:p>
          <a:p>
            <a:pPr indent="-342900" lvl="0" marL="457200" rtl="0" algn="l">
              <a:lnSpc>
                <a:spcPct val="90000"/>
              </a:lnSpc>
              <a:spcBef>
                <a:spcPts val="0"/>
              </a:spcBef>
              <a:spcAft>
                <a:spcPts val="0"/>
              </a:spcAft>
              <a:buSzPts val="1800"/>
              <a:buFont typeface="Roboto"/>
              <a:buChar char="●"/>
            </a:pPr>
            <a:r>
              <a:rPr lang="en">
                <a:solidFill>
                  <a:srgbClr val="58595B"/>
                </a:solidFill>
                <a:latin typeface="Roboto"/>
                <a:ea typeface="Roboto"/>
                <a:cs typeface="Roboto"/>
                <a:sym typeface="Roboto"/>
              </a:rPr>
              <a:t>Perceived lack of need</a:t>
            </a:r>
            <a:endParaRPr>
              <a:solidFill>
                <a:srgbClr val="58595B"/>
              </a:solidFill>
              <a:latin typeface="Roboto"/>
              <a:ea typeface="Roboto"/>
              <a:cs typeface="Roboto"/>
              <a:sym typeface="Roboto"/>
            </a:endParaRPr>
          </a:p>
          <a:p>
            <a:pPr indent="-342900" lvl="0" marL="457200" rtl="0" algn="l">
              <a:lnSpc>
                <a:spcPct val="90000"/>
              </a:lnSpc>
              <a:spcBef>
                <a:spcPts val="0"/>
              </a:spcBef>
              <a:spcAft>
                <a:spcPts val="0"/>
              </a:spcAft>
              <a:buSzPts val="1800"/>
              <a:buFont typeface="Roboto"/>
              <a:buChar char="●"/>
            </a:pPr>
            <a:r>
              <a:rPr lang="en">
                <a:solidFill>
                  <a:srgbClr val="58595B"/>
                </a:solidFill>
                <a:latin typeface="Roboto"/>
                <a:ea typeface="Roboto"/>
                <a:cs typeface="Roboto"/>
                <a:sym typeface="Roboto"/>
              </a:rPr>
              <a:t>Inaccurate perceptions of wellness program “failure”</a:t>
            </a:r>
            <a:endParaRPr>
              <a:solidFill>
                <a:srgbClr val="58595B"/>
              </a:solidFill>
              <a:latin typeface="Roboto"/>
              <a:ea typeface="Roboto"/>
              <a:cs typeface="Roboto"/>
              <a:sym typeface="Roboto"/>
            </a:endParaRPr>
          </a:p>
          <a:p>
            <a:pPr indent="-342900" lvl="0" marL="457200" rtl="0" algn="l">
              <a:lnSpc>
                <a:spcPct val="90000"/>
              </a:lnSpc>
              <a:spcBef>
                <a:spcPts val="0"/>
              </a:spcBef>
              <a:spcAft>
                <a:spcPts val="0"/>
              </a:spcAft>
              <a:buClr>
                <a:srgbClr val="58595B"/>
              </a:buClr>
              <a:buSzPts val="1800"/>
              <a:buFont typeface="Roboto"/>
              <a:buChar char="●"/>
            </a:pPr>
            <a:r>
              <a:rPr lang="en">
                <a:solidFill>
                  <a:srgbClr val="58595B"/>
                </a:solidFill>
                <a:latin typeface="Roboto"/>
                <a:ea typeface="Roboto"/>
                <a:cs typeface="Roboto"/>
                <a:sym typeface="Roboto"/>
              </a:rPr>
              <a:t>Confusion about insurance</a:t>
            </a:r>
            <a:endParaRPr>
              <a:solidFill>
                <a:srgbClr val="58595B"/>
              </a:solidFill>
              <a:latin typeface="Roboto"/>
              <a:ea typeface="Roboto"/>
              <a:cs typeface="Roboto"/>
              <a:sym typeface="Roboto"/>
            </a:endParaRPr>
          </a:p>
          <a:p>
            <a:pPr indent="0" lvl="0" marL="0" rtl="0" algn="l">
              <a:lnSpc>
                <a:spcPct val="90000"/>
              </a:lnSpc>
              <a:spcBef>
                <a:spcPts val="800"/>
              </a:spcBef>
              <a:spcAft>
                <a:spcPts val="0"/>
              </a:spcAft>
              <a:buClr>
                <a:schemeClr val="dk1"/>
              </a:buClr>
              <a:buSzPts val="1100"/>
              <a:buFont typeface="Arial"/>
              <a:buNone/>
            </a:pPr>
            <a:r>
              <a:t/>
            </a:r>
            <a:endParaRPr>
              <a:solidFill>
                <a:srgbClr val="58595B"/>
              </a:solidFill>
              <a:latin typeface="Roboto"/>
              <a:ea typeface="Roboto"/>
              <a:cs typeface="Roboto"/>
              <a:sym typeface="Roboto"/>
            </a:endParaRPr>
          </a:p>
          <a:p>
            <a:pPr indent="0" lvl="0" marL="0" rtl="0" algn="l">
              <a:spcBef>
                <a:spcPts val="0"/>
              </a:spcBef>
              <a:spcAft>
                <a:spcPts val="1600"/>
              </a:spcAft>
              <a:buNone/>
            </a:pPr>
            <a:r>
              <a:t/>
            </a:r>
            <a:endParaRPr/>
          </a:p>
        </p:txBody>
      </p:sp>
      <p:sp>
        <p:nvSpPr>
          <p:cNvPr id="185" name="Google Shape;185;p29"/>
          <p:cNvSpPr txBox="1"/>
          <p:nvPr/>
        </p:nvSpPr>
        <p:spPr>
          <a:xfrm>
            <a:off x="4619250" y="737750"/>
            <a:ext cx="5567400" cy="4054200"/>
          </a:xfrm>
          <a:prstGeom prst="rect">
            <a:avLst/>
          </a:prstGeom>
          <a:noFill/>
          <a:ln>
            <a:noFill/>
          </a:ln>
        </p:spPr>
        <p:txBody>
          <a:bodyPr anchorCtr="0" anchor="t" bIns="91425" lIns="91425" spcFirstLastPara="1" rIns="91425" wrap="square" tIns="91425">
            <a:noAutofit/>
          </a:bodyPr>
          <a:lstStyle/>
          <a:p>
            <a:pPr indent="-342900" lvl="0" marL="457200" rtl="0" algn="l">
              <a:lnSpc>
                <a:spcPct val="90000"/>
              </a:lnSpc>
              <a:spcBef>
                <a:spcPts val="800"/>
              </a:spcBef>
              <a:spcAft>
                <a:spcPts val="0"/>
              </a:spcAft>
              <a:buClr>
                <a:srgbClr val="58595B"/>
              </a:buClr>
              <a:buSzPts val="1800"/>
              <a:buFont typeface="Roboto"/>
              <a:buChar char="●"/>
            </a:pPr>
            <a:r>
              <a:rPr lang="en" sz="1800">
                <a:solidFill>
                  <a:srgbClr val="58595B"/>
                </a:solidFill>
                <a:latin typeface="Roboto"/>
                <a:ea typeface="Roboto"/>
                <a:cs typeface="Roboto"/>
                <a:sym typeface="Roboto"/>
              </a:rPr>
              <a:t>Lack of clear ownership</a:t>
            </a:r>
            <a:endParaRPr sz="1800">
              <a:solidFill>
                <a:srgbClr val="58595B"/>
              </a:solidFill>
              <a:latin typeface="Roboto"/>
              <a:ea typeface="Roboto"/>
              <a:cs typeface="Roboto"/>
              <a:sym typeface="Roboto"/>
            </a:endParaRPr>
          </a:p>
          <a:p>
            <a:pPr indent="-342900" lvl="0" marL="457200" rtl="0" algn="l">
              <a:lnSpc>
                <a:spcPct val="90000"/>
              </a:lnSpc>
              <a:spcBef>
                <a:spcPts val="0"/>
              </a:spcBef>
              <a:spcAft>
                <a:spcPts val="0"/>
              </a:spcAft>
              <a:buSzPts val="1800"/>
              <a:buFont typeface="Roboto"/>
              <a:buChar char="●"/>
            </a:pPr>
            <a:r>
              <a:rPr lang="en" sz="1800">
                <a:solidFill>
                  <a:srgbClr val="58595B"/>
                </a:solidFill>
                <a:latin typeface="Roboto"/>
                <a:ea typeface="Roboto"/>
                <a:cs typeface="Roboto"/>
                <a:sym typeface="Roboto"/>
              </a:rPr>
              <a:t>Lack of active and consistent leadership support</a:t>
            </a:r>
            <a:endParaRPr sz="1800">
              <a:solidFill>
                <a:srgbClr val="58595B"/>
              </a:solidFill>
              <a:latin typeface="Roboto"/>
              <a:ea typeface="Roboto"/>
              <a:cs typeface="Roboto"/>
              <a:sym typeface="Roboto"/>
            </a:endParaRPr>
          </a:p>
          <a:p>
            <a:pPr indent="-342900" lvl="0" marL="457200" rtl="0" algn="l">
              <a:lnSpc>
                <a:spcPct val="90000"/>
              </a:lnSpc>
              <a:spcBef>
                <a:spcPts val="0"/>
              </a:spcBef>
              <a:spcAft>
                <a:spcPts val="0"/>
              </a:spcAft>
              <a:buSzPts val="1800"/>
              <a:buFont typeface="Roboto"/>
              <a:buChar char="●"/>
            </a:pPr>
            <a:r>
              <a:rPr lang="en" sz="1800">
                <a:solidFill>
                  <a:srgbClr val="58595B"/>
                </a:solidFill>
                <a:latin typeface="Roboto"/>
                <a:ea typeface="Roboto"/>
                <a:cs typeface="Roboto"/>
                <a:sym typeface="Roboto"/>
              </a:rPr>
              <a:t>Lack of culture of health</a:t>
            </a:r>
            <a:endParaRPr sz="1800">
              <a:solidFill>
                <a:srgbClr val="58595B"/>
              </a:solidFill>
              <a:latin typeface="Roboto"/>
              <a:ea typeface="Roboto"/>
              <a:cs typeface="Roboto"/>
              <a:sym typeface="Roboto"/>
            </a:endParaRPr>
          </a:p>
          <a:p>
            <a:pPr indent="-342900" lvl="0" marL="457200" rtl="0" algn="l">
              <a:lnSpc>
                <a:spcPct val="90000"/>
              </a:lnSpc>
              <a:spcBef>
                <a:spcPts val="0"/>
              </a:spcBef>
              <a:spcAft>
                <a:spcPts val="0"/>
              </a:spcAft>
              <a:buSzPts val="1800"/>
              <a:buFont typeface="Roboto"/>
              <a:buChar char="●"/>
            </a:pPr>
            <a:r>
              <a:rPr lang="en" sz="1800">
                <a:solidFill>
                  <a:srgbClr val="58595B"/>
                </a:solidFill>
                <a:latin typeface="Roboto"/>
                <a:ea typeface="Roboto"/>
                <a:cs typeface="Roboto"/>
                <a:sym typeface="Roboto"/>
              </a:rPr>
              <a:t>Low morale</a:t>
            </a:r>
            <a:endParaRPr sz="1800">
              <a:solidFill>
                <a:srgbClr val="58595B"/>
              </a:solidFill>
              <a:latin typeface="Roboto"/>
              <a:ea typeface="Roboto"/>
              <a:cs typeface="Roboto"/>
              <a:sym typeface="Roboto"/>
            </a:endParaRPr>
          </a:p>
          <a:p>
            <a:pPr indent="-342900" lvl="0" marL="457200" rtl="0" algn="l">
              <a:lnSpc>
                <a:spcPct val="90000"/>
              </a:lnSpc>
              <a:spcBef>
                <a:spcPts val="0"/>
              </a:spcBef>
              <a:spcAft>
                <a:spcPts val="0"/>
              </a:spcAft>
              <a:buSzPts val="1800"/>
              <a:buFont typeface="Roboto"/>
              <a:buChar char="●"/>
            </a:pPr>
            <a:r>
              <a:rPr lang="en" sz="1800">
                <a:solidFill>
                  <a:srgbClr val="58595B"/>
                </a:solidFill>
                <a:latin typeface="Roboto"/>
                <a:ea typeface="Roboto"/>
                <a:cs typeface="Roboto"/>
                <a:sym typeface="Roboto"/>
              </a:rPr>
              <a:t>Lack of financial resources</a:t>
            </a:r>
            <a:endParaRPr sz="1800">
              <a:solidFill>
                <a:srgbClr val="58595B"/>
              </a:solidFill>
              <a:latin typeface="Roboto"/>
              <a:ea typeface="Roboto"/>
              <a:cs typeface="Roboto"/>
              <a:sym typeface="Roboto"/>
            </a:endParaRPr>
          </a:p>
          <a:p>
            <a:pPr indent="-342900" lvl="0" marL="457200" rtl="0" algn="l">
              <a:lnSpc>
                <a:spcPct val="90000"/>
              </a:lnSpc>
              <a:spcBef>
                <a:spcPts val="0"/>
              </a:spcBef>
              <a:spcAft>
                <a:spcPts val="0"/>
              </a:spcAft>
              <a:buSzPts val="1800"/>
              <a:buFont typeface="Roboto"/>
              <a:buChar char="●"/>
            </a:pPr>
            <a:r>
              <a:rPr lang="en" sz="1800">
                <a:solidFill>
                  <a:srgbClr val="58595B"/>
                </a:solidFill>
                <a:latin typeface="Roboto"/>
                <a:ea typeface="Roboto"/>
                <a:cs typeface="Roboto"/>
                <a:sym typeface="Roboto"/>
              </a:rPr>
              <a:t>Long work hours</a:t>
            </a:r>
            <a:endParaRPr sz="1800">
              <a:solidFill>
                <a:srgbClr val="58595B"/>
              </a:solidFill>
              <a:latin typeface="Roboto"/>
              <a:ea typeface="Roboto"/>
              <a:cs typeface="Roboto"/>
              <a:sym typeface="Roboto"/>
            </a:endParaRPr>
          </a:p>
          <a:p>
            <a:pPr indent="-342900" lvl="0" marL="457200" rtl="0" algn="l">
              <a:lnSpc>
                <a:spcPct val="90000"/>
              </a:lnSpc>
              <a:spcBef>
                <a:spcPts val="0"/>
              </a:spcBef>
              <a:spcAft>
                <a:spcPts val="0"/>
              </a:spcAft>
              <a:buSzPts val="1800"/>
              <a:buFont typeface="Roboto"/>
              <a:buChar char="●"/>
            </a:pPr>
            <a:r>
              <a:rPr lang="en" sz="1800">
                <a:solidFill>
                  <a:srgbClr val="58595B"/>
                </a:solidFill>
                <a:latin typeface="Roboto"/>
                <a:ea typeface="Roboto"/>
                <a:cs typeface="Roboto"/>
                <a:sym typeface="Roboto"/>
              </a:rPr>
              <a:t>Employees occupy multiple roles</a:t>
            </a:r>
            <a:endParaRPr sz="1800">
              <a:solidFill>
                <a:srgbClr val="58595B"/>
              </a:solidFill>
              <a:latin typeface="Roboto"/>
              <a:ea typeface="Roboto"/>
              <a:cs typeface="Roboto"/>
              <a:sym typeface="Roboto"/>
            </a:endParaRPr>
          </a:p>
          <a:p>
            <a:pPr indent="-342900" lvl="0" marL="457200" rtl="0" algn="l">
              <a:lnSpc>
                <a:spcPct val="90000"/>
              </a:lnSpc>
              <a:spcBef>
                <a:spcPts val="0"/>
              </a:spcBef>
              <a:spcAft>
                <a:spcPts val="0"/>
              </a:spcAft>
              <a:buSzPts val="1800"/>
              <a:buFont typeface="Roboto"/>
              <a:buChar char="●"/>
            </a:pPr>
            <a:r>
              <a:rPr lang="en" sz="1800">
                <a:solidFill>
                  <a:srgbClr val="58595B"/>
                </a:solidFill>
                <a:latin typeface="Roboto"/>
                <a:ea typeface="Roboto"/>
                <a:cs typeface="Roboto"/>
                <a:sym typeface="Roboto"/>
              </a:rPr>
              <a:t>Failure to take full advantage of insurance</a:t>
            </a:r>
            <a:endParaRPr sz="1800">
              <a:solidFill>
                <a:srgbClr val="58595B"/>
              </a:solidFill>
              <a:latin typeface="Roboto"/>
              <a:ea typeface="Roboto"/>
              <a:cs typeface="Roboto"/>
              <a:sym typeface="Roboto"/>
            </a:endParaRPr>
          </a:p>
          <a:p>
            <a:pPr indent="-342900" lvl="0" marL="457200" rtl="0" algn="l">
              <a:lnSpc>
                <a:spcPct val="90000"/>
              </a:lnSpc>
              <a:spcBef>
                <a:spcPts val="0"/>
              </a:spcBef>
              <a:spcAft>
                <a:spcPts val="0"/>
              </a:spcAft>
              <a:buSzPts val="1800"/>
              <a:buFont typeface="Roboto"/>
              <a:buChar char="●"/>
            </a:pPr>
            <a:r>
              <a:rPr lang="en" sz="1800">
                <a:solidFill>
                  <a:srgbClr val="58595B"/>
                </a:solidFill>
                <a:latin typeface="Roboto"/>
                <a:ea typeface="Roboto"/>
                <a:cs typeface="Roboto"/>
                <a:sym typeface="Roboto"/>
              </a:rPr>
              <a:t>Bureaucratic and logistical issues</a:t>
            </a:r>
            <a:endParaRPr sz="1800">
              <a:solidFill>
                <a:srgbClr val="58595B"/>
              </a:solidFill>
              <a:latin typeface="Roboto"/>
              <a:ea typeface="Roboto"/>
              <a:cs typeface="Roboto"/>
              <a:sym typeface="Roboto"/>
            </a:endParaRPr>
          </a:p>
          <a:p>
            <a:pPr indent="-342900" lvl="0" marL="457200" rtl="0" algn="l">
              <a:lnSpc>
                <a:spcPct val="90000"/>
              </a:lnSpc>
              <a:spcBef>
                <a:spcPts val="0"/>
              </a:spcBef>
              <a:spcAft>
                <a:spcPts val="0"/>
              </a:spcAft>
              <a:buSzPts val="1800"/>
              <a:buFont typeface="Roboto"/>
              <a:buChar char="●"/>
            </a:pPr>
            <a:r>
              <a:rPr lang="en" sz="1800">
                <a:solidFill>
                  <a:srgbClr val="58595B"/>
                </a:solidFill>
                <a:latin typeface="Roboto"/>
                <a:ea typeface="Roboto"/>
                <a:cs typeface="Roboto"/>
                <a:sym typeface="Roboto"/>
              </a:rPr>
              <a:t>Organization not self-insured</a:t>
            </a:r>
            <a:endParaRPr sz="1800">
              <a:solidFill>
                <a:srgbClr val="58595B"/>
              </a:solidFill>
              <a:latin typeface="Roboto"/>
              <a:ea typeface="Roboto"/>
              <a:cs typeface="Roboto"/>
              <a:sym typeface="Roboto"/>
            </a:endParaRPr>
          </a:p>
          <a:p>
            <a:pPr indent="-342900" lvl="0" marL="457200" rtl="0" algn="l">
              <a:lnSpc>
                <a:spcPct val="90000"/>
              </a:lnSpc>
              <a:spcBef>
                <a:spcPts val="0"/>
              </a:spcBef>
              <a:spcAft>
                <a:spcPts val="0"/>
              </a:spcAft>
              <a:buSzPts val="1800"/>
              <a:buFont typeface="Roboto"/>
              <a:buChar char="●"/>
            </a:pPr>
            <a:r>
              <a:rPr lang="en" sz="1800">
                <a:solidFill>
                  <a:srgbClr val="58595B"/>
                </a:solidFill>
                <a:latin typeface="Roboto"/>
                <a:ea typeface="Roboto"/>
                <a:cs typeface="Roboto"/>
                <a:sym typeface="Roboto"/>
              </a:rPr>
              <a:t>Poor communication</a:t>
            </a:r>
            <a:endParaRPr sz="1800">
              <a:solidFill>
                <a:srgbClr val="58595B"/>
              </a:solidFill>
              <a:latin typeface="Roboto"/>
              <a:ea typeface="Roboto"/>
              <a:cs typeface="Roboto"/>
              <a:sym typeface="Roboto"/>
            </a:endParaRPr>
          </a:p>
          <a:p>
            <a:pPr indent="-342900" lvl="0" marL="457200" rtl="0" algn="l">
              <a:lnSpc>
                <a:spcPct val="90000"/>
              </a:lnSpc>
              <a:spcBef>
                <a:spcPts val="0"/>
              </a:spcBef>
              <a:spcAft>
                <a:spcPts val="0"/>
              </a:spcAft>
              <a:buSzPts val="1800"/>
              <a:buFont typeface="Roboto"/>
              <a:buChar char="●"/>
            </a:pPr>
            <a:r>
              <a:rPr lang="en" sz="1800">
                <a:solidFill>
                  <a:srgbClr val="58595B"/>
                </a:solidFill>
                <a:latin typeface="Roboto"/>
                <a:ea typeface="Roboto"/>
                <a:cs typeface="Roboto"/>
                <a:sym typeface="Roboto"/>
              </a:rPr>
              <a:t>Concerns about liability</a:t>
            </a:r>
            <a:endParaRPr sz="1800">
              <a:latin typeface="Roboto"/>
              <a:ea typeface="Roboto"/>
              <a:cs typeface="Roboto"/>
              <a:sym typeface="Roboto"/>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30"/>
          <p:cNvSpPr txBox="1"/>
          <p:nvPr/>
        </p:nvSpPr>
        <p:spPr>
          <a:xfrm>
            <a:off x="269550" y="204900"/>
            <a:ext cx="5470800" cy="1149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400">
                <a:solidFill>
                  <a:srgbClr val="1D376A"/>
                </a:solidFill>
                <a:latin typeface="Roboto"/>
                <a:ea typeface="Roboto"/>
                <a:cs typeface="Roboto"/>
                <a:sym typeface="Roboto"/>
              </a:rPr>
              <a:t>Conclusions from Focus Groups</a:t>
            </a:r>
            <a:endParaRPr b="1" sz="2400">
              <a:solidFill>
                <a:srgbClr val="63A845"/>
              </a:solidFill>
              <a:latin typeface="Roboto"/>
              <a:ea typeface="Roboto"/>
              <a:cs typeface="Roboto"/>
              <a:sym typeface="Roboto"/>
            </a:endParaRPr>
          </a:p>
          <a:p>
            <a:pPr indent="0" lvl="0" marL="0" rtl="0" algn="l">
              <a:spcBef>
                <a:spcPts val="0"/>
              </a:spcBef>
              <a:spcAft>
                <a:spcPts val="0"/>
              </a:spcAft>
              <a:buNone/>
            </a:pPr>
            <a:r>
              <a:t/>
            </a:r>
            <a:endParaRPr b="1" sz="2400">
              <a:solidFill>
                <a:srgbClr val="1D376A"/>
              </a:solidFill>
              <a:latin typeface="Roboto"/>
              <a:ea typeface="Roboto"/>
              <a:cs typeface="Roboto"/>
              <a:sym typeface="Roboto"/>
            </a:endParaRPr>
          </a:p>
          <a:p>
            <a:pPr indent="0" lvl="0" marL="0" rtl="0" algn="l">
              <a:spcBef>
                <a:spcPts val="0"/>
              </a:spcBef>
              <a:spcAft>
                <a:spcPts val="0"/>
              </a:spcAft>
              <a:buNone/>
            </a:pPr>
            <a:r>
              <a:t/>
            </a:r>
            <a:endParaRPr b="1" sz="2400">
              <a:solidFill>
                <a:schemeClr val="dk1"/>
              </a:solidFill>
              <a:latin typeface="Roboto"/>
              <a:ea typeface="Roboto"/>
              <a:cs typeface="Roboto"/>
              <a:sym typeface="Roboto"/>
            </a:endParaRPr>
          </a:p>
        </p:txBody>
      </p:sp>
      <p:sp>
        <p:nvSpPr>
          <p:cNvPr id="191" name="Google Shape;191;p30"/>
          <p:cNvSpPr txBox="1"/>
          <p:nvPr/>
        </p:nvSpPr>
        <p:spPr>
          <a:xfrm>
            <a:off x="269550" y="888775"/>
            <a:ext cx="6795900" cy="4344000"/>
          </a:xfrm>
          <a:prstGeom prst="rect">
            <a:avLst/>
          </a:prstGeom>
          <a:noFill/>
          <a:ln>
            <a:noFill/>
          </a:ln>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Clr>
                <a:schemeClr val="dk1"/>
              </a:buClr>
              <a:buSzPts val="1800"/>
              <a:buFont typeface="Roboto"/>
              <a:buChar char="●"/>
            </a:pPr>
            <a:r>
              <a:rPr lang="en" sz="1800">
                <a:solidFill>
                  <a:schemeClr val="dk1"/>
                </a:solidFill>
                <a:latin typeface="Roboto"/>
                <a:ea typeface="Roboto"/>
                <a:cs typeface="Roboto"/>
                <a:sym typeface="Roboto"/>
              </a:rPr>
              <a:t>Both the individual level and organization level factors were important in wellness program success.</a:t>
            </a:r>
            <a:endParaRPr sz="1800">
              <a:solidFill>
                <a:schemeClr val="dk1"/>
              </a:solidFill>
              <a:latin typeface="Roboto"/>
              <a:ea typeface="Roboto"/>
              <a:cs typeface="Roboto"/>
              <a:sym typeface="Roboto"/>
            </a:endParaRPr>
          </a:p>
          <a:p>
            <a:pPr indent="-342900" lvl="0" marL="457200" rtl="0" algn="l">
              <a:lnSpc>
                <a:spcPct val="150000"/>
              </a:lnSpc>
              <a:spcBef>
                <a:spcPts val="0"/>
              </a:spcBef>
              <a:spcAft>
                <a:spcPts val="0"/>
              </a:spcAft>
              <a:buClr>
                <a:schemeClr val="dk1"/>
              </a:buClr>
              <a:buSzPts val="1800"/>
              <a:buFont typeface="Roboto"/>
              <a:buChar char="●"/>
            </a:pPr>
            <a:r>
              <a:rPr lang="en" sz="1800">
                <a:solidFill>
                  <a:schemeClr val="dk1"/>
                </a:solidFill>
                <a:latin typeface="Roboto"/>
                <a:ea typeface="Roboto"/>
                <a:cs typeface="Roboto"/>
                <a:sym typeface="Roboto"/>
              </a:rPr>
              <a:t>Facilitators: employee readiness to participate, “fit” with the program, ability to participate.</a:t>
            </a:r>
            <a:endParaRPr sz="1800">
              <a:solidFill>
                <a:schemeClr val="dk1"/>
              </a:solidFill>
              <a:latin typeface="Roboto"/>
              <a:ea typeface="Roboto"/>
              <a:cs typeface="Roboto"/>
              <a:sym typeface="Roboto"/>
            </a:endParaRPr>
          </a:p>
          <a:p>
            <a:pPr indent="-342900" lvl="0" marL="457200" rtl="0" algn="l">
              <a:lnSpc>
                <a:spcPct val="150000"/>
              </a:lnSpc>
              <a:spcBef>
                <a:spcPts val="0"/>
              </a:spcBef>
              <a:spcAft>
                <a:spcPts val="0"/>
              </a:spcAft>
              <a:buClr>
                <a:schemeClr val="dk1"/>
              </a:buClr>
              <a:buSzPts val="1800"/>
              <a:buFont typeface="Roboto"/>
              <a:buChar char="●"/>
            </a:pPr>
            <a:r>
              <a:rPr lang="en" sz="1800">
                <a:solidFill>
                  <a:schemeClr val="dk1"/>
                </a:solidFill>
                <a:latin typeface="Roboto"/>
                <a:ea typeface="Roboto"/>
                <a:cs typeface="Roboto"/>
                <a:sym typeface="Roboto"/>
              </a:rPr>
              <a:t>Barriers: employee limitations on time available, no perceived need to change, nature of work prevents time out from work, leadership perceptions of participation, absence of a wellness champion.</a:t>
            </a:r>
            <a:endParaRPr sz="1800">
              <a:solidFill>
                <a:schemeClr val="dk1"/>
              </a:solidFill>
              <a:latin typeface="Roboto"/>
              <a:ea typeface="Roboto"/>
              <a:cs typeface="Roboto"/>
              <a:sym typeface="Roboto"/>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31"/>
          <p:cNvSpPr txBox="1"/>
          <p:nvPr/>
        </p:nvSpPr>
        <p:spPr>
          <a:xfrm>
            <a:off x="269550" y="204900"/>
            <a:ext cx="6201300" cy="981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600">
                <a:solidFill>
                  <a:srgbClr val="63A845"/>
                </a:solidFill>
                <a:latin typeface="Roboto"/>
                <a:ea typeface="Roboto"/>
                <a:cs typeface="Roboto"/>
                <a:sym typeface="Roboto"/>
              </a:rPr>
              <a:t>What issues do we need to address?</a:t>
            </a:r>
            <a:endParaRPr b="1" sz="2600">
              <a:solidFill>
                <a:srgbClr val="63A845"/>
              </a:solidFill>
              <a:latin typeface="Roboto"/>
              <a:ea typeface="Roboto"/>
              <a:cs typeface="Roboto"/>
              <a:sym typeface="Roboto"/>
            </a:endParaRPr>
          </a:p>
          <a:p>
            <a:pPr indent="0" lvl="0" marL="0" rtl="0" algn="l">
              <a:spcBef>
                <a:spcPts val="0"/>
              </a:spcBef>
              <a:spcAft>
                <a:spcPts val="0"/>
              </a:spcAft>
              <a:buNone/>
            </a:pPr>
            <a:r>
              <a:t/>
            </a:r>
            <a:endParaRPr b="1" sz="2400">
              <a:solidFill>
                <a:schemeClr val="dk1"/>
              </a:solidFill>
              <a:latin typeface="Roboto"/>
              <a:ea typeface="Roboto"/>
              <a:cs typeface="Roboto"/>
              <a:sym typeface="Roboto"/>
            </a:endParaRPr>
          </a:p>
        </p:txBody>
      </p:sp>
      <p:sp>
        <p:nvSpPr>
          <p:cNvPr id="197" name="Google Shape;197;p31"/>
          <p:cNvSpPr txBox="1"/>
          <p:nvPr/>
        </p:nvSpPr>
        <p:spPr>
          <a:xfrm>
            <a:off x="269550" y="1230850"/>
            <a:ext cx="7243800" cy="3531900"/>
          </a:xfrm>
          <a:prstGeom prst="rect">
            <a:avLst/>
          </a:prstGeom>
          <a:noFill/>
          <a:ln>
            <a:noFill/>
          </a:ln>
        </p:spPr>
        <p:txBody>
          <a:bodyPr anchorCtr="0" anchor="t" bIns="91425" lIns="91425" spcFirstLastPara="1" rIns="91425" wrap="square" tIns="91425">
            <a:noAutofit/>
          </a:bodyPr>
          <a:lstStyle/>
          <a:p>
            <a:pPr indent="-355600" lvl="0" marL="457200" rtl="0" algn="l">
              <a:lnSpc>
                <a:spcPct val="150000"/>
              </a:lnSpc>
              <a:spcBef>
                <a:spcPts val="0"/>
              </a:spcBef>
              <a:spcAft>
                <a:spcPts val="0"/>
              </a:spcAft>
              <a:buClr>
                <a:srgbClr val="0B5394"/>
              </a:buClr>
              <a:buSzPts val="2000"/>
              <a:buFont typeface="Roboto"/>
              <a:buChar char="●"/>
            </a:pPr>
            <a:r>
              <a:rPr lang="en" sz="2000">
                <a:solidFill>
                  <a:schemeClr val="dk1"/>
                </a:solidFill>
                <a:latin typeface="Roboto"/>
                <a:ea typeface="Roboto"/>
                <a:cs typeface="Roboto"/>
                <a:sym typeface="Roboto"/>
              </a:rPr>
              <a:t>Leadership support/involvement/commitment</a:t>
            </a:r>
            <a:endParaRPr sz="2000">
              <a:solidFill>
                <a:schemeClr val="dk1"/>
              </a:solidFill>
              <a:latin typeface="Roboto"/>
              <a:ea typeface="Roboto"/>
              <a:cs typeface="Roboto"/>
              <a:sym typeface="Roboto"/>
            </a:endParaRPr>
          </a:p>
          <a:p>
            <a:pPr indent="0" lvl="0" marL="457200" rtl="0" algn="l">
              <a:lnSpc>
                <a:spcPct val="150000"/>
              </a:lnSpc>
              <a:spcBef>
                <a:spcPts val="0"/>
              </a:spcBef>
              <a:spcAft>
                <a:spcPts val="0"/>
              </a:spcAft>
              <a:buNone/>
            </a:pPr>
            <a:r>
              <a:t/>
            </a:r>
            <a:endParaRPr sz="2000">
              <a:solidFill>
                <a:schemeClr val="dk1"/>
              </a:solidFill>
              <a:latin typeface="Roboto"/>
              <a:ea typeface="Roboto"/>
              <a:cs typeface="Roboto"/>
              <a:sym typeface="Roboto"/>
            </a:endParaRPr>
          </a:p>
          <a:p>
            <a:pPr indent="-355600" lvl="0" marL="457200" rtl="0" algn="l">
              <a:lnSpc>
                <a:spcPct val="150000"/>
              </a:lnSpc>
              <a:spcBef>
                <a:spcPts val="0"/>
              </a:spcBef>
              <a:spcAft>
                <a:spcPts val="0"/>
              </a:spcAft>
              <a:buClr>
                <a:srgbClr val="0B5394"/>
              </a:buClr>
              <a:buSzPts val="2000"/>
              <a:buFont typeface="Roboto"/>
              <a:buChar char="●"/>
            </a:pPr>
            <a:r>
              <a:rPr lang="en" sz="2000">
                <a:solidFill>
                  <a:schemeClr val="dk1"/>
                </a:solidFill>
                <a:latin typeface="Roboto"/>
                <a:ea typeface="Roboto"/>
                <a:cs typeface="Roboto"/>
                <a:sym typeface="Roboto"/>
              </a:rPr>
              <a:t>Offering programs that are perceived as valuable</a:t>
            </a:r>
            <a:endParaRPr sz="2000">
              <a:solidFill>
                <a:schemeClr val="dk1"/>
              </a:solidFill>
              <a:latin typeface="Roboto"/>
              <a:ea typeface="Roboto"/>
              <a:cs typeface="Roboto"/>
              <a:sym typeface="Roboto"/>
            </a:endParaRPr>
          </a:p>
          <a:p>
            <a:pPr indent="0" lvl="0" marL="457200" rtl="0" algn="l">
              <a:lnSpc>
                <a:spcPct val="150000"/>
              </a:lnSpc>
              <a:spcBef>
                <a:spcPts val="0"/>
              </a:spcBef>
              <a:spcAft>
                <a:spcPts val="0"/>
              </a:spcAft>
              <a:buNone/>
            </a:pPr>
            <a:r>
              <a:t/>
            </a:r>
            <a:endParaRPr sz="2000">
              <a:solidFill>
                <a:schemeClr val="dk1"/>
              </a:solidFill>
              <a:latin typeface="Roboto"/>
              <a:ea typeface="Roboto"/>
              <a:cs typeface="Roboto"/>
              <a:sym typeface="Roboto"/>
            </a:endParaRPr>
          </a:p>
          <a:p>
            <a:pPr indent="-355600" lvl="0" marL="457200" rtl="0" algn="l">
              <a:lnSpc>
                <a:spcPct val="150000"/>
              </a:lnSpc>
              <a:spcBef>
                <a:spcPts val="0"/>
              </a:spcBef>
              <a:spcAft>
                <a:spcPts val="0"/>
              </a:spcAft>
              <a:buClr>
                <a:srgbClr val="0B5394"/>
              </a:buClr>
              <a:buSzPts val="2000"/>
              <a:buFont typeface="Roboto"/>
              <a:buChar char="●"/>
            </a:pPr>
            <a:r>
              <a:rPr lang="en" sz="2000">
                <a:solidFill>
                  <a:schemeClr val="dk1"/>
                </a:solidFill>
                <a:latin typeface="Roboto"/>
                <a:ea typeface="Roboto"/>
                <a:cs typeface="Roboto"/>
                <a:sym typeface="Roboto"/>
              </a:rPr>
              <a:t>Making participation important.</a:t>
            </a:r>
            <a:endParaRPr sz="2000">
              <a:latin typeface="Roboto"/>
              <a:ea typeface="Roboto"/>
              <a:cs typeface="Roboto"/>
              <a:sym typeface="Roboto"/>
            </a:endParaRPr>
          </a:p>
        </p:txBody>
      </p:sp>
      <p:sp>
        <p:nvSpPr>
          <p:cNvPr id="198" name="Google Shape;198;p31"/>
          <p:cNvSpPr/>
          <p:nvPr/>
        </p:nvSpPr>
        <p:spPr>
          <a:xfrm rot="-2304248">
            <a:off x="8865345" y="-1628738"/>
            <a:ext cx="566963" cy="4749585"/>
          </a:xfrm>
          <a:prstGeom prst="rect">
            <a:avLst/>
          </a:prstGeom>
          <a:solidFill>
            <a:srgbClr val="1D37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31"/>
          <p:cNvSpPr/>
          <p:nvPr/>
        </p:nvSpPr>
        <p:spPr>
          <a:xfrm rot="-2306167">
            <a:off x="8670592" y="-1214634"/>
            <a:ext cx="180007" cy="4749585"/>
          </a:xfrm>
          <a:prstGeom prst="rect">
            <a:avLst/>
          </a:prstGeom>
          <a:solidFill>
            <a:srgbClr val="63A8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31"/>
          <p:cNvSpPr/>
          <p:nvPr/>
        </p:nvSpPr>
        <p:spPr>
          <a:xfrm rot="-2304542">
            <a:off x="7632537" y="-1688505"/>
            <a:ext cx="824277" cy="6039811"/>
          </a:xfrm>
          <a:prstGeom prst="rect">
            <a:avLst/>
          </a:prstGeom>
          <a:solidFill>
            <a:srgbClr val="1D37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14"/>
          <p:cNvSpPr txBox="1"/>
          <p:nvPr/>
        </p:nvSpPr>
        <p:spPr>
          <a:xfrm>
            <a:off x="269550" y="204900"/>
            <a:ext cx="3936000" cy="981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400">
                <a:solidFill>
                  <a:srgbClr val="63A845"/>
                </a:solidFill>
                <a:latin typeface="Roboto"/>
                <a:ea typeface="Roboto"/>
                <a:cs typeface="Roboto"/>
                <a:sym typeface="Roboto"/>
              </a:rPr>
              <a:t>Talk Summary</a:t>
            </a:r>
            <a:endParaRPr b="1" sz="2400">
              <a:solidFill>
                <a:srgbClr val="63A845"/>
              </a:solidFill>
              <a:latin typeface="Roboto"/>
              <a:ea typeface="Roboto"/>
              <a:cs typeface="Roboto"/>
              <a:sym typeface="Roboto"/>
            </a:endParaRPr>
          </a:p>
          <a:p>
            <a:pPr indent="0" lvl="0" marL="0" rtl="0" algn="l">
              <a:spcBef>
                <a:spcPts val="0"/>
              </a:spcBef>
              <a:spcAft>
                <a:spcPts val="0"/>
              </a:spcAft>
              <a:buNone/>
            </a:pPr>
            <a:r>
              <a:t/>
            </a:r>
            <a:endParaRPr b="1" sz="2400">
              <a:solidFill>
                <a:schemeClr val="dk1"/>
              </a:solidFill>
              <a:latin typeface="Roboto"/>
              <a:ea typeface="Roboto"/>
              <a:cs typeface="Roboto"/>
              <a:sym typeface="Roboto"/>
            </a:endParaRPr>
          </a:p>
        </p:txBody>
      </p:sp>
      <p:sp>
        <p:nvSpPr>
          <p:cNvPr id="63" name="Google Shape;63;p14"/>
          <p:cNvSpPr txBox="1"/>
          <p:nvPr/>
        </p:nvSpPr>
        <p:spPr>
          <a:xfrm>
            <a:off x="950100" y="947500"/>
            <a:ext cx="7243800" cy="3509700"/>
          </a:xfrm>
          <a:prstGeom prst="rect">
            <a:avLst/>
          </a:prstGeom>
          <a:noFill/>
          <a:ln>
            <a:noFill/>
          </a:ln>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SzPts val="1800"/>
              <a:buFont typeface="Roboto"/>
              <a:buChar char="●"/>
            </a:pPr>
            <a:r>
              <a:rPr lang="en" sz="1800">
                <a:latin typeface="Roboto"/>
                <a:ea typeface="Roboto"/>
                <a:cs typeface="Roboto"/>
                <a:sym typeface="Roboto"/>
              </a:rPr>
              <a:t>Wellness Programs cannot be treated as a single entity.</a:t>
            </a:r>
            <a:endParaRPr sz="1800">
              <a:latin typeface="Roboto"/>
              <a:ea typeface="Roboto"/>
              <a:cs typeface="Roboto"/>
              <a:sym typeface="Roboto"/>
            </a:endParaRPr>
          </a:p>
          <a:p>
            <a:pPr indent="-342900" lvl="0" marL="457200" rtl="0" algn="l">
              <a:lnSpc>
                <a:spcPct val="150000"/>
              </a:lnSpc>
              <a:spcBef>
                <a:spcPts val="0"/>
              </a:spcBef>
              <a:spcAft>
                <a:spcPts val="0"/>
              </a:spcAft>
              <a:buClr>
                <a:schemeClr val="dk1"/>
              </a:buClr>
              <a:buSzPts val="1800"/>
              <a:buFont typeface="Roboto"/>
              <a:buChar char="●"/>
            </a:pPr>
            <a:r>
              <a:rPr lang="en" sz="1800">
                <a:solidFill>
                  <a:schemeClr val="dk1"/>
                </a:solidFill>
                <a:latin typeface="Roboto"/>
                <a:ea typeface="Roboto"/>
                <a:cs typeface="Roboto"/>
                <a:sym typeface="Roboto"/>
              </a:rPr>
              <a:t>Wellness Programs differ along several important dimensions—leadership support is the most important.</a:t>
            </a:r>
            <a:endParaRPr sz="1800">
              <a:solidFill>
                <a:schemeClr val="dk1"/>
              </a:solidFill>
              <a:latin typeface="Roboto"/>
              <a:ea typeface="Roboto"/>
              <a:cs typeface="Roboto"/>
              <a:sym typeface="Roboto"/>
            </a:endParaRPr>
          </a:p>
          <a:p>
            <a:pPr indent="-342900" lvl="0" marL="457200" rtl="0" algn="l">
              <a:lnSpc>
                <a:spcPct val="150000"/>
              </a:lnSpc>
              <a:spcBef>
                <a:spcPts val="0"/>
              </a:spcBef>
              <a:spcAft>
                <a:spcPts val="0"/>
              </a:spcAft>
              <a:buClr>
                <a:schemeClr val="dk1"/>
              </a:buClr>
              <a:buSzPts val="1800"/>
              <a:buFont typeface="Roboto"/>
              <a:buChar char="●"/>
            </a:pPr>
            <a:r>
              <a:rPr lang="en" sz="1800">
                <a:solidFill>
                  <a:schemeClr val="dk1"/>
                </a:solidFill>
                <a:latin typeface="Roboto"/>
                <a:ea typeface="Roboto"/>
                <a:cs typeface="Roboto"/>
                <a:sym typeface="Roboto"/>
              </a:rPr>
              <a:t>Adoption of Wellness Programs can increase when there is a good “fit” with organizational.</a:t>
            </a:r>
            <a:endParaRPr sz="1800">
              <a:solidFill>
                <a:schemeClr val="dk1"/>
              </a:solidFill>
              <a:latin typeface="Roboto"/>
              <a:ea typeface="Roboto"/>
              <a:cs typeface="Roboto"/>
              <a:sym typeface="Roboto"/>
            </a:endParaRPr>
          </a:p>
          <a:p>
            <a:pPr indent="-342900" lvl="0" marL="457200" rtl="0" algn="l">
              <a:lnSpc>
                <a:spcPct val="150000"/>
              </a:lnSpc>
              <a:spcBef>
                <a:spcPts val="0"/>
              </a:spcBef>
              <a:spcAft>
                <a:spcPts val="0"/>
              </a:spcAft>
              <a:buClr>
                <a:schemeClr val="dk1"/>
              </a:buClr>
              <a:buSzPts val="1800"/>
              <a:buFont typeface="Roboto"/>
              <a:buChar char="●"/>
            </a:pPr>
            <a:r>
              <a:rPr lang="en" sz="1800">
                <a:solidFill>
                  <a:schemeClr val="dk1"/>
                </a:solidFill>
                <a:latin typeface="Roboto"/>
                <a:ea typeface="Roboto"/>
                <a:cs typeface="Roboto"/>
                <a:sym typeface="Roboto"/>
              </a:rPr>
              <a:t>Participation rates can increase when there is a match between employee needs and wellness program characteristics.</a:t>
            </a:r>
            <a:endParaRPr sz="1800">
              <a:solidFill>
                <a:schemeClr val="dk1"/>
              </a:solidFill>
              <a:latin typeface="Roboto"/>
              <a:ea typeface="Roboto"/>
              <a:cs typeface="Roboto"/>
              <a:sym typeface="Roboto"/>
            </a:endParaRPr>
          </a:p>
          <a:p>
            <a:pPr indent="-342900" lvl="0" marL="457200" rtl="0" algn="l">
              <a:lnSpc>
                <a:spcPct val="150000"/>
              </a:lnSpc>
              <a:spcBef>
                <a:spcPts val="0"/>
              </a:spcBef>
              <a:spcAft>
                <a:spcPts val="0"/>
              </a:spcAft>
              <a:buClr>
                <a:schemeClr val="dk1"/>
              </a:buClr>
              <a:buSzPts val="1800"/>
              <a:buFont typeface="Roboto"/>
              <a:buChar char="●"/>
            </a:pPr>
            <a:r>
              <a:rPr lang="en" sz="1800">
                <a:solidFill>
                  <a:schemeClr val="dk1"/>
                </a:solidFill>
                <a:latin typeface="Roboto"/>
                <a:ea typeface="Roboto"/>
                <a:cs typeface="Roboto"/>
                <a:sym typeface="Roboto"/>
              </a:rPr>
              <a:t>Treat wellness program adoption like good employee selection.</a:t>
            </a:r>
            <a:endParaRPr sz="1800">
              <a:latin typeface="Roboto"/>
              <a:ea typeface="Roboto"/>
              <a:cs typeface="Roboto"/>
              <a:sym typeface="Roboto"/>
            </a:endParaRPr>
          </a:p>
        </p:txBody>
      </p:sp>
      <p:sp>
        <p:nvSpPr>
          <p:cNvPr id="64" name="Google Shape;64;p14"/>
          <p:cNvSpPr/>
          <p:nvPr/>
        </p:nvSpPr>
        <p:spPr>
          <a:xfrm rot="-2304248">
            <a:off x="8865345" y="-1628738"/>
            <a:ext cx="566963" cy="4749585"/>
          </a:xfrm>
          <a:prstGeom prst="rect">
            <a:avLst/>
          </a:prstGeom>
          <a:solidFill>
            <a:srgbClr val="1D37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14"/>
          <p:cNvSpPr/>
          <p:nvPr/>
        </p:nvSpPr>
        <p:spPr>
          <a:xfrm rot="-2306167">
            <a:off x="8670592" y="-1214634"/>
            <a:ext cx="180007" cy="4749585"/>
          </a:xfrm>
          <a:prstGeom prst="rect">
            <a:avLst/>
          </a:prstGeom>
          <a:solidFill>
            <a:srgbClr val="63A8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14"/>
          <p:cNvSpPr/>
          <p:nvPr/>
        </p:nvSpPr>
        <p:spPr>
          <a:xfrm rot="-2304542">
            <a:off x="7632537" y="-1688505"/>
            <a:ext cx="824277" cy="6039811"/>
          </a:xfrm>
          <a:prstGeom prst="rect">
            <a:avLst/>
          </a:prstGeom>
          <a:solidFill>
            <a:srgbClr val="1D37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32"/>
          <p:cNvSpPr txBox="1"/>
          <p:nvPr/>
        </p:nvSpPr>
        <p:spPr>
          <a:xfrm>
            <a:off x="269550" y="204900"/>
            <a:ext cx="7181700" cy="1300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b="1" sz="2400">
              <a:solidFill>
                <a:srgbClr val="1D376A"/>
              </a:solidFill>
              <a:latin typeface="Roboto"/>
              <a:ea typeface="Roboto"/>
              <a:cs typeface="Roboto"/>
              <a:sym typeface="Roboto"/>
            </a:endParaRPr>
          </a:p>
          <a:p>
            <a:pPr indent="0" lvl="0" marL="0" rtl="0" algn="l">
              <a:spcBef>
                <a:spcPts val="0"/>
              </a:spcBef>
              <a:spcAft>
                <a:spcPts val="0"/>
              </a:spcAft>
              <a:buNone/>
            </a:pPr>
            <a:r>
              <a:rPr b="1" lang="en" sz="2400">
                <a:solidFill>
                  <a:srgbClr val="1D376A"/>
                </a:solidFill>
                <a:latin typeface="Roboto"/>
                <a:ea typeface="Roboto"/>
                <a:cs typeface="Roboto"/>
                <a:sym typeface="Roboto"/>
              </a:rPr>
              <a:t>Solution:</a:t>
            </a:r>
            <a:r>
              <a:rPr b="1" lang="en" sz="2400">
                <a:solidFill>
                  <a:srgbClr val="63A845"/>
                </a:solidFill>
                <a:latin typeface="Roboto"/>
                <a:ea typeface="Roboto"/>
                <a:cs typeface="Roboto"/>
                <a:sym typeface="Roboto"/>
              </a:rPr>
              <a:t> </a:t>
            </a:r>
            <a:endParaRPr b="1" sz="2400">
              <a:solidFill>
                <a:srgbClr val="63A845"/>
              </a:solidFill>
              <a:latin typeface="Roboto"/>
              <a:ea typeface="Roboto"/>
              <a:cs typeface="Roboto"/>
              <a:sym typeface="Roboto"/>
            </a:endParaRPr>
          </a:p>
          <a:p>
            <a:pPr indent="0" lvl="0" marL="0" rtl="0" algn="l">
              <a:spcBef>
                <a:spcPts val="0"/>
              </a:spcBef>
              <a:spcAft>
                <a:spcPts val="0"/>
              </a:spcAft>
              <a:buNone/>
            </a:pPr>
            <a:r>
              <a:t/>
            </a:r>
            <a:endParaRPr b="1" sz="2400">
              <a:solidFill>
                <a:srgbClr val="63A845"/>
              </a:solidFill>
              <a:latin typeface="Roboto"/>
              <a:ea typeface="Roboto"/>
              <a:cs typeface="Roboto"/>
              <a:sym typeface="Roboto"/>
            </a:endParaRPr>
          </a:p>
          <a:p>
            <a:pPr indent="0" lvl="0" marL="0" rtl="0" algn="l">
              <a:spcBef>
                <a:spcPts val="0"/>
              </a:spcBef>
              <a:spcAft>
                <a:spcPts val="0"/>
              </a:spcAft>
              <a:buNone/>
            </a:pPr>
            <a:r>
              <a:rPr b="1" lang="en" sz="2400">
                <a:solidFill>
                  <a:srgbClr val="63A845"/>
                </a:solidFill>
                <a:latin typeface="Roboto"/>
                <a:ea typeface="Roboto"/>
                <a:cs typeface="Roboto"/>
                <a:sym typeface="Roboto"/>
              </a:rPr>
              <a:t>A</a:t>
            </a:r>
            <a:r>
              <a:rPr b="1" lang="en" sz="2400">
                <a:solidFill>
                  <a:srgbClr val="63A845"/>
                </a:solidFill>
                <a:latin typeface="Roboto"/>
                <a:ea typeface="Roboto"/>
                <a:cs typeface="Roboto"/>
                <a:sym typeface="Roboto"/>
              </a:rPr>
              <a:t> “Fit” Model of Wellness Program Adoption</a:t>
            </a:r>
            <a:endParaRPr b="1" sz="2400">
              <a:solidFill>
                <a:srgbClr val="63A845"/>
              </a:solidFill>
              <a:latin typeface="Roboto"/>
              <a:ea typeface="Roboto"/>
              <a:cs typeface="Roboto"/>
              <a:sym typeface="Roboto"/>
            </a:endParaRPr>
          </a:p>
          <a:p>
            <a:pPr indent="0" lvl="0" marL="0" rtl="0" algn="l">
              <a:spcBef>
                <a:spcPts val="0"/>
              </a:spcBef>
              <a:spcAft>
                <a:spcPts val="0"/>
              </a:spcAft>
              <a:buNone/>
            </a:pPr>
            <a:r>
              <a:t/>
            </a:r>
            <a:endParaRPr b="1" sz="2400">
              <a:solidFill>
                <a:schemeClr val="dk1"/>
              </a:solidFill>
              <a:latin typeface="Roboto"/>
              <a:ea typeface="Roboto"/>
              <a:cs typeface="Roboto"/>
              <a:sym typeface="Roboto"/>
            </a:endParaRPr>
          </a:p>
        </p:txBody>
      </p:sp>
      <p:sp>
        <p:nvSpPr>
          <p:cNvPr id="206" name="Google Shape;206;p32"/>
          <p:cNvSpPr txBox="1"/>
          <p:nvPr/>
        </p:nvSpPr>
        <p:spPr>
          <a:xfrm>
            <a:off x="238500" y="1505400"/>
            <a:ext cx="7243800" cy="3531900"/>
          </a:xfrm>
          <a:prstGeom prst="rect">
            <a:avLst/>
          </a:prstGeom>
          <a:noFill/>
          <a:ln>
            <a:noFill/>
          </a:ln>
        </p:spPr>
        <p:txBody>
          <a:bodyPr anchorCtr="0" anchor="t" bIns="91425" lIns="91425" spcFirstLastPara="1" rIns="91425" wrap="square" tIns="91425">
            <a:noAutofit/>
          </a:bodyPr>
          <a:lstStyle/>
          <a:p>
            <a:pPr indent="-361950" lvl="0" marL="457200" rtl="0" algn="l">
              <a:lnSpc>
                <a:spcPct val="90000"/>
              </a:lnSpc>
              <a:spcBef>
                <a:spcPts val="800"/>
              </a:spcBef>
              <a:spcAft>
                <a:spcPts val="0"/>
              </a:spcAft>
              <a:buSzPts val="2100"/>
              <a:buChar char="●"/>
            </a:pPr>
            <a:r>
              <a:rPr lang="en" sz="2100">
                <a:solidFill>
                  <a:srgbClr val="58595B"/>
                </a:solidFill>
              </a:rPr>
              <a:t>Key factor:  Leadership involvement in wellness programs</a:t>
            </a:r>
            <a:endParaRPr sz="2100">
              <a:solidFill>
                <a:srgbClr val="58595B"/>
              </a:solidFill>
            </a:endParaRPr>
          </a:p>
          <a:p>
            <a:pPr indent="-361950" lvl="0" marL="457200" rtl="0" algn="l">
              <a:lnSpc>
                <a:spcPct val="90000"/>
              </a:lnSpc>
              <a:spcBef>
                <a:spcPts val="0"/>
              </a:spcBef>
              <a:spcAft>
                <a:spcPts val="0"/>
              </a:spcAft>
              <a:buSzPts val="2100"/>
              <a:buChar char="●"/>
            </a:pPr>
            <a:r>
              <a:rPr lang="en" sz="2100">
                <a:solidFill>
                  <a:srgbClr val="58595B"/>
                </a:solidFill>
              </a:rPr>
              <a:t>Levels of involvement → adoption of wellness program type</a:t>
            </a:r>
            <a:endParaRPr sz="2100">
              <a:solidFill>
                <a:srgbClr val="58595B"/>
              </a:solidFill>
            </a:endParaRPr>
          </a:p>
          <a:p>
            <a:pPr indent="-361950" lvl="0" marL="457200" rtl="0" algn="l">
              <a:lnSpc>
                <a:spcPct val="90000"/>
              </a:lnSpc>
              <a:spcBef>
                <a:spcPts val="0"/>
              </a:spcBef>
              <a:spcAft>
                <a:spcPts val="0"/>
              </a:spcAft>
              <a:buSzPts val="2100"/>
              <a:buChar char="●"/>
            </a:pPr>
            <a:r>
              <a:rPr lang="en" sz="2100">
                <a:solidFill>
                  <a:srgbClr val="58595B"/>
                </a:solidFill>
              </a:rPr>
              <a:t>Hierarchical Model of Organization Involvement</a:t>
            </a:r>
            <a:endParaRPr sz="2100">
              <a:solidFill>
                <a:srgbClr val="58595B"/>
              </a:solidFill>
            </a:endParaRPr>
          </a:p>
          <a:p>
            <a:pPr indent="0" lvl="0" marL="0" rtl="0" algn="l">
              <a:lnSpc>
                <a:spcPct val="150000"/>
              </a:lnSpc>
              <a:spcBef>
                <a:spcPts val="0"/>
              </a:spcBef>
              <a:spcAft>
                <a:spcPts val="0"/>
              </a:spcAft>
              <a:buNone/>
            </a:pPr>
            <a:r>
              <a:t/>
            </a:r>
            <a:endParaRPr sz="1800">
              <a:solidFill>
                <a:schemeClr val="dk1"/>
              </a:solidFill>
              <a:latin typeface="Roboto"/>
              <a:ea typeface="Roboto"/>
              <a:cs typeface="Roboto"/>
              <a:sym typeface="Roboto"/>
            </a:endParaRPr>
          </a:p>
          <a:p>
            <a:pPr indent="0" lvl="0" marL="457200" rtl="0" algn="l">
              <a:lnSpc>
                <a:spcPct val="150000"/>
              </a:lnSpc>
              <a:spcBef>
                <a:spcPts val="0"/>
              </a:spcBef>
              <a:spcAft>
                <a:spcPts val="0"/>
              </a:spcAft>
              <a:buNone/>
            </a:pPr>
            <a:r>
              <a:t/>
            </a:r>
            <a:endParaRPr sz="1800">
              <a:solidFill>
                <a:schemeClr val="dk1"/>
              </a:solidFill>
              <a:latin typeface="Roboto"/>
              <a:ea typeface="Roboto"/>
              <a:cs typeface="Roboto"/>
              <a:sym typeface="Roboto"/>
            </a:endParaRPr>
          </a:p>
          <a:p>
            <a:pPr indent="0" lvl="0" marL="0" rtl="0" algn="l">
              <a:lnSpc>
                <a:spcPct val="150000"/>
              </a:lnSpc>
              <a:spcBef>
                <a:spcPts val="0"/>
              </a:spcBef>
              <a:spcAft>
                <a:spcPts val="0"/>
              </a:spcAft>
              <a:buNone/>
            </a:pPr>
            <a:r>
              <a:t/>
            </a:r>
            <a:endParaRPr sz="1800">
              <a:latin typeface="Roboto"/>
              <a:ea typeface="Roboto"/>
              <a:cs typeface="Roboto"/>
              <a:sym typeface="Roboto"/>
            </a:endParaRPr>
          </a:p>
        </p:txBody>
      </p:sp>
      <p:sp>
        <p:nvSpPr>
          <p:cNvPr id="207" name="Google Shape;207;p32"/>
          <p:cNvSpPr/>
          <p:nvPr/>
        </p:nvSpPr>
        <p:spPr>
          <a:xfrm rot="-2304248">
            <a:off x="8865345" y="-1628738"/>
            <a:ext cx="566963" cy="4749585"/>
          </a:xfrm>
          <a:prstGeom prst="rect">
            <a:avLst/>
          </a:prstGeom>
          <a:solidFill>
            <a:srgbClr val="1D37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32"/>
          <p:cNvSpPr/>
          <p:nvPr/>
        </p:nvSpPr>
        <p:spPr>
          <a:xfrm rot="-2306167">
            <a:off x="8670592" y="-1214634"/>
            <a:ext cx="180007" cy="4749585"/>
          </a:xfrm>
          <a:prstGeom prst="rect">
            <a:avLst/>
          </a:prstGeom>
          <a:solidFill>
            <a:srgbClr val="63A8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32"/>
          <p:cNvSpPr/>
          <p:nvPr/>
        </p:nvSpPr>
        <p:spPr>
          <a:xfrm rot="-2304542">
            <a:off x="7632537" y="-1688505"/>
            <a:ext cx="824277" cy="6039811"/>
          </a:xfrm>
          <a:prstGeom prst="rect">
            <a:avLst/>
          </a:prstGeom>
          <a:solidFill>
            <a:srgbClr val="1D37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33"/>
          <p:cNvSpPr txBox="1"/>
          <p:nvPr/>
        </p:nvSpPr>
        <p:spPr>
          <a:xfrm>
            <a:off x="981150" y="777825"/>
            <a:ext cx="7181700" cy="3115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3600">
                <a:solidFill>
                  <a:srgbClr val="1D376A"/>
                </a:solidFill>
                <a:latin typeface="Roboto"/>
                <a:ea typeface="Roboto"/>
                <a:cs typeface="Roboto"/>
                <a:sym typeface="Roboto"/>
              </a:rPr>
              <a:t>Finding Fit: </a:t>
            </a:r>
            <a:endParaRPr b="1" sz="3600">
              <a:solidFill>
                <a:srgbClr val="1D376A"/>
              </a:solidFill>
              <a:latin typeface="Roboto"/>
              <a:ea typeface="Roboto"/>
              <a:cs typeface="Roboto"/>
              <a:sym typeface="Roboto"/>
            </a:endParaRPr>
          </a:p>
          <a:p>
            <a:pPr indent="0" lvl="0" marL="0" rtl="0" algn="ctr">
              <a:spcBef>
                <a:spcPts val="0"/>
              </a:spcBef>
              <a:spcAft>
                <a:spcPts val="0"/>
              </a:spcAft>
              <a:buNone/>
            </a:pPr>
            <a:r>
              <a:rPr i="1" lang="en" sz="3000">
                <a:solidFill>
                  <a:srgbClr val="63A845"/>
                </a:solidFill>
                <a:latin typeface="Roboto Medium"/>
                <a:ea typeface="Roboto Medium"/>
                <a:cs typeface="Roboto Medium"/>
                <a:sym typeface="Roboto Medium"/>
              </a:rPr>
              <a:t>What are the different types of wellness programs and what do they require?</a:t>
            </a:r>
            <a:endParaRPr i="1" sz="3000">
              <a:solidFill>
                <a:srgbClr val="63A845"/>
              </a:solidFill>
              <a:latin typeface="Roboto Medium"/>
              <a:ea typeface="Roboto Medium"/>
              <a:cs typeface="Roboto Medium"/>
              <a:sym typeface="Roboto Medium"/>
            </a:endParaRPr>
          </a:p>
          <a:p>
            <a:pPr indent="0" lvl="0" marL="0" rtl="0" algn="l">
              <a:spcBef>
                <a:spcPts val="0"/>
              </a:spcBef>
              <a:spcAft>
                <a:spcPts val="0"/>
              </a:spcAft>
              <a:buNone/>
            </a:pPr>
            <a:r>
              <a:t/>
            </a:r>
            <a:endParaRPr b="1" sz="2400">
              <a:solidFill>
                <a:schemeClr val="dk1"/>
              </a:solidFill>
              <a:latin typeface="Roboto"/>
              <a:ea typeface="Roboto"/>
              <a:cs typeface="Roboto"/>
              <a:sym typeface="Roboto"/>
            </a:endParaRPr>
          </a:p>
        </p:txBody>
      </p:sp>
      <p:grpSp>
        <p:nvGrpSpPr>
          <p:cNvPr id="215" name="Google Shape;215;p33"/>
          <p:cNvGrpSpPr/>
          <p:nvPr/>
        </p:nvGrpSpPr>
        <p:grpSpPr>
          <a:xfrm>
            <a:off x="5845376" y="-1290900"/>
            <a:ext cx="5001151" cy="5244600"/>
            <a:chOff x="5845376" y="-1290900"/>
            <a:chExt cx="5001151" cy="5244600"/>
          </a:xfrm>
        </p:grpSpPr>
        <p:sp>
          <p:nvSpPr>
            <p:cNvPr id="216" name="Google Shape;216;p33"/>
            <p:cNvSpPr/>
            <p:nvPr/>
          </p:nvSpPr>
          <p:spPr>
            <a:xfrm rot="-2304248">
              <a:off x="8865345" y="-1628738"/>
              <a:ext cx="566963" cy="4749585"/>
            </a:xfrm>
            <a:prstGeom prst="rect">
              <a:avLst/>
            </a:prstGeom>
            <a:solidFill>
              <a:srgbClr val="1D37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33"/>
            <p:cNvSpPr/>
            <p:nvPr/>
          </p:nvSpPr>
          <p:spPr>
            <a:xfrm rot="-2306167">
              <a:off x="8670592" y="-1214634"/>
              <a:ext cx="180007" cy="4749585"/>
            </a:xfrm>
            <a:prstGeom prst="rect">
              <a:avLst/>
            </a:prstGeom>
            <a:solidFill>
              <a:srgbClr val="63A8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33"/>
            <p:cNvSpPr/>
            <p:nvPr/>
          </p:nvSpPr>
          <p:spPr>
            <a:xfrm rot="-2304542">
              <a:off x="7632537" y="-1688505"/>
              <a:ext cx="824277" cy="6039811"/>
            </a:xfrm>
            <a:prstGeom prst="rect">
              <a:avLst/>
            </a:prstGeom>
            <a:solidFill>
              <a:srgbClr val="1D37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9" name="Google Shape;219;p33"/>
          <p:cNvGrpSpPr/>
          <p:nvPr/>
        </p:nvGrpSpPr>
        <p:grpSpPr>
          <a:xfrm rot="10800000">
            <a:off x="-1890424" y="610475"/>
            <a:ext cx="5001151" cy="5244600"/>
            <a:chOff x="5845376" y="-1290900"/>
            <a:chExt cx="5001151" cy="5244600"/>
          </a:xfrm>
        </p:grpSpPr>
        <p:sp>
          <p:nvSpPr>
            <p:cNvPr id="220" name="Google Shape;220;p33"/>
            <p:cNvSpPr/>
            <p:nvPr/>
          </p:nvSpPr>
          <p:spPr>
            <a:xfrm rot="-2304248">
              <a:off x="8865345" y="-1628738"/>
              <a:ext cx="566963" cy="4749585"/>
            </a:xfrm>
            <a:prstGeom prst="rect">
              <a:avLst/>
            </a:prstGeom>
            <a:solidFill>
              <a:srgbClr val="1D37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33"/>
            <p:cNvSpPr/>
            <p:nvPr/>
          </p:nvSpPr>
          <p:spPr>
            <a:xfrm rot="-2306167">
              <a:off x="8670592" y="-1214634"/>
              <a:ext cx="180007" cy="4749585"/>
            </a:xfrm>
            <a:prstGeom prst="rect">
              <a:avLst/>
            </a:prstGeom>
            <a:solidFill>
              <a:srgbClr val="63A8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33"/>
            <p:cNvSpPr/>
            <p:nvPr/>
          </p:nvSpPr>
          <p:spPr>
            <a:xfrm rot="-2304542">
              <a:off x="7632537" y="-1688505"/>
              <a:ext cx="824277" cy="6039811"/>
            </a:xfrm>
            <a:prstGeom prst="rect">
              <a:avLst/>
            </a:prstGeom>
            <a:solidFill>
              <a:srgbClr val="1D37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grpSp>
        <p:nvGrpSpPr>
          <p:cNvPr id="227" name="Google Shape;227;p34"/>
          <p:cNvGrpSpPr/>
          <p:nvPr/>
        </p:nvGrpSpPr>
        <p:grpSpPr>
          <a:xfrm>
            <a:off x="5697652" y="1751936"/>
            <a:ext cx="3296100" cy="3263400"/>
            <a:chOff x="5697652" y="1751936"/>
            <a:chExt cx="3296100" cy="3263400"/>
          </a:xfrm>
        </p:grpSpPr>
        <p:sp>
          <p:nvSpPr>
            <p:cNvPr id="228" name="Google Shape;228;p34"/>
            <p:cNvSpPr/>
            <p:nvPr/>
          </p:nvSpPr>
          <p:spPr>
            <a:xfrm>
              <a:off x="5697652" y="1751936"/>
              <a:ext cx="3296100" cy="3263400"/>
            </a:xfrm>
            <a:prstGeom prst="donut">
              <a:avLst>
                <a:gd fmla="val 11249" name="adj"/>
              </a:avLst>
            </a:prstGeom>
            <a:solidFill>
              <a:srgbClr val="E066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34"/>
            <p:cNvSpPr txBox="1"/>
            <p:nvPr/>
          </p:nvSpPr>
          <p:spPr>
            <a:xfrm>
              <a:off x="6030650" y="3137919"/>
              <a:ext cx="2630100" cy="491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Oswald Medium"/>
                  <a:ea typeface="Oswald Medium"/>
                  <a:cs typeface="Oswald Medium"/>
                  <a:sym typeface="Oswald Medium"/>
                </a:rPr>
                <a:t>Disease Management Programs</a:t>
              </a:r>
              <a:endParaRPr>
                <a:latin typeface="Oswald Medium"/>
                <a:ea typeface="Oswald Medium"/>
                <a:cs typeface="Oswald Medium"/>
                <a:sym typeface="Oswald Medium"/>
              </a:endParaRPr>
            </a:p>
          </p:txBody>
        </p:sp>
      </p:grpSp>
      <p:grpSp>
        <p:nvGrpSpPr>
          <p:cNvPr id="230" name="Google Shape;230;p34"/>
          <p:cNvGrpSpPr/>
          <p:nvPr/>
        </p:nvGrpSpPr>
        <p:grpSpPr>
          <a:xfrm>
            <a:off x="5880575" y="128175"/>
            <a:ext cx="2738700" cy="2615400"/>
            <a:chOff x="5880575" y="128175"/>
            <a:chExt cx="2738700" cy="2615400"/>
          </a:xfrm>
        </p:grpSpPr>
        <p:sp>
          <p:nvSpPr>
            <p:cNvPr id="231" name="Google Shape;231;p34"/>
            <p:cNvSpPr/>
            <p:nvPr/>
          </p:nvSpPr>
          <p:spPr>
            <a:xfrm>
              <a:off x="5880575" y="128175"/>
              <a:ext cx="2738700" cy="2615400"/>
            </a:xfrm>
            <a:prstGeom prst="donut">
              <a:avLst>
                <a:gd fmla="val 11249" name="adj"/>
              </a:avLst>
            </a:prstGeom>
            <a:solidFill>
              <a:srgbClr val="F6B2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34"/>
            <p:cNvSpPr txBox="1"/>
            <p:nvPr/>
          </p:nvSpPr>
          <p:spPr>
            <a:xfrm>
              <a:off x="6363800" y="917721"/>
              <a:ext cx="1963800" cy="599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Oswald Medium"/>
                  <a:ea typeface="Oswald Medium"/>
                  <a:cs typeface="Oswald Medium"/>
                  <a:sym typeface="Oswald Medium"/>
                </a:rPr>
                <a:t>Preventative Care Programs (Enhanced)</a:t>
              </a:r>
              <a:endParaRPr>
                <a:latin typeface="Oswald Medium"/>
                <a:ea typeface="Oswald Medium"/>
                <a:cs typeface="Oswald Medium"/>
                <a:sym typeface="Oswald Medium"/>
              </a:endParaRPr>
            </a:p>
          </p:txBody>
        </p:sp>
      </p:grpSp>
      <p:grpSp>
        <p:nvGrpSpPr>
          <p:cNvPr id="233" name="Google Shape;233;p34"/>
          <p:cNvGrpSpPr/>
          <p:nvPr/>
        </p:nvGrpSpPr>
        <p:grpSpPr>
          <a:xfrm>
            <a:off x="4067100" y="180125"/>
            <a:ext cx="2475600" cy="2364000"/>
            <a:chOff x="4067100" y="180125"/>
            <a:chExt cx="2475600" cy="2364000"/>
          </a:xfrm>
        </p:grpSpPr>
        <p:sp>
          <p:nvSpPr>
            <p:cNvPr id="234" name="Google Shape;234;p34"/>
            <p:cNvSpPr/>
            <p:nvPr/>
          </p:nvSpPr>
          <p:spPr>
            <a:xfrm>
              <a:off x="4067100" y="180125"/>
              <a:ext cx="2475600" cy="2364000"/>
            </a:xfrm>
            <a:prstGeom prst="donut">
              <a:avLst>
                <a:gd fmla="val 11249" name="adj"/>
              </a:avLst>
            </a:prstGeom>
            <a:solidFill>
              <a:srgbClr val="FFD9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34"/>
            <p:cNvSpPr txBox="1"/>
            <p:nvPr/>
          </p:nvSpPr>
          <p:spPr>
            <a:xfrm>
              <a:off x="4323000" y="986980"/>
              <a:ext cx="1963800" cy="599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Oswald Medium"/>
                  <a:ea typeface="Oswald Medium"/>
                  <a:cs typeface="Oswald Medium"/>
                  <a:sym typeface="Oswald Medium"/>
                </a:rPr>
                <a:t>Healthy Habit Development </a:t>
              </a:r>
              <a:endParaRPr>
                <a:latin typeface="Oswald Medium"/>
                <a:ea typeface="Oswald Medium"/>
                <a:cs typeface="Oswald Medium"/>
                <a:sym typeface="Oswald Medium"/>
              </a:endParaRPr>
            </a:p>
            <a:p>
              <a:pPr indent="0" lvl="0" marL="0" rtl="0" algn="ctr">
                <a:spcBef>
                  <a:spcPts val="0"/>
                </a:spcBef>
                <a:spcAft>
                  <a:spcPts val="0"/>
                </a:spcAft>
                <a:buNone/>
              </a:pPr>
              <a:r>
                <a:rPr lang="en">
                  <a:latin typeface="Oswald Medium"/>
                  <a:ea typeface="Oswald Medium"/>
                  <a:cs typeface="Oswald Medium"/>
                  <a:sym typeface="Oswald Medium"/>
                </a:rPr>
                <a:t>(Enhanced)</a:t>
              </a:r>
              <a:endParaRPr>
                <a:latin typeface="Oswald Medium"/>
                <a:ea typeface="Oswald Medium"/>
                <a:cs typeface="Oswald Medium"/>
                <a:sym typeface="Oswald Medium"/>
              </a:endParaRPr>
            </a:p>
          </p:txBody>
        </p:sp>
      </p:grpSp>
      <p:grpSp>
        <p:nvGrpSpPr>
          <p:cNvPr id="236" name="Google Shape;236;p34"/>
          <p:cNvGrpSpPr/>
          <p:nvPr/>
        </p:nvGrpSpPr>
        <p:grpSpPr>
          <a:xfrm>
            <a:off x="2697013" y="777825"/>
            <a:ext cx="2244600" cy="2143500"/>
            <a:chOff x="2697013" y="777825"/>
            <a:chExt cx="2244600" cy="2143500"/>
          </a:xfrm>
        </p:grpSpPr>
        <p:sp>
          <p:nvSpPr>
            <p:cNvPr id="237" name="Google Shape;237;p34"/>
            <p:cNvSpPr/>
            <p:nvPr/>
          </p:nvSpPr>
          <p:spPr>
            <a:xfrm>
              <a:off x="2697013" y="777825"/>
              <a:ext cx="2244600" cy="2143500"/>
            </a:xfrm>
            <a:prstGeom prst="donut">
              <a:avLst>
                <a:gd fmla="val 11249" name="adj"/>
              </a:avLst>
            </a:prstGeom>
            <a:solidFill>
              <a:srgbClr val="B6D7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34"/>
            <p:cNvSpPr txBox="1"/>
            <p:nvPr/>
          </p:nvSpPr>
          <p:spPr>
            <a:xfrm>
              <a:off x="2697025" y="1517116"/>
              <a:ext cx="1963800" cy="899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Oswald Medium"/>
                  <a:ea typeface="Oswald Medium"/>
                  <a:cs typeface="Oswald Medium"/>
                  <a:sym typeface="Oswald Medium"/>
                </a:rPr>
                <a:t>Healthy Habit Development</a:t>
              </a:r>
              <a:endParaRPr>
                <a:latin typeface="Oswald Medium"/>
                <a:ea typeface="Oswald Medium"/>
                <a:cs typeface="Oswald Medium"/>
                <a:sym typeface="Oswald Medium"/>
              </a:endParaRPr>
            </a:p>
            <a:p>
              <a:pPr indent="0" lvl="0" marL="0" rtl="0" algn="ctr">
                <a:spcBef>
                  <a:spcPts val="0"/>
                </a:spcBef>
                <a:spcAft>
                  <a:spcPts val="0"/>
                </a:spcAft>
                <a:buNone/>
              </a:pPr>
              <a:r>
                <a:rPr lang="en">
                  <a:latin typeface="Oswald Medium"/>
                  <a:ea typeface="Oswald Medium"/>
                  <a:cs typeface="Oswald Medium"/>
                  <a:sym typeface="Oswald Medium"/>
                </a:rPr>
                <a:t> (Lite)</a:t>
              </a:r>
              <a:endParaRPr>
                <a:latin typeface="Oswald Medium"/>
                <a:ea typeface="Oswald Medium"/>
                <a:cs typeface="Oswald Medium"/>
                <a:sym typeface="Oswald Medium"/>
              </a:endParaRPr>
            </a:p>
          </p:txBody>
        </p:sp>
      </p:grpSp>
      <p:grpSp>
        <p:nvGrpSpPr>
          <p:cNvPr id="239" name="Google Shape;239;p34"/>
          <p:cNvGrpSpPr/>
          <p:nvPr/>
        </p:nvGrpSpPr>
        <p:grpSpPr>
          <a:xfrm>
            <a:off x="1815688" y="1992750"/>
            <a:ext cx="1963813" cy="1875300"/>
            <a:chOff x="1815688" y="1992750"/>
            <a:chExt cx="1963813" cy="1875300"/>
          </a:xfrm>
        </p:grpSpPr>
        <p:sp>
          <p:nvSpPr>
            <p:cNvPr id="240" name="Google Shape;240;p34"/>
            <p:cNvSpPr/>
            <p:nvPr/>
          </p:nvSpPr>
          <p:spPr>
            <a:xfrm>
              <a:off x="1815688" y="1992750"/>
              <a:ext cx="1963800" cy="1875300"/>
            </a:xfrm>
            <a:prstGeom prst="donut">
              <a:avLst>
                <a:gd fmla="val 11249" name="adj"/>
              </a:avLst>
            </a:prstGeom>
            <a:solidFill>
              <a:srgbClr val="A2C4C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34"/>
            <p:cNvSpPr txBox="1"/>
            <p:nvPr/>
          </p:nvSpPr>
          <p:spPr>
            <a:xfrm>
              <a:off x="1815700" y="2653054"/>
              <a:ext cx="1963800" cy="759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Oswald Medium"/>
                  <a:ea typeface="Oswald Medium"/>
                  <a:cs typeface="Oswald Medium"/>
                  <a:sym typeface="Oswald Medium"/>
                </a:rPr>
                <a:t>Preventative </a:t>
              </a:r>
              <a:endParaRPr>
                <a:latin typeface="Oswald Medium"/>
                <a:ea typeface="Oswald Medium"/>
                <a:cs typeface="Oswald Medium"/>
                <a:sym typeface="Oswald Medium"/>
              </a:endParaRPr>
            </a:p>
            <a:p>
              <a:pPr indent="0" lvl="0" marL="0" rtl="0" algn="ctr">
                <a:spcBef>
                  <a:spcPts val="0"/>
                </a:spcBef>
                <a:spcAft>
                  <a:spcPts val="0"/>
                </a:spcAft>
                <a:buNone/>
              </a:pPr>
              <a:r>
                <a:rPr lang="en">
                  <a:latin typeface="Oswald Medium"/>
                  <a:ea typeface="Oswald Medium"/>
                  <a:cs typeface="Oswald Medium"/>
                  <a:sym typeface="Oswald Medium"/>
                </a:rPr>
                <a:t>Care Programs</a:t>
              </a:r>
              <a:endParaRPr>
                <a:latin typeface="Oswald Medium"/>
                <a:ea typeface="Oswald Medium"/>
                <a:cs typeface="Oswald Medium"/>
                <a:sym typeface="Oswald Medium"/>
              </a:endParaRPr>
            </a:p>
            <a:p>
              <a:pPr indent="0" lvl="0" marL="0" rtl="0" algn="ctr">
                <a:spcBef>
                  <a:spcPts val="0"/>
                </a:spcBef>
                <a:spcAft>
                  <a:spcPts val="0"/>
                </a:spcAft>
                <a:buNone/>
              </a:pPr>
              <a:r>
                <a:rPr lang="en">
                  <a:latin typeface="Oswald Medium"/>
                  <a:ea typeface="Oswald Medium"/>
                  <a:cs typeface="Oswald Medium"/>
                  <a:sym typeface="Oswald Medium"/>
                </a:rPr>
                <a:t>(Lite)</a:t>
              </a:r>
              <a:endParaRPr>
                <a:latin typeface="Oswald Medium"/>
                <a:ea typeface="Oswald Medium"/>
                <a:cs typeface="Oswald Medium"/>
                <a:sym typeface="Oswald Medium"/>
              </a:endParaRPr>
            </a:p>
          </p:txBody>
        </p:sp>
      </p:grpSp>
      <p:grpSp>
        <p:nvGrpSpPr>
          <p:cNvPr id="242" name="Google Shape;242;p34"/>
          <p:cNvGrpSpPr/>
          <p:nvPr/>
        </p:nvGrpSpPr>
        <p:grpSpPr>
          <a:xfrm>
            <a:off x="364525" y="1754750"/>
            <a:ext cx="2027400" cy="1551900"/>
            <a:chOff x="364525" y="1754750"/>
            <a:chExt cx="2027400" cy="1551900"/>
          </a:xfrm>
        </p:grpSpPr>
        <p:sp>
          <p:nvSpPr>
            <p:cNvPr id="243" name="Google Shape;243;p34"/>
            <p:cNvSpPr/>
            <p:nvPr/>
          </p:nvSpPr>
          <p:spPr>
            <a:xfrm>
              <a:off x="678950" y="1754750"/>
              <a:ext cx="1625100" cy="1551900"/>
            </a:xfrm>
            <a:prstGeom prst="donut">
              <a:avLst>
                <a:gd fmla="val 11249" name="adj"/>
              </a:avLst>
            </a:pr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34"/>
            <p:cNvSpPr txBox="1"/>
            <p:nvPr/>
          </p:nvSpPr>
          <p:spPr>
            <a:xfrm>
              <a:off x="364525" y="2213425"/>
              <a:ext cx="2027400" cy="819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Oswald Medium"/>
                  <a:ea typeface="Oswald Medium"/>
                  <a:cs typeface="Oswald Medium"/>
                  <a:sym typeface="Oswald Medium"/>
                </a:rPr>
                <a:t>Social Community Building</a:t>
              </a:r>
              <a:endParaRPr>
                <a:latin typeface="Oswald Medium"/>
                <a:ea typeface="Oswald Medium"/>
                <a:cs typeface="Oswald Medium"/>
                <a:sym typeface="Oswald Medium"/>
              </a:endParaRPr>
            </a:p>
            <a:p>
              <a:pPr indent="0" lvl="0" marL="0" rtl="0" algn="ctr">
                <a:spcBef>
                  <a:spcPts val="0"/>
                </a:spcBef>
                <a:spcAft>
                  <a:spcPts val="0"/>
                </a:spcAft>
                <a:buNone/>
              </a:pPr>
              <a:r>
                <a:rPr lang="en">
                  <a:latin typeface="Oswald Medium"/>
                  <a:ea typeface="Oswald Medium"/>
                  <a:cs typeface="Oswald Medium"/>
                  <a:sym typeface="Oswald Medium"/>
                </a:rPr>
                <a:t>- </a:t>
              </a:r>
              <a:r>
                <a:rPr lang="en">
                  <a:latin typeface="Oswald Medium"/>
                  <a:ea typeface="Oswald Medium"/>
                  <a:cs typeface="Oswald Medium"/>
                  <a:sym typeface="Oswald Medium"/>
                </a:rPr>
                <a:t>By the Organization</a:t>
              </a:r>
              <a:endParaRPr>
                <a:latin typeface="Oswald Medium"/>
                <a:ea typeface="Oswald Medium"/>
                <a:cs typeface="Oswald Medium"/>
                <a:sym typeface="Oswald Medium"/>
              </a:endParaRPr>
            </a:p>
          </p:txBody>
        </p:sp>
      </p:grpSp>
      <p:grpSp>
        <p:nvGrpSpPr>
          <p:cNvPr id="245" name="Google Shape;245;p34"/>
          <p:cNvGrpSpPr/>
          <p:nvPr/>
        </p:nvGrpSpPr>
        <p:grpSpPr>
          <a:xfrm>
            <a:off x="276650" y="795150"/>
            <a:ext cx="2027400" cy="1316100"/>
            <a:chOff x="276650" y="795150"/>
            <a:chExt cx="2027400" cy="1316100"/>
          </a:xfrm>
        </p:grpSpPr>
        <p:sp>
          <p:nvSpPr>
            <p:cNvPr id="246" name="Google Shape;246;p34"/>
            <p:cNvSpPr/>
            <p:nvPr/>
          </p:nvSpPr>
          <p:spPr>
            <a:xfrm>
              <a:off x="562788" y="795150"/>
              <a:ext cx="1378200" cy="1316100"/>
            </a:xfrm>
            <a:prstGeom prst="donut">
              <a:avLst>
                <a:gd fmla="val 11249" name="adj"/>
              </a:avLst>
            </a:prstGeom>
            <a:solidFill>
              <a:srgbClr val="B4A7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34"/>
            <p:cNvSpPr txBox="1"/>
            <p:nvPr/>
          </p:nvSpPr>
          <p:spPr>
            <a:xfrm>
              <a:off x="276650" y="1065488"/>
              <a:ext cx="2027400" cy="541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Oswald Medium"/>
                  <a:ea typeface="Oswald Medium"/>
                  <a:cs typeface="Oswald Medium"/>
                  <a:sym typeface="Oswald Medium"/>
                </a:rPr>
                <a:t>Social Community Building </a:t>
              </a:r>
              <a:endParaRPr>
                <a:latin typeface="Oswald Medium"/>
                <a:ea typeface="Oswald Medium"/>
                <a:cs typeface="Oswald Medium"/>
                <a:sym typeface="Oswald Medium"/>
              </a:endParaRPr>
            </a:p>
            <a:p>
              <a:pPr indent="0" lvl="0" marL="0" rtl="0" algn="ctr">
                <a:spcBef>
                  <a:spcPts val="0"/>
                </a:spcBef>
                <a:spcAft>
                  <a:spcPts val="0"/>
                </a:spcAft>
                <a:buNone/>
              </a:pPr>
              <a:r>
                <a:rPr lang="en">
                  <a:latin typeface="Oswald Medium"/>
                  <a:ea typeface="Oswald Medium"/>
                  <a:cs typeface="Oswald Medium"/>
                  <a:sym typeface="Oswald Medium"/>
                </a:rPr>
                <a:t>- </a:t>
              </a:r>
              <a:r>
                <a:rPr lang="en">
                  <a:latin typeface="Oswald Medium"/>
                  <a:ea typeface="Oswald Medium"/>
                  <a:cs typeface="Oswald Medium"/>
                  <a:sym typeface="Oswald Medium"/>
                </a:rPr>
                <a:t>By the Employee</a:t>
              </a:r>
              <a:endParaRPr>
                <a:latin typeface="Oswald Medium"/>
                <a:ea typeface="Oswald Medium"/>
                <a:cs typeface="Oswald Medium"/>
                <a:sym typeface="Oswald Medium"/>
              </a:endParaRPr>
            </a:p>
          </p:txBody>
        </p:sp>
      </p:grpSp>
      <p:grpSp>
        <p:nvGrpSpPr>
          <p:cNvPr id="248" name="Google Shape;248;p34"/>
          <p:cNvGrpSpPr/>
          <p:nvPr/>
        </p:nvGrpSpPr>
        <p:grpSpPr>
          <a:xfrm>
            <a:off x="454600" y="79452"/>
            <a:ext cx="1122600" cy="1072200"/>
            <a:chOff x="454600" y="79452"/>
            <a:chExt cx="1122600" cy="1072200"/>
          </a:xfrm>
        </p:grpSpPr>
        <p:sp>
          <p:nvSpPr>
            <p:cNvPr id="249" name="Google Shape;249;p34"/>
            <p:cNvSpPr/>
            <p:nvPr/>
          </p:nvSpPr>
          <p:spPr>
            <a:xfrm>
              <a:off x="454600" y="79452"/>
              <a:ext cx="1122600" cy="1072200"/>
            </a:xfrm>
            <a:prstGeom prst="donut">
              <a:avLst>
                <a:gd fmla="val 11249" name="adj"/>
              </a:avLst>
            </a:prstGeom>
            <a:solidFill>
              <a:srgbClr val="D5A6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34"/>
            <p:cNvSpPr txBox="1"/>
            <p:nvPr/>
          </p:nvSpPr>
          <p:spPr>
            <a:xfrm>
              <a:off x="581800" y="376225"/>
              <a:ext cx="868200" cy="541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Oswald Medium"/>
                  <a:ea typeface="Oswald Medium"/>
                  <a:cs typeface="Oswald Medium"/>
                  <a:sym typeface="Oswald Medium"/>
                </a:rPr>
                <a:t>Education</a:t>
              </a:r>
              <a:endParaRPr>
                <a:latin typeface="Oswald Medium"/>
                <a:ea typeface="Oswald Medium"/>
                <a:cs typeface="Oswald Medium"/>
                <a:sym typeface="Oswald Medium"/>
              </a:endParaRPr>
            </a:p>
          </p:txBody>
        </p:sp>
      </p:grpSp>
      <p:sp>
        <p:nvSpPr>
          <p:cNvPr id="251" name="Google Shape;251;p34"/>
          <p:cNvSpPr txBox="1"/>
          <p:nvPr/>
        </p:nvSpPr>
        <p:spPr>
          <a:xfrm rot="-5400000">
            <a:off x="909100" y="3826950"/>
            <a:ext cx="1665600" cy="717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Oswald Medium"/>
                <a:ea typeface="Oswald Medium"/>
                <a:cs typeface="Oswald Medium"/>
                <a:sym typeface="Oswald Medium"/>
              </a:rPr>
              <a:t>Level of Employer Involvement</a:t>
            </a:r>
            <a:endParaRPr>
              <a:latin typeface="Oswald Medium"/>
              <a:ea typeface="Oswald Medium"/>
              <a:cs typeface="Oswald Medium"/>
              <a:sym typeface="Oswald Medium"/>
            </a:endParaRPr>
          </a:p>
        </p:txBody>
      </p:sp>
      <p:sp>
        <p:nvSpPr>
          <p:cNvPr id="252" name="Google Shape;252;p34"/>
          <p:cNvSpPr/>
          <p:nvPr/>
        </p:nvSpPr>
        <p:spPr>
          <a:xfrm rot="10800000">
            <a:off x="202800" y="4767900"/>
            <a:ext cx="1122600" cy="194100"/>
          </a:xfrm>
          <a:prstGeom prst="flowChartProcess">
            <a:avLst/>
          </a:prstGeom>
          <a:solidFill>
            <a:srgbClr val="E066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34"/>
          <p:cNvSpPr/>
          <p:nvPr/>
        </p:nvSpPr>
        <p:spPr>
          <a:xfrm rot="10800000">
            <a:off x="202800" y="4573800"/>
            <a:ext cx="1122600" cy="194100"/>
          </a:xfrm>
          <a:prstGeom prst="flowChartProcess">
            <a:avLst/>
          </a:prstGeom>
          <a:solidFill>
            <a:srgbClr val="F6B2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34"/>
          <p:cNvSpPr/>
          <p:nvPr/>
        </p:nvSpPr>
        <p:spPr>
          <a:xfrm rot="10800000">
            <a:off x="202800" y="4379700"/>
            <a:ext cx="1122600" cy="194100"/>
          </a:xfrm>
          <a:prstGeom prst="flowChartProcess">
            <a:avLst/>
          </a:prstGeom>
          <a:solidFill>
            <a:srgbClr val="FFD9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34"/>
          <p:cNvSpPr/>
          <p:nvPr/>
        </p:nvSpPr>
        <p:spPr>
          <a:xfrm rot="10800000">
            <a:off x="202800" y="4185600"/>
            <a:ext cx="1122600" cy="194100"/>
          </a:xfrm>
          <a:prstGeom prst="flowChartProcess">
            <a:avLst/>
          </a:prstGeom>
          <a:solidFill>
            <a:srgbClr val="B6D7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34"/>
          <p:cNvSpPr/>
          <p:nvPr/>
        </p:nvSpPr>
        <p:spPr>
          <a:xfrm rot="10800000">
            <a:off x="202800" y="3991500"/>
            <a:ext cx="1122600" cy="194100"/>
          </a:xfrm>
          <a:prstGeom prst="flowChartProcess">
            <a:avLst/>
          </a:prstGeom>
          <a:solidFill>
            <a:srgbClr val="A2C4C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34"/>
          <p:cNvSpPr/>
          <p:nvPr/>
        </p:nvSpPr>
        <p:spPr>
          <a:xfrm rot="10800000">
            <a:off x="202800" y="3797400"/>
            <a:ext cx="1122600" cy="194100"/>
          </a:xfrm>
          <a:prstGeom prst="flowChartProcess">
            <a:avLst/>
          </a:pr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34"/>
          <p:cNvSpPr/>
          <p:nvPr/>
        </p:nvSpPr>
        <p:spPr>
          <a:xfrm rot="10800000">
            <a:off x="202800" y="3409200"/>
            <a:ext cx="1122600" cy="194100"/>
          </a:xfrm>
          <a:prstGeom prst="flowChartProcess">
            <a:avLst/>
          </a:prstGeom>
          <a:solidFill>
            <a:srgbClr val="D5A6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34"/>
          <p:cNvSpPr/>
          <p:nvPr/>
        </p:nvSpPr>
        <p:spPr>
          <a:xfrm rot="10800000">
            <a:off x="202800" y="3603300"/>
            <a:ext cx="1122600" cy="194100"/>
          </a:xfrm>
          <a:prstGeom prst="flowChartProcess">
            <a:avLst/>
          </a:prstGeom>
          <a:solidFill>
            <a:srgbClr val="B4A7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34"/>
          <p:cNvSpPr txBox="1"/>
          <p:nvPr/>
        </p:nvSpPr>
        <p:spPr>
          <a:xfrm>
            <a:off x="119750" y="3134600"/>
            <a:ext cx="668400" cy="34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latin typeface="Oswald"/>
                <a:ea typeface="Oswald"/>
                <a:cs typeface="Oswald"/>
                <a:sym typeface="Oswald"/>
              </a:rPr>
              <a:t>Low</a:t>
            </a:r>
            <a:endParaRPr sz="1100">
              <a:latin typeface="Oswald"/>
              <a:ea typeface="Oswald"/>
              <a:cs typeface="Oswald"/>
              <a:sym typeface="Oswald"/>
            </a:endParaRPr>
          </a:p>
        </p:txBody>
      </p:sp>
      <p:sp>
        <p:nvSpPr>
          <p:cNvPr id="261" name="Google Shape;261;p34"/>
          <p:cNvSpPr txBox="1"/>
          <p:nvPr/>
        </p:nvSpPr>
        <p:spPr>
          <a:xfrm>
            <a:off x="119750" y="4890250"/>
            <a:ext cx="668400" cy="29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latin typeface="Oswald"/>
                <a:ea typeface="Oswald"/>
                <a:cs typeface="Oswald"/>
                <a:sym typeface="Oswald"/>
              </a:rPr>
              <a:t>High</a:t>
            </a:r>
            <a:endParaRPr sz="1100">
              <a:latin typeface="Oswald"/>
              <a:ea typeface="Oswald"/>
              <a:cs typeface="Oswald"/>
              <a:sym typeface="Oswald"/>
            </a:endParaRPr>
          </a:p>
        </p:txBody>
      </p:sp>
      <p:sp>
        <p:nvSpPr>
          <p:cNvPr id="262" name="Google Shape;262;p34"/>
          <p:cNvSpPr txBox="1"/>
          <p:nvPr/>
        </p:nvSpPr>
        <p:spPr>
          <a:xfrm>
            <a:off x="2158401" y="4472650"/>
            <a:ext cx="3991200" cy="81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solidFill>
                  <a:srgbClr val="1D376A"/>
                </a:solidFill>
                <a:latin typeface="Roboto"/>
                <a:ea typeface="Roboto"/>
                <a:cs typeface="Roboto"/>
                <a:sym typeface="Roboto"/>
              </a:rPr>
              <a:t>Wellness Program Types</a:t>
            </a:r>
            <a:endParaRPr b="1" sz="2400">
              <a:solidFill>
                <a:srgbClr val="1D376A"/>
              </a:solidFill>
              <a:latin typeface="Roboto"/>
              <a:ea typeface="Roboto"/>
              <a:cs typeface="Roboto"/>
              <a:sym typeface="Robo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8"/>
                                        </p:tgtEl>
                                        <p:attrNameLst>
                                          <p:attrName>style.visibility</p:attrName>
                                        </p:attrNameLst>
                                      </p:cBhvr>
                                      <p:to>
                                        <p:strVal val="visible"/>
                                      </p:to>
                                    </p:set>
                                  </p:childTnLst>
                                </p:cTn>
                              </p:par>
                            </p:childTnLst>
                          </p:cTn>
                        </p:par>
                        <p:par>
                          <p:cTn fill="hold">
                            <p:stCondLst>
                              <p:cond delay="400"/>
                            </p:stCondLst>
                            <p:childTnLst>
                              <p:par>
                                <p:cTn fill="hold" nodeType="afterEffect" presetClass="entr" presetID="1" presetSubtype="0">
                                  <p:stCondLst>
                                    <p:cond delay="0"/>
                                  </p:stCondLst>
                                  <p:childTnLst>
                                    <p:set>
                                      <p:cBhvr>
                                        <p:cTn dur="1" fill="hold">
                                          <p:stCondLst>
                                            <p:cond delay="0"/>
                                          </p:stCondLst>
                                        </p:cTn>
                                        <p:tgtEl>
                                          <p:spTgt spid="245"/>
                                        </p:tgtEl>
                                        <p:attrNameLst>
                                          <p:attrName>style.visibility</p:attrName>
                                        </p:attrNameLst>
                                      </p:cBhvr>
                                      <p:to>
                                        <p:strVal val="visible"/>
                                      </p:to>
                                    </p:set>
                                  </p:childTnLst>
                                </p:cTn>
                              </p:par>
                            </p:childTnLst>
                          </p:cTn>
                        </p:par>
                        <p:par>
                          <p:cTn fill="hold">
                            <p:stCondLst>
                              <p:cond delay="800"/>
                            </p:stCondLst>
                            <p:childTnLst>
                              <p:par>
                                <p:cTn fill="hold" nodeType="afterEffect" presetClass="entr" presetID="1" presetSubtype="0">
                                  <p:stCondLst>
                                    <p:cond delay="0"/>
                                  </p:stCondLst>
                                  <p:childTnLst>
                                    <p:set>
                                      <p:cBhvr>
                                        <p:cTn dur="1" fill="hold">
                                          <p:stCondLst>
                                            <p:cond delay="0"/>
                                          </p:stCondLst>
                                        </p:cTn>
                                        <p:tgtEl>
                                          <p:spTgt spid="242"/>
                                        </p:tgtEl>
                                        <p:attrNameLst>
                                          <p:attrName>style.visibility</p:attrName>
                                        </p:attrNameLst>
                                      </p:cBhvr>
                                      <p:to>
                                        <p:strVal val="visible"/>
                                      </p:to>
                                    </p:set>
                                  </p:childTnLst>
                                </p:cTn>
                              </p:par>
                            </p:childTnLst>
                          </p:cTn>
                        </p:par>
                        <p:par>
                          <p:cTn fill="hold">
                            <p:stCondLst>
                              <p:cond delay="1200"/>
                            </p:stCondLst>
                            <p:childTnLst>
                              <p:par>
                                <p:cTn fill="hold" nodeType="afterEffect" presetClass="entr" presetID="1" presetSubtype="0">
                                  <p:stCondLst>
                                    <p:cond delay="0"/>
                                  </p:stCondLst>
                                  <p:childTnLst>
                                    <p:set>
                                      <p:cBhvr>
                                        <p:cTn dur="1" fill="hold">
                                          <p:stCondLst>
                                            <p:cond delay="0"/>
                                          </p:stCondLst>
                                        </p:cTn>
                                        <p:tgtEl>
                                          <p:spTgt spid="239"/>
                                        </p:tgtEl>
                                        <p:attrNameLst>
                                          <p:attrName>style.visibility</p:attrName>
                                        </p:attrNameLst>
                                      </p:cBhvr>
                                      <p:to>
                                        <p:strVal val="visible"/>
                                      </p:to>
                                    </p:set>
                                  </p:childTnLst>
                                </p:cTn>
                              </p:par>
                            </p:childTnLst>
                          </p:cTn>
                        </p:par>
                        <p:par>
                          <p:cTn fill="hold">
                            <p:stCondLst>
                              <p:cond delay="1600"/>
                            </p:stCondLst>
                            <p:childTnLst>
                              <p:par>
                                <p:cTn fill="hold" nodeType="afterEffect" presetClass="entr" presetID="1" presetSubtype="0">
                                  <p:stCondLst>
                                    <p:cond delay="0"/>
                                  </p:stCondLst>
                                  <p:childTnLst>
                                    <p:set>
                                      <p:cBhvr>
                                        <p:cTn dur="1" fill="hold">
                                          <p:stCondLst>
                                            <p:cond delay="0"/>
                                          </p:stCondLst>
                                        </p:cTn>
                                        <p:tgtEl>
                                          <p:spTgt spid="236"/>
                                        </p:tgtEl>
                                        <p:attrNameLst>
                                          <p:attrName>style.visibility</p:attrName>
                                        </p:attrNameLst>
                                      </p:cBhvr>
                                      <p:to>
                                        <p:strVal val="visible"/>
                                      </p:to>
                                    </p:set>
                                  </p:childTnLst>
                                </p:cTn>
                              </p:par>
                            </p:childTnLst>
                          </p:cTn>
                        </p:par>
                        <p:par>
                          <p:cTn fill="hold">
                            <p:stCondLst>
                              <p:cond delay="2000"/>
                            </p:stCondLst>
                            <p:childTnLst>
                              <p:par>
                                <p:cTn fill="hold" nodeType="afterEffect" presetClass="entr" presetID="1" presetSubtype="0">
                                  <p:stCondLst>
                                    <p:cond delay="0"/>
                                  </p:stCondLst>
                                  <p:childTnLst>
                                    <p:set>
                                      <p:cBhvr>
                                        <p:cTn dur="1" fill="hold">
                                          <p:stCondLst>
                                            <p:cond delay="0"/>
                                          </p:stCondLst>
                                        </p:cTn>
                                        <p:tgtEl>
                                          <p:spTgt spid="233"/>
                                        </p:tgtEl>
                                        <p:attrNameLst>
                                          <p:attrName>style.visibility</p:attrName>
                                        </p:attrNameLst>
                                      </p:cBhvr>
                                      <p:to>
                                        <p:strVal val="visible"/>
                                      </p:to>
                                    </p:set>
                                  </p:childTnLst>
                                </p:cTn>
                              </p:par>
                            </p:childTnLst>
                          </p:cTn>
                        </p:par>
                        <p:par>
                          <p:cTn fill="hold">
                            <p:stCondLst>
                              <p:cond delay="2400"/>
                            </p:stCondLst>
                            <p:childTnLst>
                              <p:par>
                                <p:cTn fill="hold" nodeType="afterEffect" presetClass="entr" presetID="1" presetSubtype="0">
                                  <p:stCondLst>
                                    <p:cond delay="0"/>
                                  </p:stCondLst>
                                  <p:childTnLst>
                                    <p:set>
                                      <p:cBhvr>
                                        <p:cTn dur="1" fill="hold">
                                          <p:stCondLst>
                                            <p:cond delay="0"/>
                                          </p:stCondLst>
                                        </p:cTn>
                                        <p:tgtEl>
                                          <p:spTgt spid="230"/>
                                        </p:tgtEl>
                                        <p:attrNameLst>
                                          <p:attrName>style.visibility</p:attrName>
                                        </p:attrNameLst>
                                      </p:cBhvr>
                                      <p:to>
                                        <p:strVal val="visible"/>
                                      </p:to>
                                    </p:set>
                                  </p:childTnLst>
                                </p:cTn>
                              </p:par>
                            </p:childTnLst>
                          </p:cTn>
                        </p:par>
                        <p:par>
                          <p:cTn fill="hold">
                            <p:stCondLst>
                              <p:cond delay="2800"/>
                            </p:stCondLst>
                            <p:childTnLst>
                              <p:par>
                                <p:cTn fill="hold" nodeType="afterEffect" presetClass="entr" presetID="1" presetSubtype="0">
                                  <p:stCondLst>
                                    <p:cond delay="0"/>
                                  </p:stCondLst>
                                  <p:childTnLst>
                                    <p:set>
                                      <p:cBhvr>
                                        <p:cTn dur="1" fill="hold">
                                          <p:stCondLst>
                                            <p:cond delay="0"/>
                                          </p:stCondLst>
                                        </p:cTn>
                                        <p:tgtEl>
                                          <p:spTgt spid="22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35"/>
          <p:cNvSpPr txBox="1"/>
          <p:nvPr/>
        </p:nvSpPr>
        <p:spPr>
          <a:xfrm>
            <a:off x="269550" y="204900"/>
            <a:ext cx="3936000" cy="981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2400">
                <a:solidFill>
                  <a:srgbClr val="0B5394"/>
                </a:solidFill>
                <a:latin typeface="Roboto Medium"/>
                <a:ea typeface="Roboto Medium"/>
                <a:cs typeface="Roboto Medium"/>
                <a:sym typeface="Roboto Medium"/>
              </a:rPr>
              <a:t>Wellness Program Types: </a:t>
            </a:r>
            <a:endParaRPr sz="2400">
              <a:solidFill>
                <a:srgbClr val="0B5394"/>
              </a:solidFill>
              <a:latin typeface="Roboto Medium"/>
              <a:ea typeface="Roboto Medium"/>
              <a:cs typeface="Roboto Medium"/>
              <a:sym typeface="Roboto Medium"/>
            </a:endParaRPr>
          </a:p>
          <a:p>
            <a:pPr indent="0" lvl="0" marL="0" rtl="0" algn="l">
              <a:spcBef>
                <a:spcPts val="0"/>
              </a:spcBef>
              <a:spcAft>
                <a:spcPts val="0"/>
              </a:spcAft>
              <a:buNone/>
            </a:pPr>
            <a:r>
              <a:rPr b="1" lang="en" sz="2400">
                <a:solidFill>
                  <a:schemeClr val="dk1"/>
                </a:solidFill>
                <a:latin typeface="Roboto"/>
                <a:ea typeface="Roboto"/>
                <a:cs typeface="Roboto"/>
                <a:sym typeface="Roboto"/>
              </a:rPr>
              <a:t>Education</a:t>
            </a:r>
            <a:endParaRPr b="1" sz="2400">
              <a:solidFill>
                <a:schemeClr val="dk1"/>
              </a:solidFill>
              <a:latin typeface="Roboto"/>
              <a:ea typeface="Roboto"/>
              <a:cs typeface="Roboto"/>
              <a:sym typeface="Roboto"/>
            </a:endParaRPr>
          </a:p>
        </p:txBody>
      </p:sp>
      <p:pic>
        <p:nvPicPr>
          <p:cNvPr id="268" name="Google Shape;268;p35"/>
          <p:cNvPicPr preferRelativeResize="0"/>
          <p:nvPr/>
        </p:nvPicPr>
        <p:blipFill>
          <a:blip r:embed="rId3">
            <a:alphaModFix/>
          </a:blip>
          <a:stretch>
            <a:fillRect/>
          </a:stretch>
        </p:blipFill>
        <p:spPr>
          <a:xfrm>
            <a:off x="2061825" y="1186200"/>
            <a:ext cx="5020349" cy="36525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p36"/>
          <p:cNvSpPr txBox="1"/>
          <p:nvPr/>
        </p:nvSpPr>
        <p:spPr>
          <a:xfrm>
            <a:off x="269550" y="204900"/>
            <a:ext cx="6557400" cy="981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2400">
                <a:solidFill>
                  <a:srgbClr val="0B5394"/>
                </a:solidFill>
                <a:latin typeface="Roboto Medium"/>
                <a:ea typeface="Roboto Medium"/>
                <a:cs typeface="Roboto Medium"/>
                <a:sym typeface="Roboto Medium"/>
              </a:rPr>
              <a:t>Wellness Program Types: </a:t>
            </a:r>
            <a:endParaRPr sz="2400">
              <a:solidFill>
                <a:srgbClr val="0B5394"/>
              </a:solidFill>
              <a:latin typeface="Roboto Medium"/>
              <a:ea typeface="Roboto Medium"/>
              <a:cs typeface="Roboto Medium"/>
              <a:sym typeface="Roboto Medium"/>
            </a:endParaRPr>
          </a:p>
          <a:p>
            <a:pPr indent="0" lvl="0" marL="0" rtl="0" algn="l">
              <a:spcBef>
                <a:spcPts val="0"/>
              </a:spcBef>
              <a:spcAft>
                <a:spcPts val="0"/>
              </a:spcAft>
              <a:buNone/>
            </a:pPr>
            <a:r>
              <a:rPr b="1" lang="en" sz="2400">
                <a:solidFill>
                  <a:schemeClr val="dk1"/>
                </a:solidFill>
                <a:latin typeface="Roboto"/>
                <a:ea typeface="Roboto"/>
                <a:cs typeface="Roboto"/>
                <a:sym typeface="Roboto"/>
              </a:rPr>
              <a:t>Social Community Building by the Employee</a:t>
            </a:r>
            <a:endParaRPr b="1" sz="2400">
              <a:solidFill>
                <a:schemeClr val="dk1"/>
              </a:solidFill>
              <a:latin typeface="Roboto"/>
              <a:ea typeface="Roboto"/>
              <a:cs typeface="Roboto"/>
              <a:sym typeface="Roboto"/>
            </a:endParaRPr>
          </a:p>
        </p:txBody>
      </p:sp>
      <p:pic>
        <p:nvPicPr>
          <p:cNvPr id="274" name="Google Shape;274;p36"/>
          <p:cNvPicPr preferRelativeResize="0"/>
          <p:nvPr/>
        </p:nvPicPr>
        <p:blipFill>
          <a:blip r:embed="rId3">
            <a:alphaModFix/>
          </a:blip>
          <a:stretch>
            <a:fillRect/>
          </a:stretch>
        </p:blipFill>
        <p:spPr>
          <a:xfrm>
            <a:off x="1830676" y="1186200"/>
            <a:ext cx="5482651" cy="362082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p37"/>
          <p:cNvSpPr txBox="1"/>
          <p:nvPr/>
        </p:nvSpPr>
        <p:spPr>
          <a:xfrm>
            <a:off x="269550" y="204900"/>
            <a:ext cx="6977100" cy="981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2400">
                <a:solidFill>
                  <a:srgbClr val="0B5394"/>
                </a:solidFill>
                <a:latin typeface="Roboto Medium"/>
                <a:ea typeface="Roboto Medium"/>
                <a:cs typeface="Roboto Medium"/>
                <a:sym typeface="Roboto Medium"/>
              </a:rPr>
              <a:t>Wellness Program Types: </a:t>
            </a:r>
            <a:endParaRPr sz="2400">
              <a:solidFill>
                <a:srgbClr val="0B5394"/>
              </a:solidFill>
              <a:latin typeface="Roboto Medium"/>
              <a:ea typeface="Roboto Medium"/>
              <a:cs typeface="Roboto Medium"/>
              <a:sym typeface="Roboto Medium"/>
            </a:endParaRPr>
          </a:p>
          <a:p>
            <a:pPr indent="0" lvl="0" marL="0" rtl="0" algn="l">
              <a:spcBef>
                <a:spcPts val="0"/>
              </a:spcBef>
              <a:spcAft>
                <a:spcPts val="0"/>
              </a:spcAft>
              <a:buNone/>
            </a:pPr>
            <a:r>
              <a:rPr b="1" lang="en" sz="2400">
                <a:solidFill>
                  <a:schemeClr val="dk1"/>
                </a:solidFill>
                <a:latin typeface="Roboto"/>
                <a:ea typeface="Roboto"/>
                <a:cs typeface="Roboto"/>
                <a:sym typeface="Roboto"/>
              </a:rPr>
              <a:t>Social Community Building by the Organization</a:t>
            </a:r>
            <a:endParaRPr b="1" sz="2400">
              <a:solidFill>
                <a:schemeClr val="dk1"/>
              </a:solidFill>
              <a:latin typeface="Roboto"/>
              <a:ea typeface="Roboto"/>
              <a:cs typeface="Roboto"/>
              <a:sym typeface="Roboto"/>
            </a:endParaRPr>
          </a:p>
        </p:txBody>
      </p:sp>
      <p:pic>
        <p:nvPicPr>
          <p:cNvPr id="280" name="Google Shape;280;p37"/>
          <p:cNvPicPr preferRelativeResize="0"/>
          <p:nvPr/>
        </p:nvPicPr>
        <p:blipFill>
          <a:blip r:embed="rId3">
            <a:alphaModFix/>
          </a:blip>
          <a:stretch>
            <a:fillRect/>
          </a:stretch>
        </p:blipFill>
        <p:spPr>
          <a:xfrm>
            <a:off x="1830675" y="1186200"/>
            <a:ext cx="5482650" cy="3640831"/>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38"/>
          <p:cNvSpPr txBox="1"/>
          <p:nvPr/>
        </p:nvSpPr>
        <p:spPr>
          <a:xfrm>
            <a:off x="269550" y="204900"/>
            <a:ext cx="6977100" cy="981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2400">
                <a:solidFill>
                  <a:srgbClr val="0B5394"/>
                </a:solidFill>
                <a:latin typeface="Roboto Medium"/>
                <a:ea typeface="Roboto Medium"/>
                <a:cs typeface="Roboto Medium"/>
                <a:sym typeface="Roboto Medium"/>
              </a:rPr>
              <a:t>Wellness Program Types: </a:t>
            </a:r>
            <a:endParaRPr sz="2400">
              <a:solidFill>
                <a:srgbClr val="0B5394"/>
              </a:solidFill>
              <a:latin typeface="Roboto Medium"/>
              <a:ea typeface="Roboto Medium"/>
              <a:cs typeface="Roboto Medium"/>
              <a:sym typeface="Roboto Medium"/>
            </a:endParaRPr>
          </a:p>
          <a:p>
            <a:pPr indent="0" lvl="0" marL="0" rtl="0" algn="l">
              <a:spcBef>
                <a:spcPts val="0"/>
              </a:spcBef>
              <a:spcAft>
                <a:spcPts val="0"/>
              </a:spcAft>
              <a:buNone/>
            </a:pPr>
            <a:r>
              <a:rPr b="1" lang="en" sz="2400">
                <a:solidFill>
                  <a:schemeClr val="dk1"/>
                </a:solidFill>
                <a:latin typeface="Roboto"/>
                <a:ea typeface="Roboto"/>
                <a:cs typeface="Roboto"/>
                <a:sym typeface="Roboto"/>
              </a:rPr>
              <a:t>Preventative Care Program (Lite)</a:t>
            </a:r>
            <a:endParaRPr b="1" sz="2400">
              <a:solidFill>
                <a:schemeClr val="dk1"/>
              </a:solidFill>
              <a:latin typeface="Roboto"/>
              <a:ea typeface="Roboto"/>
              <a:cs typeface="Roboto"/>
              <a:sym typeface="Roboto"/>
            </a:endParaRPr>
          </a:p>
        </p:txBody>
      </p:sp>
      <p:pic>
        <p:nvPicPr>
          <p:cNvPr id="286" name="Google Shape;286;p38"/>
          <p:cNvPicPr preferRelativeResize="0"/>
          <p:nvPr/>
        </p:nvPicPr>
        <p:blipFill>
          <a:blip r:embed="rId3">
            <a:alphaModFix/>
          </a:blip>
          <a:stretch>
            <a:fillRect/>
          </a:stretch>
        </p:blipFill>
        <p:spPr>
          <a:xfrm>
            <a:off x="2103638" y="1186200"/>
            <a:ext cx="4936722" cy="364082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p39"/>
          <p:cNvSpPr txBox="1"/>
          <p:nvPr/>
        </p:nvSpPr>
        <p:spPr>
          <a:xfrm>
            <a:off x="269550" y="204900"/>
            <a:ext cx="6977100" cy="981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2400">
                <a:solidFill>
                  <a:srgbClr val="0B5394"/>
                </a:solidFill>
                <a:latin typeface="Roboto Medium"/>
                <a:ea typeface="Roboto Medium"/>
                <a:cs typeface="Roboto Medium"/>
                <a:sym typeface="Roboto Medium"/>
              </a:rPr>
              <a:t>Wellness Program Types: </a:t>
            </a:r>
            <a:endParaRPr sz="2400">
              <a:solidFill>
                <a:srgbClr val="0B5394"/>
              </a:solidFill>
              <a:latin typeface="Roboto Medium"/>
              <a:ea typeface="Roboto Medium"/>
              <a:cs typeface="Roboto Medium"/>
              <a:sym typeface="Roboto Medium"/>
            </a:endParaRPr>
          </a:p>
          <a:p>
            <a:pPr indent="0" lvl="0" marL="0" rtl="0" algn="l">
              <a:spcBef>
                <a:spcPts val="0"/>
              </a:spcBef>
              <a:spcAft>
                <a:spcPts val="0"/>
              </a:spcAft>
              <a:buNone/>
            </a:pPr>
            <a:r>
              <a:rPr b="1" lang="en" sz="2400">
                <a:solidFill>
                  <a:schemeClr val="dk1"/>
                </a:solidFill>
                <a:latin typeface="Roboto"/>
                <a:ea typeface="Roboto"/>
                <a:cs typeface="Roboto"/>
                <a:sym typeface="Roboto"/>
              </a:rPr>
              <a:t>Healthy Habit Development (Lite)</a:t>
            </a:r>
            <a:endParaRPr b="1" sz="2400">
              <a:solidFill>
                <a:schemeClr val="dk1"/>
              </a:solidFill>
              <a:latin typeface="Roboto"/>
              <a:ea typeface="Roboto"/>
              <a:cs typeface="Roboto"/>
              <a:sym typeface="Roboto"/>
            </a:endParaRPr>
          </a:p>
        </p:txBody>
      </p:sp>
      <p:pic>
        <p:nvPicPr>
          <p:cNvPr id="292" name="Google Shape;292;p39"/>
          <p:cNvPicPr preferRelativeResize="0"/>
          <p:nvPr/>
        </p:nvPicPr>
        <p:blipFill>
          <a:blip r:embed="rId3">
            <a:alphaModFix/>
          </a:blip>
          <a:stretch>
            <a:fillRect/>
          </a:stretch>
        </p:blipFill>
        <p:spPr>
          <a:xfrm>
            <a:off x="4996900" y="395976"/>
            <a:ext cx="3875201" cy="2175773"/>
          </a:xfrm>
          <a:prstGeom prst="rect">
            <a:avLst/>
          </a:prstGeom>
          <a:noFill/>
          <a:ln>
            <a:noFill/>
          </a:ln>
        </p:spPr>
      </p:pic>
      <p:pic>
        <p:nvPicPr>
          <p:cNvPr id="293" name="Google Shape;293;p39"/>
          <p:cNvPicPr preferRelativeResize="0"/>
          <p:nvPr/>
        </p:nvPicPr>
        <p:blipFill>
          <a:blip r:embed="rId4">
            <a:alphaModFix/>
          </a:blip>
          <a:stretch>
            <a:fillRect/>
          </a:stretch>
        </p:blipFill>
        <p:spPr>
          <a:xfrm>
            <a:off x="2895538" y="1532150"/>
            <a:ext cx="3352924" cy="2303549"/>
          </a:xfrm>
          <a:prstGeom prst="rect">
            <a:avLst/>
          </a:prstGeom>
          <a:noFill/>
          <a:ln>
            <a:noFill/>
          </a:ln>
        </p:spPr>
      </p:pic>
      <p:pic>
        <p:nvPicPr>
          <p:cNvPr id="294" name="Google Shape;294;p39"/>
          <p:cNvPicPr preferRelativeResize="0"/>
          <p:nvPr/>
        </p:nvPicPr>
        <p:blipFill>
          <a:blip r:embed="rId5">
            <a:alphaModFix/>
          </a:blip>
          <a:stretch>
            <a:fillRect/>
          </a:stretch>
        </p:blipFill>
        <p:spPr>
          <a:xfrm>
            <a:off x="317626" y="2640575"/>
            <a:ext cx="3352925" cy="22347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p40"/>
          <p:cNvSpPr txBox="1"/>
          <p:nvPr/>
        </p:nvSpPr>
        <p:spPr>
          <a:xfrm>
            <a:off x="269550" y="204900"/>
            <a:ext cx="6977100" cy="981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2400">
                <a:solidFill>
                  <a:srgbClr val="0B5394"/>
                </a:solidFill>
                <a:latin typeface="Roboto Medium"/>
                <a:ea typeface="Roboto Medium"/>
                <a:cs typeface="Roboto Medium"/>
                <a:sym typeface="Roboto Medium"/>
              </a:rPr>
              <a:t>Wellness Program Types: </a:t>
            </a:r>
            <a:endParaRPr sz="2400">
              <a:solidFill>
                <a:srgbClr val="0B5394"/>
              </a:solidFill>
              <a:latin typeface="Roboto Medium"/>
              <a:ea typeface="Roboto Medium"/>
              <a:cs typeface="Roboto Medium"/>
              <a:sym typeface="Roboto Medium"/>
            </a:endParaRPr>
          </a:p>
          <a:p>
            <a:pPr indent="0" lvl="0" marL="0" rtl="0" algn="l">
              <a:spcBef>
                <a:spcPts val="0"/>
              </a:spcBef>
              <a:spcAft>
                <a:spcPts val="0"/>
              </a:spcAft>
              <a:buNone/>
            </a:pPr>
            <a:r>
              <a:rPr b="1" lang="en" sz="2400">
                <a:solidFill>
                  <a:schemeClr val="dk1"/>
                </a:solidFill>
                <a:latin typeface="Roboto"/>
                <a:ea typeface="Roboto"/>
                <a:cs typeface="Roboto"/>
                <a:sym typeface="Roboto"/>
              </a:rPr>
              <a:t>Healthy Habit Development (Enhanced)</a:t>
            </a:r>
            <a:endParaRPr b="1" sz="2400">
              <a:solidFill>
                <a:schemeClr val="dk1"/>
              </a:solidFill>
              <a:latin typeface="Roboto"/>
              <a:ea typeface="Roboto"/>
              <a:cs typeface="Roboto"/>
              <a:sym typeface="Roboto"/>
            </a:endParaRPr>
          </a:p>
        </p:txBody>
      </p:sp>
      <p:pic>
        <p:nvPicPr>
          <p:cNvPr id="300" name="Google Shape;300;p40"/>
          <p:cNvPicPr preferRelativeResize="0"/>
          <p:nvPr/>
        </p:nvPicPr>
        <p:blipFill>
          <a:blip r:embed="rId3">
            <a:alphaModFix/>
          </a:blip>
          <a:stretch>
            <a:fillRect/>
          </a:stretch>
        </p:blipFill>
        <p:spPr>
          <a:xfrm>
            <a:off x="410900" y="1186200"/>
            <a:ext cx="3249050" cy="2184625"/>
          </a:xfrm>
          <a:prstGeom prst="rect">
            <a:avLst/>
          </a:prstGeom>
          <a:noFill/>
          <a:ln>
            <a:noFill/>
          </a:ln>
        </p:spPr>
      </p:pic>
      <p:pic>
        <p:nvPicPr>
          <p:cNvPr id="301" name="Google Shape;301;p40"/>
          <p:cNvPicPr preferRelativeResize="0"/>
          <p:nvPr/>
        </p:nvPicPr>
        <p:blipFill>
          <a:blip r:embed="rId4">
            <a:alphaModFix/>
          </a:blip>
          <a:stretch>
            <a:fillRect/>
          </a:stretch>
        </p:blipFill>
        <p:spPr>
          <a:xfrm>
            <a:off x="3040725" y="1992625"/>
            <a:ext cx="3350661" cy="2184625"/>
          </a:xfrm>
          <a:prstGeom prst="rect">
            <a:avLst/>
          </a:prstGeom>
          <a:noFill/>
          <a:ln>
            <a:noFill/>
          </a:ln>
        </p:spPr>
      </p:pic>
      <p:pic>
        <p:nvPicPr>
          <p:cNvPr id="302" name="Google Shape;302;p40"/>
          <p:cNvPicPr preferRelativeResize="0"/>
          <p:nvPr/>
        </p:nvPicPr>
        <p:blipFill>
          <a:blip r:embed="rId5">
            <a:alphaModFix/>
          </a:blip>
          <a:stretch>
            <a:fillRect/>
          </a:stretch>
        </p:blipFill>
        <p:spPr>
          <a:xfrm>
            <a:off x="5048025" y="2796800"/>
            <a:ext cx="3708047" cy="211837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p41"/>
          <p:cNvSpPr txBox="1"/>
          <p:nvPr/>
        </p:nvSpPr>
        <p:spPr>
          <a:xfrm>
            <a:off x="269550" y="204900"/>
            <a:ext cx="6977100" cy="981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2400">
                <a:solidFill>
                  <a:srgbClr val="0B5394"/>
                </a:solidFill>
                <a:latin typeface="Roboto Medium"/>
                <a:ea typeface="Roboto Medium"/>
                <a:cs typeface="Roboto Medium"/>
                <a:sym typeface="Roboto Medium"/>
              </a:rPr>
              <a:t>Wellness Program Types: </a:t>
            </a:r>
            <a:endParaRPr sz="2400">
              <a:solidFill>
                <a:srgbClr val="0B5394"/>
              </a:solidFill>
              <a:latin typeface="Roboto Medium"/>
              <a:ea typeface="Roboto Medium"/>
              <a:cs typeface="Roboto Medium"/>
              <a:sym typeface="Roboto Medium"/>
            </a:endParaRPr>
          </a:p>
          <a:p>
            <a:pPr indent="0" lvl="0" marL="0" rtl="0" algn="l">
              <a:spcBef>
                <a:spcPts val="0"/>
              </a:spcBef>
              <a:spcAft>
                <a:spcPts val="0"/>
              </a:spcAft>
              <a:buNone/>
            </a:pPr>
            <a:r>
              <a:rPr b="1" lang="en" sz="2400">
                <a:solidFill>
                  <a:schemeClr val="dk1"/>
                </a:solidFill>
                <a:latin typeface="Roboto"/>
                <a:ea typeface="Roboto"/>
                <a:cs typeface="Roboto"/>
                <a:sym typeface="Roboto"/>
              </a:rPr>
              <a:t>Preventative Care Program (Enhanced)</a:t>
            </a:r>
            <a:endParaRPr b="1" sz="2400">
              <a:solidFill>
                <a:schemeClr val="dk1"/>
              </a:solidFill>
              <a:latin typeface="Roboto"/>
              <a:ea typeface="Roboto"/>
              <a:cs typeface="Roboto"/>
              <a:sym typeface="Roboto"/>
            </a:endParaRPr>
          </a:p>
        </p:txBody>
      </p:sp>
      <p:pic>
        <p:nvPicPr>
          <p:cNvPr id="308" name="Google Shape;308;p41"/>
          <p:cNvPicPr preferRelativeResize="0"/>
          <p:nvPr/>
        </p:nvPicPr>
        <p:blipFill rotWithShape="1">
          <a:blip r:embed="rId3">
            <a:alphaModFix/>
          </a:blip>
          <a:srcRect b="10410" l="5205" r="5205" t="0"/>
          <a:stretch/>
        </p:blipFill>
        <p:spPr>
          <a:xfrm>
            <a:off x="1982587" y="1294325"/>
            <a:ext cx="5178825" cy="34525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15"/>
          <p:cNvSpPr txBox="1"/>
          <p:nvPr/>
        </p:nvSpPr>
        <p:spPr>
          <a:xfrm>
            <a:off x="269550" y="204900"/>
            <a:ext cx="3936000" cy="981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b="1" lang="en" sz="2400">
                <a:solidFill>
                  <a:srgbClr val="63A845"/>
                </a:solidFill>
                <a:latin typeface="Roboto"/>
                <a:ea typeface="Roboto"/>
                <a:cs typeface="Roboto"/>
                <a:sym typeface="Roboto"/>
              </a:rPr>
              <a:t>The Project</a:t>
            </a:r>
            <a:endParaRPr b="1" sz="2400">
              <a:solidFill>
                <a:srgbClr val="63A845"/>
              </a:solidFill>
              <a:latin typeface="Roboto"/>
              <a:ea typeface="Roboto"/>
              <a:cs typeface="Roboto"/>
              <a:sym typeface="Roboto"/>
            </a:endParaRPr>
          </a:p>
          <a:p>
            <a:pPr indent="0" lvl="0" marL="0" rtl="0" algn="l">
              <a:spcBef>
                <a:spcPts val="0"/>
              </a:spcBef>
              <a:spcAft>
                <a:spcPts val="0"/>
              </a:spcAft>
              <a:buNone/>
            </a:pPr>
            <a:r>
              <a:t/>
            </a:r>
            <a:endParaRPr b="1" sz="2400">
              <a:solidFill>
                <a:schemeClr val="dk1"/>
              </a:solidFill>
              <a:latin typeface="Roboto"/>
              <a:ea typeface="Roboto"/>
              <a:cs typeface="Roboto"/>
              <a:sym typeface="Roboto"/>
            </a:endParaRPr>
          </a:p>
        </p:txBody>
      </p:sp>
      <p:sp>
        <p:nvSpPr>
          <p:cNvPr id="72" name="Google Shape;72;p15"/>
          <p:cNvSpPr txBox="1"/>
          <p:nvPr/>
        </p:nvSpPr>
        <p:spPr>
          <a:xfrm>
            <a:off x="269550" y="695700"/>
            <a:ext cx="6556200" cy="4905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n" sz="1800">
                <a:solidFill>
                  <a:srgbClr val="1D376A"/>
                </a:solidFill>
                <a:latin typeface="Roboto Medium"/>
                <a:ea typeface="Roboto Medium"/>
                <a:cs typeface="Roboto Medium"/>
                <a:sym typeface="Roboto Medium"/>
              </a:rPr>
              <a:t>Funded by Transamerica Center for Health Studies (TCHS)</a:t>
            </a:r>
            <a:endParaRPr sz="1800">
              <a:solidFill>
                <a:srgbClr val="1D376A"/>
              </a:solidFill>
              <a:latin typeface="Roboto Medium"/>
              <a:ea typeface="Roboto Medium"/>
              <a:cs typeface="Roboto Medium"/>
              <a:sym typeface="Roboto Medium"/>
            </a:endParaRPr>
          </a:p>
        </p:txBody>
      </p:sp>
      <p:sp>
        <p:nvSpPr>
          <p:cNvPr id="73" name="Google Shape;73;p15"/>
          <p:cNvSpPr/>
          <p:nvPr/>
        </p:nvSpPr>
        <p:spPr>
          <a:xfrm rot="-2304248">
            <a:off x="8865345" y="-1628738"/>
            <a:ext cx="566963" cy="4749585"/>
          </a:xfrm>
          <a:prstGeom prst="rect">
            <a:avLst/>
          </a:prstGeom>
          <a:solidFill>
            <a:srgbClr val="1D37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15"/>
          <p:cNvSpPr/>
          <p:nvPr/>
        </p:nvSpPr>
        <p:spPr>
          <a:xfrm rot="-2306167">
            <a:off x="8670592" y="-1214634"/>
            <a:ext cx="180007" cy="4749585"/>
          </a:xfrm>
          <a:prstGeom prst="rect">
            <a:avLst/>
          </a:prstGeom>
          <a:solidFill>
            <a:srgbClr val="63A8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15"/>
          <p:cNvSpPr/>
          <p:nvPr/>
        </p:nvSpPr>
        <p:spPr>
          <a:xfrm rot="-2304542">
            <a:off x="7632537" y="-1688505"/>
            <a:ext cx="824277" cy="6039811"/>
          </a:xfrm>
          <a:prstGeom prst="rect">
            <a:avLst/>
          </a:prstGeom>
          <a:solidFill>
            <a:srgbClr val="1D37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76" name="Google Shape;76;p15"/>
          <p:cNvPicPr preferRelativeResize="0"/>
          <p:nvPr/>
        </p:nvPicPr>
        <p:blipFill rotWithShape="1">
          <a:blip r:embed="rId3">
            <a:alphaModFix/>
          </a:blip>
          <a:srcRect b="0" l="0" r="18566" t="0"/>
          <a:stretch/>
        </p:blipFill>
        <p:spPr>
          <a:xfrm>
            <a:off x="358025" y="1089500"/>
            <a:ext cx="1545926" cy="367177"/>
          </a:xfrm>
          <a:prstGeom prst="rect">
            <a:avLst/>
          </a:prstGeom>
          <a:noFill/>
          <a:ln>
            <a:noFill/>
          </a:ln>
        </p:spPr>
      </p:pic>
      <p:sp>
        <p:nvSpPr>
          <p:cNvPr id="77" name="Google Shape;77;p15"/>
          <p:cNvSpPr txBox="1"/>
          <p:nvPr/>
        </p:nvSpPr>
        <p:spPr>
          <a:xfrm>
            <a:off x="269550" y="1456675"/>
            <a:ext cx="7905300" cy="2434500"/>
          </a:xfrm>
          <a:prstGeom prst="rect">
            <a:avLst/>
          </a:prstGeom>
          <a:noFill/>
          <a:ln>
            <a:noFill/>
          </a:ln>
        </p:spPr>
        <p:txBody>
          <a:bodyPr anchorCtr="0" anchor="ctr" bIns="91425" lIns="91425" spcFirstLastPara="1" rIns="91425" wrap="square" tIns="91425">
            <a:noAutofit/>
          </a:bodyPr>
          <a:lstStyle/>
          <a:p>
            <a:pPr indent="0" lvl="0" marL="0" rtl="0" algn="l">
              <a:lnSpc>
                <a:spcPct val="150000"/>
              </a:lnSpc>
              <a:spcBef>
                <a:spcPts val="0"/>
              </a:spcBef>
              <a:spcAft>
                <a:spcPts val="0"/>
              </a:spcAft>
              <a:buNone/>
            </a:pPr>
            <a:r>
              <a:rPr b="1" lang="en" sz="1800">
                <a:solidFill>
                  <a:schemeClr val="dk1"/>
                </a:solidFill>
                <a:latin typeface="Roboto"/>
                <a:ea typeface="Roboto"/>
                <a:cs typeface="Roboto"/>
                <a:sym typeface="Roboto"/>
              </a:rPr>
              <a:t>Three</a:t>
            </a:r>
            <a:r>
              <a:rPr b="1" lang="en" sz="1800">
                <a:solidFill>
                  <a:schemeClr val="dk1"/>
                </a:solidFill>
                <a:latin typeface="Roboto"/>
                <a:ea typeface="Roboto"/>
                <a:cs typeface="Roboto"/>
                <a:sym typeface="Roboto"/>
              </a:rPr>
              <a:t> questions to answer:</a:t>
            </a:r>
            <a:endParaRPr b="1" sz="1800">
              <a:solidFill>
                <a:schemeClr val="dk1"/>
              </a:solidFill>
              <a:latin typeface="Roboto"/>
              <a:ea typeface="Roboto"/>
              <a:cs typeface="Roboto"/>
              <a:sym typeface="Roboto"/>
            </a:endParaRPr>
          </a:p>
          <a:p>
            <a:pPr indent="0" lvl="0" marL="0" rtl="0" algn="l">
              <a:lnSpc>
                <a:spcPct val="150000"/>
              </a:lnSpc>
              <a:spcBef>
                <a:spcPts val="0"/>
              </a:spcBef>
              <a:spcAft>
                <a:spcPts val="0"/>
              </a:spcAft>
              <a:buNone/>
            </a:pPr>
            <a:r>
              <a:rPr b="1" lang="en" sz="1800">
                <a:solidFill>
                  <a:srgbClr val="1D376A"/>
                </a:solidFill>
                <a:latin typeface="Roboto"/>
                <a:ea typeface="Roboto"/>
                <a:cs typeface="Roboto"/>
                <a:sym typeface="Roboto"/>
              </a:rPr>
              <a:t>How to...</a:t>
            </a:r>
            <a:endParaRPr b="1" sz="1800">
              <a:solidFill>
                <a:srgbClr val="1D376A"/>
              </a:solidFill>
              <a:latin typeface="Roboto"/>
              <a:ea typeface="Roboto"/>
              <a:cs typeface="Roboto"/>
              <a:sym typeface="Roboto"/>
            </a:endParaRPr>
          </a:p>
          <a:p>
            <a:pPr indent="457200" lvl="0" marL="457200" rtl="0" algn="l">
              <a:lnSpc>
                <a:spcPct val="150000"/>
              </a:lnSpc>
              <a:spcBef>
                <a:spcPts val="0"/>
              </a:spcBef>
              <a:spcAft>
                <a:spcPts val="0"/>
              </a:spcAft>
              <a:buNone/>
            </a:pPr>
            <a:r>
              <a:rPr lang="en" sz="1800">
                <a:solidFill>
                  <a:schemeClr val="dk1"/>
                </a:solidFill>
                <a:latin typeface="Roboto"/>
                <a:ea typeface="Roboto"/>
                <a:cs typeface="Roboto"/>
                <a:sym typeface="Roboto"/>
              </a:rPr>
              <a:t>...increase adoption rates of effective wellness programs?</a:t>
            </a:r>
            <a:endParaRPr sz="1800">
              <a:solidFill>
                <a:schemeClr val="dk1"/>
              </a:solidFill>
              <a:latin typeface="Roboto"/>
              <a:ea typeface="Roboto"/>
              <a:cs typeface="Roboto"/>
              <a:sym typeface="Roboto"/>
            </a:endParaRPr>
          </a:p>
          <a:p>
            <a:pPr indent="457200" lvl="0" marL="914400" rtl="0" algn="l">
              <a:lnSpc>
                <a:spcPct val="150000"/>
              </a:lnSpc>
              <a:spcBef>
                <a:spcPts val="0"/>
              </a:spcBef>
              <a:spcAft>
                <a:spcPts val="0"/>
              </a:spcAft>
              <a:buNone/>
            </a:pPr>
            <a:r>
              <a:rPr lang="en" sz="1800">
                <a:solidFill>
                  <a:schemeClr val="dk1"/>
                </a:solidFill>
                <a:latin typeface="Roboto"/>
                <a:ea typeface="Roboto"/>
                <a:cs typeface="Roboto"/>
                <a:sym typeface="Roboto"/>
              </a:rPr>
              <a:t>...increase participation in wellness programs?</a:t>
            </a:r>
            <a:endParaRPr sz="1800">
              <a:solidFill>
                <a:schemeClr val="dk1"/>
              </a:solidFill>
              <a:latin typeface="Roboto"/>
              <a:ea typeface="Roboto"/>
              <a:cs typeface="Roboto"/>
              <a:sym typeface="Roboto"/>
            </a:endParaRPr>
          </a:p>
          <a:p>
            <a:pPr indent="0" lvl="0" marL="1828800" rtl="0" algn="l">
              <a:lnSpc>
                <a:spcPct val="150000"/>
              </a:lnSpc>
              <a:spcBef>
                <a:spcPts val="0"/>
              </a:spcBef>
              <a:spcAft>
                <a:spcPts val="0"/>
              </a:spcAft>
              <a:buNone/>
            </a:pPr>
            <a:r>
              <a:rPr lang="en" sz="1800">
                <a:solidFill>
                  <a:schemeClr val="dk1"/>
                </a:solidFill>
                <a:latin typeface="Roboto"/>
                <a:ea typeface="Roboto"/>
                <a:cs typeface="Roboto"/>
                <a:sym typeface="Roboto"/>
              </a:rPr>
              <a:t>...do this with small and medium-sized organizations?</a:t>
            </a:r>
            <a:endParaRPr sz="1800">
              <a:solidFill>
                <a:schemeClr val="dk1"/>
              </a:solidFill>
              <a:latin typeface="Roboto"/>
              <a:ea typeface="Roboto"/>
              <a:cs typeface="Roboto"/>
              <a:sym typeface="Roboto"/>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p42"/>
          <p:cNvSpPr txBox="1"/>
          <p:nvPr/>
        </p:nvSpPr>
        <p:spPr>
          <a:xfrm>
            <a:off x="269550" y="204900"/>
            <a:ext cx="6977100" cy="981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2400">
                <a:solidFill>
                  <a:srgbClr val="0B5394"/>
                </a:solidFill>
                <a:latin typeface="Roboto Medium"/>
                <a:ea typeface="Roboto Medium"/>
                <a:cs typeface="Roboto Medium"/>
                <a:sym typeface="Roboto Medium"/>
              </a:rPr>
              <a:t>Wellness Program Types: </a:t>
            </a:r>
            <a:endParaRPr sz="2400">
              <a:solidFill>
                <a:srgbClr val="0B5394"/>
              </a:solidFill>
              <a:latin typeface="Roboto Medium"/>
              <a:ea typeface="Roboto Medium"/>
              <a:cs typeface="Roboto Medium"/>
              <a:sym typeface="Roboto Medium"/>
            </a:endParaRPr>
          </a:p>
          <a:p>
            <a:pPr indent="0" lvl="0" marL="0" rtl="0" algn="l">
              <a:spcBef>
                <a:spcPts val="0"/>
              </a:spcBef>
              <a:spcAft>
                <a:spcPts val="0"/>
              </a:spcAft>
              <a:buNone/>
            </a:pPr>
            <a:r>
              <a:rPr b="1" lang="en" sz="2400">
                <a:solidFill>
                  <a:schemeClr val="dk1"/>
                </a:solidFill>
                <a:latin typeface="Roboto"/>
                <a:ea typeface="Roboto"/>
                <a:cs typeface="Roboto"/>
                <a:sym typeface="Roboto"/>
              </a:rPr>
              <a:t>Disease Management</a:t>
            </a:r>
            <a:endParaRPr b="1" sz="2400">
              <a:solidFill>
                <a:schemeClr val="dk1"/>
              </a:solidFill>
              <a:latin typeface="Roboto"/>
              <a:ea typeface="Roboto"/>
              <a:cs typeface="Roboto"/>
              <a:sym typeface="Roboto"/>
            </a:endParaRPr>
          </a:p>
        </p:txBody>
      </p:sp>
      <p:pic>
        <p:nvPicPr>
          <p:cNvPr id="314" name="Google Shape;314;p42"/>
          <p:cNvPicPr preferRelativeResize="0"/>
          <p:nvPr/>
        </p:nvPicPr>
        <p:blipFill>
          <a:blip r:embed="rId3">
            <a:alphaModFix/>
          </a:blip>
          <a:stretch>
            <a:fillRect/>
          </a:stretch>
        </p:blipFill>
        <p:spPr>
          <a:xfrm>
            <a:off x="2198825" y="1240725"/>
            <a:ext cx="4746348" cy="3559749"/>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sp>
        <p:nvSpPr>
          <p:cNvPr id="319" name="Google Shape;319;p43"/>
          <p:cNvSpPr txBox="1"/>
          <p:nvPr/>
        </p:nvSpPr>
        <p:spPr>
          <a:xfrm>
            <a:off x="981150" y="777825"/>
            <a:ext cx="7181700" cy="3115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3600">
                <a:solidFill>
                  <a:srgbClr val="1D376A"/>
                </a:solidFill>
                <a:latin typeface="Roboto"/>
                <a:ea typeface="Roboto"/>
                <a:cs typeface="Roboto"/>
                <a:sym typeface="Roboto"/>
              </a:rPr>
              <a:t>Finding Fit: </a:t>
            </a:r>
            <a:endParaRPr b="1" sz="3600">
              <a:solidFill>
                <a:srgbClr val="1D376A"/>
              </a:solidFill>
              <a:latin typeface="Roboto"/>
              <a:ea typeface="Roboto"/>
              <a:cs typeface="Roboto"/>
              <a:sym typeface="Roboto"/>
            </a:endParaRPr>
          </a:p>
          <a:p>
            <a:pPr indent="0" lvl="0" marL="0" rtl="0" algn="ctr">
              <a:spcBef>
                <a:spcPts val="0"/>
              </a:spcBef>
              <a:spcAft>
                <a:spcPts val="0"/>
              </a:spcAft>
              <a:buNone/>
            </a:pPr>
            <a:r>
              <a:rPr lang="en" sz="3000">
                <a:solidFill>
                  <a:srgbClr val="63A845"/>
                </a:solidFill>
                <a:latin typeface="Roboto Medium"/>
                <a:ea typeface="Roboto Medium"/>
                <a:cs typeface="Roboto Medium"/>
                <a:sym typeface="Roboto Medium"/>
              </a:rPr>
              <a:t>What psychological principles can be applied to increase </a:t>
            </a:r>
            <a:r>
              <a:rPr b="1" i="1" lang="en" sz="3000">
                <a:solidFill>
                  <a:srgbClr val="63A845"/>
                </a:solidFill>
                <a:latin typeface="Roboto"/>
                <a:ea typeface="Roboto"/>
                <a:cs typeface="Roboto"/>
                <a:sym typeface="Roboto"/>
              </a:rPr>
              <a:t>adoption</a:t>
            </a:r>
            <a:r>
              <a:rPr lang="en" sz="3000">
                <a:solidFill>
                  <a:srgbClr val="63A845"/>
                </a:solidFill>
                <a:latin typeface="Roboto Medium"/>
                <a:ea typeface="Roboto Medium"/>
                <a:cs typeface="Roboto Medium"/>
                <a:sym typeface="Roboto Medium"/>
              </a:rPr>
              <a:t>?</a:t>
            </a:r>
            <a:endParaRPr sz="3000">
              <a:solidFill>
                <a:srgbClr val="63A845"/>
              </a:solidFill>
              <a:latin typeface="Roboto Medium"/>
              <a:ea typeface="Roboto Medium"/>
              <a:cs typeface="Roboto Medium"/>
              <a:sym typeface="Roboto Medium"/>
            </a:endParaRPr>
          </a:p>
          <a:p>
            <a:pPr indent="0" lvl="0" marL="0" rtl="0" algn="l">
              <a:spcBef>
                <a:spcPts val="0"/>
              </a:spcBef>
              <a:spcAft>
                <a:spcPts val="0"/>
              </a:spcAft>
              <a:buNone/>
            </a:pPr>
            <a:r>
              <a:t/>
            </a:r>
            <a:endParaRPr b="1" sz="2400">
              <a:solidFill>
                <a:schemeClr val="dk1"/>
              </a:solidFill>
              <a:latin typeface="Roboto"/>
              <a:ea typeface="Roboto"/>
              <a:cs typeface="Roboto"/>
              <a:sym typeface="Roboto"/>
            </a:endParaRPr>
          </a:p>
        </p:txBody>
      </p:sp>
      <p:grpSp>
        <p:nvGrpSpPr>
          <p:cNvPr id="320" name="Google Shape;320;p43"/>
          <p:cNvGrpSpPr/>
          <p:nvPr/>
        </p:nvGrpSpPr>
        <p:grpSpPr>
          <a:xfrm>
            <a:off x="5845376" y="-1290900"/>
            <a:ext cx="5001151" cy="5244600"/>
            <a:chOff x="5845376" y="-1290900"/>
            <a:chExt cx="5001151" cy="5244600"/>
          </a:xfrm>
        </p:grpSpPr>
        <p:sp>
          <p:nvSpPr>
            <p:cNvPr id="321" name="Google Shape;321;p43"/>
            <p:cNvSpPr/>
            <p:nvPr/>
          </p:nvSpPr>
          <p:spPr>
            <a:xfrm rot="-2304248">
              <a:off x="8865345" y="-1628738"/>
              <a:ext cx="566963" cy="4749585"/>
            </a:xfrm>
            <a:prstGeom prst="rect">
              <a:avLst/>
            </a:prstGeom>
            <a:solidFill>
              <a:srgbClr val="1D37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43"/>
            <p:cNvSpPr/>
            <p:nvPr/>
          </p:nvSpPr>
          <p:spPr>
            <a:xfrm rot="-2306167">
              <a:off x="8670592" y="-1214634"/>
              <a:ext cx="180007" cy="4749585"/>
            </a:xfrm>
            <a:prstGeom prst="rect">
              <a:avLst/>
            </a:prstGeom>
            <a:solidFill>
              <a:srgbClr val="63A8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43"/>
            <p:cNvSpPr/>
            <p:nvPr/>
          </p:nvSpPr>
          <p:spPr>
            <a:xfrm rot="-2304542">
              <a:off x="7632537" y="-1688505"/>
              <a:ext cx="824277" cy="6039811"/>
            </a:xfrm>
            <a:prstGeom prst="rect">
              <a:avLst/>
            </a:prstGeom>
            <a:solidFill>
              <a:srgbClr val="1D37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4" name="Google Shape;324;p43"/>
          <p:cNvGrpSpPr/>
          <p:nvPr/>
        </p:nvGrpSpPr>
        <p:grpSpPr>
          <a:xfrm rot="10800000">
            <a:off x="-1890424" y="610475"/>
            <a:ext cx="5001151" cy="5244600"/>
            <a:chOff x="5845376" y="-1290900"/>
            <a:chExt cx="5001151" cy="5244600"/>
          </a:xfrm>
        </p:grpSpPr>
        <p:sp>
          <p:nvSpPr>
            <p:cNvPr id="325" name="Google Shape;325;p43"/>
            <p:cNvSpPr/>
            <p:nvPr/>
          </p:nvSpPr>
          <p:spPr>
            <a:xfrm rot="-2304248">
              <a:off x="8865345" y="-1628738"/>
              <a:ext cx="566963" cy="4749585"/>
            </a:xfrm>
            <a:prstGeom prst="rect">
              <a:avLst/>
            </a:prstGeom>
            <a:solidFill>
              <a:srgbClr val="1D37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43"/>
            <p:cNvSpPr/>
            <p:nvPr/>
          </p:nvSpPr>
          <p:spPr>
            <a:xfrm rot="-2306167">
              <a:off x="8670592" y="-1214634"/>
              <a:ext cx="180007" cy="4749585"/>
            </a:xfrm>
            <a:prstGeom prst="rect">
              <a:avLst/>
            </a:prstGeom>
            <a:solidFill>
              <a:srgbClr val="63A8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43"/>
            <p:cNvSpPr/>
            <p:nvPr/>
          </p:nvSpPr>
          <p:spPr>
            <a:xfrm rot="-2304542">
              <a:off x="7632537" y="-1688505"/>
              <a:ext cx="824277" cy="6039811"/>
            </a:xfrm>
            <a:prstGeom prst="rect">
              <a:avLst/>
            </a:prstGeom>
            <a:solidFill>
              <a:srgbClr val="1D37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sp>
        <p:nvSpPr>
          <p:cNvPr id="332" name="Google Shape;332;p44"/>
          <p:cNvSpPr txBox="1"/>
          <p:nvPr/>
        </p:nvSpPr>
        <p:spPr>
          <a:xfrm>
            <a:off x="981150" y="1014000"/>
            <a:ext cx="7181700" cy="3115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3600">
                <a:solidFill>
                  <a:srgbClr val="1D376A"/>
                </a:solidFill>
                <a:latin typeface="Roboto"/>
                <a:ea typeface="Roboto"/>
                <a:cs typeface="Roboto"/>
                <a:sym typeface="Roboto"/>
              </a:rPr>
              <a:t>Self-Assessment of </a:t>
            </a:r>
            <a:r>
              <a:rPr b="1" lang="en" sz="3600">
                <a:solidFill>
                  <a:srgbClr val="38761D"/>
                </a:solidFill>
                <a:latin typeface="Roboto"/>
                <a:ea typeface="Roboto"/>
                <a:cs typeface="Roboto"/>
                <a:sym typeface="Roboto"/>
              </a:rPr>
              <a:t>Facilitators</a:t>
            </a:r>
            <a:r>
              <a:rPr b="1" lang="en" sz="3600">
                <a:solidFill>
                  <a:srgbClr val="1D376A"/>
                </a:solidFill>
                <a:latin typeface="Roboto"/>
                <a:ea typeface="Roboto"/>
                <a:cs typeface="Roboto"/>
                <a:sym typeface="Roboto"/>
              </a:rPr>
              <a:t> and </a:t>
            </a:r>
            <a:r>
              <a:rPr b="1" lang="en" sz="3600">
                <a:solidFill>
                  <a:srgbClr val="CC0000"/>
                </a:solidFill>
                <a:latin typeface="Roboto"/>
                <a:ea typeface="Roboto"/>
                <a:cs typeface="Roboto"/>
                <a:sym typeface="Roboto"/>
              </a:rPr>
              <a:t>Barriers</a:t>
            </a:r>
            <a:endParaRPr sz="3600">
              <a:solidFill>
                <a:srgbClr val="CC0000"/>
              </a:solidFill>
              <a:latin typeface="Roboto Medium"/>
              <a:ea typeface="Roboto Medium"/>
              <a:cs typeface="Roboto Medium"/>
              <a:sym typeface="Roboto Medium"/>
            </a:endParaRPr>
          </a:p>
          <a:p>
            <a:pPr indent="0" lvl="0" marL="0" rtl="0" algn="l">
              <a:spcBef>
                <a:spcPts val="0"/>
              </a:spcBef>
              <a:spcAft>
                <a:spcPts val="0"/>
              </a:spcAft>
              <a:buNone/>
            </a:pPr>
            <a:r>
              <a:t/>
            </a:r>
            <a:endParaRPr b="1" sz="2400">
              <a:solidFill>
                <a:schemeClr val="dk1"/>
              </a:solidFill>
              <a:latin typeface="Roboto"/>
              <a:ea typeface="Roboto"/>
              <a:cs typeface="Roboto"/>
              <a:sym typeface="Roboto"/>
            </a:endParaRPr>
          </a:p>
        </p:txBody>
      </p:sp>
      <p:grpSp>
        <p:nvGrpSpPr>
          <p:cNvPr id="333" name="Google Shape;333;p44"/>
          <p:cNvGrpSpPr/>
          <p:nvPr/>
        </p:nvGrpSpPr>
        <p:grpSpPr>
          <a:xfrm>
            <a:off x="5845376" y="-1290900"/>
            <a:ext cx="5001151" cy="5244600"/>
            <a:chOff x="5845376" y="-1290900"/>
            <a:chExt cx="5001151" cy="5244600"/>
          </a:xfrm>
        </p:grpSpPr>
        <p:sp>
          <p:nvSpPr>
            <p:cNvPr id="334" name="Google Shape;334;p44"/>
            <p:cNvSpPr/>
            <p:nvPr/>
          </p:nvSpPr>
          <p:spPr>
            <a:xfrm rot="-2304248">
              <a:off x="8865345" y="-1628738"/>
              <a:ext cx="566963" cy="4749585"/>
            </a:xfrm>
            <a:prstGeom prst="rect">
              <a:avLst/>
            </a:prstGeom>
            <a:solidFill>
              <a:srgbClr val="1D37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44"/>
            <p:cNvSpPr/>
            <p:nvPr/>
          </p:nvSpPr>
          <p:spPr>
            <a:xfrm rot="-2306167">
              <a:off x="8670592" y="-1214634"/>
              <a:ext cx="180007" cy="4749585"/>
            </a:xfrm>
            <a:prstGeom prst="rect">
              <a:avLst/>
            </a:prstGeom>
            <a:solidFill>
              <a:srgbClr val="63A8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44"/>
            <p:cNvSpPr/>
            <p:nvPr/>
          </p:nvSpPr>
          <p:spPr>
            <a:xfrm rot="-2304542">
              <a:off x="7632537" y="-1688505"/>
              <a:ext cx="824277" cy="6039811"/>
            </a:xfrm>
            <a:prstGeom prst="rect">
              <a:avLst/>
            </a:prstGeom>
            <a:solidFill>
              <a:srgbClr val="1D37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37" name="Google Shape;337;p44"/>
          <p:cNvGrpSpPr/>
          <p:nvPr/>
        </p:nvGrpSpPr>
        <p:grpSpPr>
          <a:xfrm rot="10800000">
            <a:off x="-1890424" y="610475"/>
            <a:ext cx="5001151" cy="5244600"/>
            <a:chOff x="5845376" y="-1290900"/>
            <a:chExt cx="5001151" cy="5244600"/>
          </a:xfrm>
        </p:grpSpPr>
        <p:sp>
          <p:nvSpPr>
            <p:cNvPr id="338" name="Google Shape;338;p44"/>
            <p:cNvSpPr/>
            <p:nvPr/>
          </p:nvSpPr>
          <p:spPr>
            <a:xfrm rot="-2304248">
              <a:off x="8865345" y="-1628738"/>
              <a:ext cx="566963" cy="4749585"/>
            </a:xfrm>
            <a:prstGeom prst="rect">
              <a:avLst/>
            </a:prstGeom>
            <a:solidFill>
              <a:srgbClr val="1D37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44"/>
            <p:cNvSpPr/>
            <p:nvPr/>
          </p:nvSpPr>
          <p:spPr>
            <a:xfrm rot="-2306167">
              <a:off x="8670592" y="-1214634"/>
              <a:ext cx="180007" cy="4749585"/>
            </a:xfrm>
            <a:prstGeom prst="rect">
              <a:avLst/>
            </a:prstGeom>
            <a:solidFill>
              <a:srgbClr val="63A8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44"/>
            <p:cNvSpPr/>
            <p:nvPr/>
          </p:nvSpPr>
          <p:spPr>
            <a:xfrm rot="-2304542">
              <a:off x="7632537" y="-1688505"/>
              <a:ext cx="824277" cy="6039811"/>
            </a:xfrm>
            <a:prstGeom prst="rect">
              <a:avLst/>
            </a:prstGeom>
            <a:solidFill>
              <a:srgbClr val="1D37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sp>
        <p:nvSpPr>
          <p:cNvPr id="345" name="Google Shape;345;p45"/>
          <p:cNvSpPr txBox="1"/>
          <p:nvPr/>
        </p:nvSpPr>
        <p:spPr>
          <a:xfrm>
            <a:off x="258750" y="248025"/>
            <a:ext cx="7926300" cy="1471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2400">
                <a:solidFill>
                  <a:srgbClr val="38761D"/>
                </a:solidFill>
                <a:latin typeface="Roboto Medium"/>
                <a:ea typeface="Roboto Medium"/>
                <a:cs typeface="Roboto Medium"/>
                <a:sym typeface="Roboto Medium"/>
              </a:rPr>
              <a:t>Facilitators:</a:t>
            </a:r>
            <a:endParaRPr sz="2400">
              <a:solidFill>
                <a:srgbClr val="38761D"/>
              </a:solidFill>
              <a:latin typeface="Roboto Medium"/>
              <a:ea typeface="Roboto Medium"/>
              <a:cs typeface="Roboto Medium"/>
              <a:sym typeface="Roboto Medium"/>
            </a:endParaRPr>
          </a:p>
          <a:p>
            <a:pPr indent="0" lvl="0" marL="0" rtl="0" algn="l">
              <a:spcBef>
                <a:spcPts val="0"/>
              </a:spcBef>
              <a:spcAft>
                <a:spcPts val="0"/>
              </a:spcAft>
              <a:buNone/>
            </a:pPr>
            <a:r>
              <a:rPr lang="en" sz="2400">
                <a:solidFill>
                  <a:schemeClr val="dk1"/>
                </a:solidFill>
                <a:latin typeface="Roboto Medium"/>
                <a:ea typeface="Roboto Medium"/>
                <a:cs typeface="Roboto Medium"/>
                <a:sym typeface="Roboto Medium"/>
              </a:rPr>
              <a:t>Organization can afford to make financial investments to improve employee’s health and wellness.</a:t>
            </a:r>
            <a:endParaRPr sz="2400">
              <a:solidFill>
                <a:schemeClr val="dk1"/>
              </a:solidFill>
              <a:latin typeface="Roboto Medium"/>
              <a:ea typeface="Roboto Medium"/>
              <a:cs typeface="Roboto Medium"/>
              <a:sym typeface="Roboto Medium"/>
            </a:endParaRPr>
          </a:p>
          <a:p>
            <a:pPr indent="0" lvl="0" marL="0" rtl="0" algn="l">
              <a:spcBef>
                <a:spcPts val="0"/>
              </a:spcBef>
              <a:spcAft>
                <a:spcPts val="0"/>
              </a:spcAft>
              <a:buNone/>
            </a:pPr>
            <a:r>
              <a:t/>
            </a:r>
            <a:endParaRPr sz="2400">
              <a:solidFill>
                <a:schemeClr val="dk1"/>
              </a:solidFill>
              <a:latin typeface="Roboto Medium"/>
              <a:ea typeface="Roboto Medium"/>
              <a:cs typeface="Roboto Medium"/>
              <a:sym typeface="Roboto Medium"/>
            </a:endParaRPr>
          </a:p>
        </p:txBody>
      </p:sp>
      <p:sp>
        <p:nvSpPr>
          <p:cNvPr id="346" name="Google Shape;346;p45"/>
          <p:cNvSpPr/>
          <p:nvPr/>
        </p:nvSpPr>
        <p:spPr>
          <a:xfrm>
            <a:off x="4721175" y="3210189"/>
            <a:ext cx="365157" cy="1622488"/>
          </a:xfrm>
          <a:prstGeom prst="rect">
            <a:avLst/>
          </a:prstGeom>
          <a:solidFill>
            <a:srgbClr val="B6D7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45"/>
          <p:cNvSpPr/>
          <p:nvPr/>
        </p:nvSpPr>
        <p:spPr>
          <a:xfrm>
            <a:off x="5384684" y="2931264"/>
            <a:ext cx="365157" cy="1901238"/>
          </a:xfrm>
          <a:prstGeom prst="rect">
            <a:avLst/>
          </a:pr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45"/>
          <p:cNvSpPr/>
          <p:nvPr/>
        </p:nvSpPr>
        <p:spPr>
          <a:xfrm>
            <a:off x="6048193" y="2601712"/>
            <a:ext cx="365157" cy="2230790"/>
          </a:xfrm>
          <a:prstGeom prst="rect">
            <a:avLst/>
          </a:prstGeom>
          <a:solidFill>
            <a:srgbClr val="F9CB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45"/>
          <p:cNvSpPr/>
          <p:nvPr/>
        </p:nvSpPr>
        <p:spPr>
          <a:xfrm>
            <a:off x="6711702" y="2304340"/>
            <a:ext cx="365157" cy="2528228"/>
          </a:xfrm>
          <a:prstGeom prst="rect">
            <a:avLst/>
          </a:pr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45"/>
          <p:cNvSpPr/>
          <p:nvPr/>
        </p:nvSpPr>
        <p:spPr>
          <a:xfrm>
            <a:off x="4057666" y="3541320"/>
            <a:ext cx="365157" cy="1291357"/>
          </a:xfrm>
          <a:prstGeom prst="rect">
            <a:avLst/>
          </a:prstGeom>
          <a:solidFill>
            <a:srgbClr val="A2C4C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45"/>
          <p:cNvSpPr/>
          <p:nvPr/>
        </p:nvSpPr>
        <p:spPr>
          <a:xfrm>
            <a:off x="3394157" y="3932772"/>
            <a:ext cx="365157" cy="899949"/>
          </a:xfrm>
          <a:prstGeom prst="rect">
            <a:avLst/>
          </a:pr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45"/>
          <p:cNvSpPr/>
          <p:nvPr/>
        </p:nvSpPr>
        <p:spPr>
          <a:xfrm>
            <a:off x="2730648" y="4287702"/>
            <a:ext cx="365157" cy="545129"/>
          </a:xfrm>
          <a:prstGeom prst="rect">
            <a:avLst/>
          </a:prstGeom>
          <a:solidFill>
            <a:srgbClr val="B4A7D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45"/>
          <p:cNvSpPr/>
          <p:nvPr/>
        </p:nvSpPr>
        <p:spPr>
          <a:xfrm>
            <a:off x="2067139" y="4566606"/>
            <a:ext cx="365157" cy="266115"/>
          </a:xfrm>
          <a:prstGeom prst="rect">
            <a:avLst/>
          </a:prstGeom>
          <a:solidFill>
            <a:srgbClr val="D5A6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54" name="Google Shape;354;p45"/>
          <p:cNvPicPr preferRelativeResize="0"/>
          <p:nvPr/>
        </p:nvPicPr>
        <p:blipFill>
          <a:blip r:embed="rId3">
            <a:alphaModFix/>
          </a:blip>
          <a:stretch>
            <a:fillRect/>
          </a:stretch>
        </p:blipFill>
        <p:spPr>
          <a:xfrm rot="2700019">
            <a:off x="2079925" y="1617383"/>
            <a:ext cx="1806748" cy="268676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4"/>
                                        </p:tgtEl>
                                        <p:attrNameLst>
                                          <p:attrName>style.visibility</p:attrName>
                                        </p:attrNameLst>
                                      </p:cBhvr>
                                      <p:to>
                                        <p:strVal val="visible"/>
                                      </p:to>
                                    </p:set>
                                  </p:childTnLst>
                                </p:cTn>
                              </p:par>
                            </p:childTnLst>
                          </p:cTn>
                        </p:par>
                        <p:par>
                          <p:cTn fill="hold">
                            <p:stCondLst>
                              <p:cond delay="500"/>
                            </p:stCondLst>
                            <p:childTnLst>
                              <p:par>
                                <p:cTn fill="hold" nodeType="afterEffect" presetClass="entr" presetID="1" presetSubtype="0">
                                  <p:stCondLst>
                                    <p:cond delay="0"/>
                                  </p:stCondLst>
                                  <p:childTnLst>
                                    <p:set>
                                      <p:cBhvr>
                                        <p:cTn dur="1" fill="hold">
                                          <p:stCondLst>
                                            <p:cond delay="0"/>
                                          </p:stCondLst>
                                        </p:cTn>
                                        <p:tgtEl>
                                          <p:spTgt spid="353"/>
                                        </p:tgtEl>
                                        <p:attrNameLst>
                                          <p:attrName>style.visibility</p:attrName>
                                        </p:attrNameLst>
                                      </p:cBhvr>
                                      <p:to>
                                        <p:strVal val="visible"/>
                                      </p:to>
                                    </p:set>
                                  </p:childTnLst>
                                </p:cTn>
                              </p:par>
                            </p:childTnLst>
                          </p:cTn>
                        </p:par>
                        <p:par>
                          <p:cTn fill="hold">
                            <p:stCondLst>
                              <p:cond delay="900"/>
                            </p:stCondLst>
                            <p:childTnLst>
                              <p:par>
                                <p:cTn fill="hold" nodeType="afterEffect" presetClass="entr" presetID="1" presetSubtype="0">
                                  <p:stCondLst>
                                    <p:cond delay="0"/>
                                  </p:stCondLst>
                                  <p:childTnLst>
                                    <p:set>
                                      <p:cBhvr>
                                        <p:cTn dur="1" fill="hold">
                                          <p:stCondLst>
                                            <p:cond delay="0"/>
                                          </p:stCondLst>
                                        </p:cTn>
                                        <p:tgtEl>
                                          <p:spTgt spid="352"/>
                                        </p:tgtEl>
                                        <p:attrNameLst>
                                          <p:attrName>style.visibility</p:attrName>
                                        </p:attrNameLst>
                                      </p:cBhvr>
                                      <p:to>
                                        <p:strVal val="visible"/>
                                      </p:to>
                                    </p:set>
                                  </p:childTnLst>
                                </p:cTn>
                              </p:par>
                            </p:childTnLst>
                          </p:cTn>
                        </p:par>
                        <p:par>
                          <p:cTn fill="hold">
                            <p:stCondLst>
                              <p:cond delay="1300"/>
                            </p:stCondLst>
                            <p:childTnLst>
                              <p:par>
                                <p:cTn fill="hold" nodeType="afterEffect" presetClass="entr" presetID="1" presetSubtype="0">
                                  <p:stCondLst>
                                    <p:cond delay="0"/>
                                  </p:stCondLst>
                                  <p:childTnLst>
                                    <p:set>
                                      <p:cBhvr>
                                        <p:cTn dur="1" fill="hold">
                                          <p:stCondLst>
                                            <p:cond delay="0"/>
                                          </p:stCondLst>
                                        </p:cTn>
                                        <p:tgtEl>
                                          <p:spTgt spid="351"/>
                                        </p:tgtEl>
                                        <p:attrNameLst>
                                          <p:attrName>style.visibility</p:attrName>
                                        </p:attrNameLst>
                                      </p:cBhvr>
                                      <p:to>
                                        <p:strVal val="visible"/>
                                      </p:to>
                                    </p:set>
                                  </p:childTnLst>
                                </p:cTn>
                              </p:par>
                            </p:childTnLst>
                          </p:cTn>
                        </p:par>
                        <p:par>
                          <p:cTn fill="hold">
                            <p:stCondLst>
                              <p:cond delay="1600"/>
                            </p:stCondLst>
                            <p:childTnLst>
                              <p:par>
                                <p:cTn fill="hold" nodeType="afterEffect" presetClass="entr" presetID="1" presetSubtype="0">
                                  <p:stCondLst>
                                    <p:cond delay="0"/>
                                  </p:stCondLst>
                                  <p:childTnLst>
                                    <p:set>
                                      <p:cBhvr>
                                        <p:cTn dur="1" fill="hold">
                                          <p:stCondLst>
                                            <p:cond delay="0"/>
                                          </p:stCondLst>
                                        </p:cTn>
                                        <p:tgtEl>
                                          <p:spTgt spid="350"/>
                                        </p:tgtEl>
                                        <p:attrNameLst>
                                          <p:attrName>style.visibility</p:attrName>
                                        </p:attrNameLst>
                                      </p:cBhvr>
                                      <p:to>
                                        <p:strVal val="visible"/>
                                      </p:to>
                                    </p:set>
                                  </p:childTnLst>
                                </p:cTn>
                              </p:par>
                            </p:childTnLst>
                          </p:cTn>
                        </p:par>
                        <p:par>
                          <p:cTn fill="hold">
                            <p:stCondLst>
                              <p:cond delay="1900"/>
                            </p:stCondLst>
                            <p:childTnLst>
                              <p:par>
                                <p:cTn fill="hold" nodeType="afterEffect" presetClass="entr" presetID="1" presetSubtype="0">
                                  <p:stCondLst>
                                    <p:cond delay="0"/>
                                  </p:stCondLst>
                                  <p:childTnLst>
                                    <p:set>
                                      <p:cBhvr>
                                        <p:cTn dur="1" fill="hold">
                                          <p:stCondLst>
                                            <p:cond delay="0"/>
                                          </p:stCondLst>
                                        </p:cTn>
                                        <p:tgtEl>
                                          <p:spTgt spid="346"/>
                                        </p:tgtEl>
                                        <p:attrNameLst>
                                          <p:attrName>style.visibility</p:attrName>
                                        </p:attrNameLst>
                                      </p:cBhvr>
                                      <p:to>
                                        <p:strVal val="visible"/>
                                      </p:to>
                                    </p:set>
                                  </p:childTnLst>
                                </p:cTn>
                              </p:par>
                            </p:childTnLst>
                          </p:cTn>
                        </p:par>
                        <p:par>
                          <p:cTn fill="hold">
                            <p:stCondLst>
                              <p:cond delay="2300"/>
                            </p:stCondLst>
                            <p:childTnLst>
                              <p:par>
                                <p:cTn fill="hold" nodeType="afterEffect" presetClass="entr" presetID="1" presetSubtype="0">
                                  <p:stCondLst>
                                    <p:cond delay="0"/>
                                  </p:stCondLst>
                                  <p:childTnLst>
                                    <p:set>
                                      <p:cBhvr>
                                        <p:cTn dur="1" fill="hold">
                                          <p:stCondLst>
                                            <p:cond delay="0"/>
                                          </p:stCondLst>
                                        </p:cTn>
                                        <p:tgtEl>
                                          <p:spTgt spid="347"/>
                                        </p:tgtEl>
                                        <p:attrNameLst>
                                          <p:attrName>style.visibility</p:attrName>
                                        </p:attrNameLst>
                                      </p:cBhvr>
                                      <p:to>
                                        <p:strVal val="visible"/>
                                      </p:to>
                                    </p:set>
                                  </p:childTnLst>
                                </p:cTn>
                              </p:par>
                            </p:childTnLst>
                          </p:cTn>
                        </p:par>
                        <p:par>
                          <p:cTn fill="hold">
                            <p:stCondLst>
                              <p:cond delay="2600"/>
                            </p:stCondLst>
                            <p:childTnLst>
                              <p:par>
                                <p:cTn fill="hold" nodeType="afterEffect" presetClass="entr" presetID="1" presetSubtype="0">
                                  <p:stCondLst>
                                    <p:cond delay="0"/>
                                  </p:stCondLst>
                                  <p:childTnLst>
                                    <p:set>
                                      <p:cBhvr>
                                        <p:cTn dur="1" fill="hold">
                                          <p:stCondLst>
                                            <p:cond delay="0"/>
                                          </p:stCondLst>
                                        </p:cTn>
                                        <p:tgtEl>
                                          <p:spTgt spid="348"/>
                                        </p:tgtEl>
                                        <p:attrNameLst>
                                          <p:attrName>style.visibility</p:attrName>
                                        </p:attrNameLst>
                                      </p:cBhvr>
                                      <p:to>
                                        <p:strVal val="visible"/>
                                      </p:to>
                                    </p:set>
                                  </p:childTnLst>
                                </p:cTn>
                              </p:par>
                            </p:childTnLst>
                          </p:cTn>
                        </p:par>
                        <p:par>
                          <p:cTn fill="hold">
                            <p:stCondLst>
                              <p:cond delay="2800"/>
                            </p:stCondLst>
                            <p:childTnLst>
                              <p:par>
                                <p:cTn fill="hold" nodeType="afterEffect" presetClass="entr" presetID="1" presetSubtype="0">
                                  <p:stCondLst>
                                    <p:cond delay="0"/>
                                  </p:stCondLst>
                                  <p:childTnLst>
                                    <p:set>
                                      <p:cBhvr>
                                        <p:cTn dur="1" fill="hold">
                                          <p:stCondLst>
                                            <p:cond delay="0"/>
                                          </p:stCondLst>
                                        </p:cTn>
                                        <p:tgtEl>
                                          <p:spTgt spid="34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sp>
        <p:nvSpPr>
          <p:cNvPr id="359" name="Google Shape;359;p46"/>
          <p:cNvSpPr txBox="1"/>
          <p:nvPr/>
        </p:nvSpPr>
        <p:spPr>
          <a:xfrm>
            <a:off x="258750" y="248025"/>
            <a:ext cx="7926300" cy="1471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2400">
                <a:solidFill>
                  <a:srgbClr val="38761D"/>
                </a:solidFill>
                <a:latin typeface="Roboto Medium"/>
                <a:ea typeface="Roboto Medium"/>
                <a:cs typeface="Roboto Medium"/>
                <a:sym typeface="Roboto Medium"/>
              </a:rPr>
              <a:t>Facilitators</a:t>
            </a:r>
            <a:r>
              <a:rPr lang="en" sz="2400">
                <a:solidFill>
                  <a:srgbClr val="38761D"/>
                </a:solidFill>
                <a:latin typeface="Roboto Medium"/>
                <a:ea typeface="Roboto Medium"/>
                <a:cs typeface="Roboto Medium"/>
                <a:sym typeface="Roboto Medium"/>
              </a:rPr>
              <a:t>:</a:t>
            </a:r>
            <a:endParaRPr sz="2400">
              <a:solidFill>
                <a:srgbClr val="38761D"/>
              </a:solidFill>
              <a:latin typeface="Roboto Medium"/>
              <a:ea typeface="Roboto Medium"/>
              <a:cs typeface="Roboto Medium"/>
              <a:sym typeface="Roboto Medium"/>
            </a:endParaRPr>
          </a:p>
          <a:p>
            <a:pPr indent="0" lvl="0" marL="0" rtl="0" algn="l">
              <a:spcBef>
                <a:spcPts val="0"/>
              </a:spcBef>
              <a:spcAft>
                <a:spcPts val="0"/>
              </a:spcAft>
              <a:buNone/>
            </a:pPr>
            <a:r>
              <a:rPr lang="en" sz="2400">
                <a:solidFill>
                  <a:schemeClr val="dk1"/>
                </a:solidFill>
                <a:latin typeface="Roboto Medium"/>
                <a:ea typeface="Roboto Medium"/>
                <a:cs typeface="Roboto Medium"/>
                <a:sym typeface="Roboto Medium"/>
              </a:rPr>
              <a:t>Leadership encourages employees to take time for their health.</a:t>
            </a:r>
            <a:endParaRPr sz="2400">
              <a:solidFill>
                <a:schemeClr val="dk1"/>
              </a:solidFill>
              <a:latin typeface="Roboto Medium"/>
              <a:ea typeface="Roboto Medium"/>
              <a:cs typeface="Roboto Medium"/>
              <a:sym typeface="Roboto Medium"/>
            </a:endParaRPr>
          </a:p>
          <a:p>
            <a:pPr indent="0" lvl="0" marL="0" rtl="0" algn="l">
              <a:spcBef>
                <a:spcPts val="0"/>
              </a:spcBef>
              <a:spcAft>
                <a:spcPts val="0"/>
              </a:spcAft>
              <a:buNone/>
            </a:pPr>
            <a:r>
              <a:t/>
            </a:r>
            <a:endParaRPr sz="2400">
              <a:solidFill>
                <a:schemeClr val="dk1"/>
              </a:solidFill>
              <a:latin typeface="Roboto Medium"/>
              <a:ea typeface="Roboto Medium"/>
              <a:cs typeface="Roboto Medium"/>
              <a:sym typeface="Roboto Medium"/>
            </a:endParaRPr>
          </a:p>
        </p:txBody>
      </p:sp>
      <p:grpSp>
        <p:nvGrpSpPr>
          <p:cNvPr id="360" name="Google Shape;360;p46"/>
          <p:cNvGrpSpPr/>
          <p:nvPr/>
        </p:nvGrpSpPr>
        <p:grpSpPr>
          <a:xfrm>
            <a:off x="100" y="1430875"/>
            <a:ext cx="9144000" cy="3107250"/>
            <a:chOff x="100" y="1430875"/>
            <a:chExt cx="9144000" cy="3107250"/>
          </a:xfrm>
        </p:grpSpPr>
        <p:sp>
          <p:nvSpPr>
            <p:cNvPr id="361" name="Google Shape;361;p46"/>
            <p:cNvSpPr/>
            <p:nvPr/>
          </p:nvSpPr>
          <p:spPr>
            <a:xfrm>
              <a:off x="100" y="1430925"/>
              <a:ext cx="9144000" cy="3107100"/>
            </a:xfrm>
            <a:prstGeom prst="rect">
              <a:avLst/>
            </a:prstGeom>
            <a:solidFill>
              <a:srgbClr val="3071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62" name="Google Shape;362;p46"/>
            <p:cNvPicPr preferRelativeResize="0"/>
            <p:nvPr/>
          </p:nvPicPr>
          <p:blipFill>
            <a:blip r:embed="rId3">
              <a:alphaModFix/>
            </a:blip>
            <a:stretch>
              <a:fillRect/>
            </a:stretch>
          </p:blipFill>
          <p:spPr>
            <a:xfrm>
              <a:off x="2266787" y="1430875"/>
              <a:ext cx="4610419" cy="3107250"/>
            </a:xfrm>
            <a:prstGeom prst="rect">
              <a:avLst/>
            </a:prstGeom>
            <a:noFill/>
            <a:ln>
              <a:noFill/>
            </a:ln>
          </p:spPr>
        </p:pic>
      </p:gr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6" name="Shape 366"/>
        <p:cNvGrpSpPr/>
        <p:nvPr/>
      </p:nvGrpSpPr>
      <p:grpSpPr>
        <a:xfrm>
          <a:off x="0" y="0"/>
          <a:ext cx="0" cy="0"/>
          <a:chOff x="0" y="0"/>
          <a:chExt cx="0" cy="0"/>
        </a:xfrm>
      </p:grpSpPr>
      <p:sp>
        <p:nvSpPr>
          <p:cNvPr id="367" name="Google Shape;367;p47"/>
          <p:cNvSpPr txBox="1"/>
          <p:nvPr/>
        </p:nvSpPr>
        <p:spPr>
          <a:xfrm>
            <a:off x="258750" y="248025"/>
            <a:ext cx="7926300" cy="1471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2400">
                <a:solidFill>
                  <a:srgbClr val="38761D"/>
                </a:solidFill>
                <a:latin typeface="Roboto Medium"/>
                <a:ea typeface="Roboto Medium"/>
                <a:cs typeface="Roboto Medium"/>
                <a:sym typeface="Roboto Medium"/>
              </a:rPr>
              <a:t>Facilitators:</a:t>
            </a:r>
            <a:endParaRPr sz="2400">
              <a:solidFill>
                <a:srgbClr val="38761D"/>
              </a:solidFill>
              <a:latin typeface="Roboto Medium"/>
              <a:ea typeface="Roboto Medium"/>
              <a:cs typeface="Roboto Medium"/>
              <a:sym typeface="Roboto Medium"/>
            </a:endParaRPr>
          </a:p>
          <a:p>
            <a:pPr indent="0" lvl="0" marL="0" rtl="0" algn="l">
              <a:spcBef>
                <a:spcPts val="0"/>
              </a:spcBef>
              <a:spcAft>
                <a:spcPts val="0"/>
              </a:spcAft>
              <a:buNone/>
            </a:pPr>
            <a:r>
              <a:rPr lang="en" sz="2400">
                <a:solidFill>
                  <a:schemeClr val="dk1"/>
                </a:solidFill>
                <a:latin typeface="Roboto Medium"/>
                <a:ea typeface="Roboto Medium"/>
                <a:cs typeface="Roboto Medium"/>
                <a:sym typeface="Roboto Medium"/>
              </a:rPr>
              <a:t>Employees can take time out from work to engage in healthy behaviors.</a:t>
            </a:r>
            <a:endParaRPr sz="2400">
              <a:solidFill>
                <a:schemeClr val="dk1"/>
              </a:solidFill>
              <a:latin typeface="Roboto Medium"/>
              <a:ea typeface="Roboto Medium"/>
              <a:cs typeface="Roboto Medium"/>
              <a:sym typeface="Roboto Medium"/>
            </a:endParaRPr>
          </a:p>
          <a:p>
            <a:pPr indent="0" lvl="0" marL="0" rtl="0" algn="l">
              <a:spcBef>
                <a:spcPts val="0"/>
              </a:spcBef>
              <a:spcAft>
                <a:spcPts val="0"/>
              </a:spcAft>
              <a:buNone/>
            </a:pPr>
            <a:r>
              <a:t/>
            </a:r>
            <a:endParaRPr sz="2400">
              <a:solidFill>
                <a:schemeClr val="dk1"/>
              </a:solidFill>
              <a:latin typeface="Roboto Medium"/>
              <a:ea typeface="Roboto Medium"/>
              <a:cs typeface="Roboto Medium"/>
              <a:sym typeface="Roboto Medium"/>
            </a:endParaRPr>
          </a:p>
        </p:txBody>
      </p:sp>
      <p:pic>
        <p:nvPicPr>
          <p:cNvPr id="368" name="Google Shape;368;p47"/>
          <p:cNvPicPr preferRelativeResize="0"/>
          <p:nvPr/>
        </p:nvPicPr>
        <p:blipFill>
          <a:blip r:embed="rId3">
            <a:alphaModFix/>
          </a:blip>
          <a:stretch>
            <a:fillRect/>
          </a:stretch>
        </p:blipFill>
        <p:spPr>
          <a:xfrm>
            <a:off x="2233775" y="1600500"/>
            <a:ext cx="4676431" cy="3118878"/>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2" name="Shape 372"/>
        <p:cNvGrpSpPr/>
        <p:nvPr/>
      </p:nvGrpSpPr>
      <p:grpSpPr>
        <a:xfrm>
          <a:off x="0" y="0"/>
          <a:ext cx="0" cy="0"/>
          <a:chOff x="0" y="0"/>
          <a:chExt cx="0" cy="0"/>
        </a:xfrm>
      </p:grpSpPr>
      <p:sp>
        <p:nvSpPr>
          <p:cNvPr id="373" name="Google Shape;373;p48"/>
          <p:cNvSpPr txBox="1"/>
          <p:nvPr/>
        </p:nvSpPr>
        <p:spPr>
          <a:xfrm>
            <a:off x="258750" y="248025"/>
            <a:ext cx="7926300" cy="1471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2400">
                <a:solidFill>
                  <a:srgbClr val="38761D"/>
                </a:solidFill>
                <a:latin typeface="Roboto Medium"/>
                <a:ea typeface="Roboto Medium"/>
                <a:cs typeface="Roboto Medium"/>
                <a:sym typeface="Roboto Medium"/>
              </a:rPr>
              <a:t>Facilitators:</a:t>
            </a:r>
            <a:endParaRPr sz="2400">
              <a:solidFill>
                <a:srgbClr val="38761D"/>
              </a:solidFill>
              <a:latin typeface="Roboto Medium"/>
              <a:ea typeface="Roboto Medium"/>
              <a:cs typeface="Roboto Medium"/>
              <a:sym typeface="Roboto Medium"/>
            </a:endParaRPr>
          </a:p>
          <a:p>
            <a:pPr indent="0" lvl="0" marL="0" rtl="0" algn="l">
              <a:spcBef>
                <a:spcPts val="0"/>
              </a:spcBef>
              <a:spcAft>
                <a:spcPts val="0"/>
              </a:spcAft>
              <a:buNone/>
            </a:pPr>
            <a:r>
              <a:rPr lang="en" sz="2400">
                <a:solidFill>
                  <a:schemeClr val="dk1"/>
                </a:solidFill>
                <a:latin typeface="Roboto Medium"/>
                <a:ea typeface="Roboto Medium"/>
                <a:cs typeface="Roboto Medium"/>
                <a:sym typeface="Roboto Medium"/>
              </a:rPr>
              <a:t>Employees show their support for peers who make positive lifestyle changes.</a:t>
            </a:r>
            <a:endParaRPr sz="2400">
              <a:solidFill>
                <a:schemeClr val="dk1"/>
              </a:solidFill>
              <a:latin typeface="Roboto Medium"/>
              <a:ea typeface="Roboto Medium"/>
              <a:cs typeface="Roboto Medium"/>
              <a:sym typeface="Roboto Medium"/>
            </a:endParaRPr>
          </a:p>
          <a:p>
            <a:pPr indent="0" lvl="0" marL="0" rtl="0" algn="l">
              <a:spcBef>
                <a:spcPts val="0"/>
              </a:spcBef>
              <a:spcAft>
                <a:spcPts val="0"/>
              </a:spcAft>
              <a:buNone/>
            </a:pPr>
            <a:r>
              <a:t/>
            </a:r>
            <a:endParaRPr sz="2400">
              <a:solidFill>
                <a:schemeClr val="dk1"/>
              </a:solidFill>
              <a:latin typeface="Roboto Medium"/>
              <a:ea typeface="Roboto Medium"/>
              <a:cs typeface="Roboto Medium"/>
              <a:sym typeface="Roboto Medium"/>
            </a:endParaRPr>
          </a:p>
        </p:txBody>
      </p:sp>
      <p:pic>
        <p:nvPicPr>
          <p:cNvPr id="374" name="Google Shape;374;p48"/>
          <p:cNvPicPr preferRelativeResize="0"/>
          <p:nvPr/>
        </p:nvPicPr>
        <p:blipFill>
          <a:blip r:embed="rId3">
            <a:alphaModFix/>
          </a:blip>
          <a:stretch>
            <a:fillRect/>
          </a:stretch>
        </p:blipFill>
        <p:spPr>
          <a:xfrm>
            <a:off x="2232275" y="1647575"/>
            <a:ext cx="4679456" cy="3118875"/>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8" name="Shape 378"/>
        <p:cNvGrpSpPr/>
        <p:nvPr/>
      </p:nvGrpSpPr>
      <p:grpSpPr>
        <a:xfrm>
          <a:off x="0" y="0"/>
          <a:ext cx="0" cy="0"/>
          <a:chOff x="0" y="0"/>
          <a:chExt cx="0" cy="0"/>
        </a:xfrm>
      </p:grpSpPr>
      <p:sp>
        <p:nvSpPr>
          <p:cNvPr id="379" name="Google Shape;379;p49"/>
          <p:cNvSpPr txBox="1"/>
          <p:nvPr/>
        </p:nvSpPr>
        <p:spPr>
          <a:xfrm>
            <a:off x="269550" y="269600"/>
            <a:ext cx="6977100" cy="1137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2400">
                <a:solidFill>
                  <a:srgbClr val="CC0000"/>
                </a:solidFill>
                <a:latin typeface="Roboto Medium"/>
                <a:ea typeface="Roboto Medium"/>
                <a:cs typeface="Roboto Medium"/>
                <a:sym typeface="Roboto Medium"/>
              </a:rPr>
              <a:t>Critical Barriers:</a:t>
            </a:r>
            <a:endParaRPr sz="2400">
              <a:solidFill>
                <a:srgbClr val="CC0000"/>
              </a:solidFill>
              <a:latin typeface="Roboto Medium"/>
              <a:ea typeface="Roboto Medium"/>
              <a:cs typeface="Roboto Medium"/>
              <a:sym typeface="Roboto Medium"/>
            </a:endParaRPr>
          </a:p>
          <a:p>
            <a:pPr indent="0" lvl="0" marL="0" rtl="0" algn="l">
              <a:spcBef>
                <a:spcPts val="0"/>
              </a:spcBef>
              <a:spcAft>
                <a:spcPts val="0"/>
              </a:spcAft>
              <a:buNone/>
            </a:pPr>
            <a:r>
              <a:rPr lang="en" sz="2400">
                <a:solidFill>
                  <a:schemeClr val="dk1"/>
                </a:solidFill>
                <a:latin typeface="Roboto Medium"/>
                <a:ea typeface="Roboto Medium"/>
                <a:cs typeface="Roboto Medium"/>
                <a:sym typeface="Roboto Medium"/>
              </a:rPr>
              <a:t>The organization lacks the financial resources to support wellness programs.</a:t>
            </a:r>
            <a:endParaRPr sz="2400">
              <a:solidFill>
                <a:schemeClr val="dk1"/>
              </a:solidFill>
              <a:latin typeface="Roboto Medium"/>
              <a:ea typeface="Roboto Medium"/>
              <a:cs typeface="Roboto Medium"/>
              <a:sym typeface="Roboto Medium"/>
            </a:endParaRPr>
          </a:p>
        </p:txBody>
      </p:sp>
      <p:pic>
        <p:nvPicPr>
          <p:cNvPr id="380" name="Google Shape;380;p49"/>
          <p:cNvPicPr preferRelativeResize="0"/>
          <p:nvPr/>
        </p:nvPicPr>
        <p:blipFill>
          <a:blip r:embed="rId3">
            <a:alphaModFix/>
          </a:blip>
          <a:stretch>
            <a:fillRect/>
          </a:stretch>
        </p:blipFill>
        <p:spPr>
          <a:xfrm>
            <a:off x="1836075" y="1689475"/>
            <a:ext cx="5471850" cy="3077925"/>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4" name="Shape 384"/>
        <p:cNvGrpSpPr/>
        <p:nvPr/>
      </p:nvGrpSpPr>
      <p:grpSpPr>
        <a:xfrm>
          <a:off x="0" y="0"/>
          <a:ext cx="0" cy="0"/>
          <a:chOff x="0" y="0"/>
          <a:chExt cx="0" cy="0"/>
        </a:xfrm>
      </p:grpSpPr>
      <p:sp>
        <p:nvSpPr>
          <p:cNvPr id="385" name="Google Shape;385;p50"/>
          <p:cNvSpPr txBox="1"/>
          <p:nvPr/>
        </p:nvSpPr>
        <p:spPr>
          <a:xfrm>
            <a:off x="269550" y="172550"/>
            <a:ext cx="4443300" cy="1667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2400">
                <a:solidFill>
                  <a:srgbClr val="CC0000"/>
                </a:solidFill>
                <a:latin typeface="Roboto Medium"/>
                <a:ea typeface="Roboto Medium"/>
                <a:cs typeface="Roboto Medium"/>
                <a:sym typeface="Roboto Medium"/>
              </a:rPr>
              <a:t>Critical Barriers:</a:t>
            </a:r>
            <a:endParaRPr sz="2400">
              <a:solidFill>
                <a:srgbClr val="CC0000"/>
              </a:solidFill>
              <a:latin typeface="Roboto Medium"/>
              <a:ea typeface="Roboto Medium"/>
              <a:cs typeface="Roboto Medium"/>
              <a:sym typeface="Roboto Medium"/>
            </a:endParaRPr>
          </a:p>
          <a:p>
            <a:pPr indent="0" lvl="0" marL="0" rtl="0" algn="l">
              <a:spcBef>
                <a:spcPts val="0"/>
              </a:spcBef>
              <a:spcAft>
                <a:spcPts val="0"/>
              </a:spcAft>
              <a:buNone/>
            </a:pPr>
            <a:r>
              <a:rPr lang="en" sz="2400">
                <a:solidFill>
                  <a:schemeClr val="dk1"/>
                </a:solidFill>
                <a:latin typeface="Roboto Medium"/>
                <a:ea typeface="Roboto Medium"/>
                <a:cs typeface="Roboto Medium"/>
                <a:sym typeface="Roboto Medium"/>
              </a:rPr>
              <a:t>There is a lack of physical facilities to incorporate wellness programs.</a:t>
            </a:r>
            <a:endParaRPr sz="2400">
              <a:solidFill>
                <a:schemeClr val="dk1"/>
              </a:solidFill>
              <a:latin typeface="Roboto Medium"/>
              <a:ea typeface="Roboto Medium"/>
              <a:cs typeface="Roboto Medium"/>
              <a:sym typeface="Roboto Medium"/>
            </a:endParaRPr>
          </a:p>
        </p:txBody>
      </p:sp>
      <p:pic>
        <p:nvPicPr>
          <p:cNvPr id="386" name="Google Shape;386;p50"/>
          <p:cNvPicPr preferRelativeResize="0"/>
          <p:nvPr/>
        </p:nvPicPr>
        <p:blipFill>
          <a:blip r:embed="rId3">
            <a:alphaModFix/>
          </a:blip>
          <a:stretch>
            <a:fillRect/>
          </a:stretch>
        </p:blipFill>
        <p:spPr>
          <a:xfrm>
            <a:off x="4712850" y="2096475"/>
            <a:ext cx="3768100" cy="2513274"/>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0" name="Shape 390"/>
        <p:cNvGrpSpPr/>
        <p:nvPr/>
      </p:nvGrpSpPr>
      <p:grpSpPr>
        <a:xfrm>
          <a:off x="0" y="0"/>
          <a:ext cx="0" cy="0"/>
          <a:chOff x="0" y="0"/>
          <a:chExt cx="0" cy="0"/>
        </a:xfrm>
      </p:grpSpPr>
      <p:sp>
        <p:nvSpPr>
          <p:cNvPr id="391" name="Google Shape;391;p51"/>
          <p:cNvSpPr txBox="1"/>
          <p:nvPr/>
        </p:nvSpPr>
        <p:spPr>
          <a:xfrm>
            <a:off x="269550" y="183325"/>
            <a:ext cx="7926300" cy="1320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2400">
                <a:solidFill>
                  <a:srgbClr val="CC0000"/>
                </a:solidFill>
                <a:latin typeface="Roboto Medium"/>
                <a:ea typeface="Roboto Medium"/>
                <a:cs typeface="Roboto Medium"/>
                <a:sym typeface="Roboto Medium"/>
              </a:rPr>
              <a:t>Critical Barriers:</a:t>
            </a:r>
            <a:endParaRPr sz="2400">
              <a:solidFill>
                <a:srgbClr val="CC0000"/>
              </a:solidFill>
              <a:latin typeface="Roboto Medium"/>
              <a:ea typeface="Roboto Medium"/>
              <a:cs typeface="Roboto Medium"/>
              <a:sym typeface="Roboto Medium"/>
            </a:endParaRPr>
          </a:p>
          <a:p>
            <a:pPr indent="0" lvl="0" marL="0" rtl="0" algn="l">
              <a:spcBef>
                <a:spcPts val="0"/>
              </a:spcBef>
              <a:spcAft>
                <a:spcPts val="0"/>
              </a:spcAft>
              <a:buNone/>
            </a:pPr>
            <a:r>
              <a:rPr lang="en" sz="2400">
                <a:solidFill>
                  <a:schemeClr val="dk1"/>
                </a:solidFill>
                <a:latin typeface="Roboto Medium"/>
                <a:ea typeface="Roboto Medium"/>
                <a:cs typeface="Roboto Medium"/>
                <a:sym typeface="Roboto Medium"/>
              </a:rPr>
              <a:t>There is a lack of ownership of wellness within the organization.</a:t>
            </a:r>
            <a:endParaRPr sz="2400">
              <a:solidFill>
                <a:schemeClr val="dk1"/>
              </a:solidFill>
              <a:latin typeface="Roboto Medium"/>
              <a:ea typeface="Roboto Medium"/>
              <a:cs typeface="Roboto Medium"/>
              <a:sym typeface="Roboto Medium"/>
            </a:endParaRPr>
          </a:p>
        </p:txBody>
      </p:sp>
      <p:grpSp>
        <p:nvGrpSpPr>
          <p:cNvPr id="392" name="Google Shape;392;p51"/>
          <p:cNvGrpSpPr/>
          <p:nvPr/>
        </p:nvGrpSpPr>
        <p:grpSpPr>
          <a:xfrm>
            <a:off x="1283725" y="2049050"/>
            <a:ext cx="6344700" cy="2634250"/>
            <a:chOff x="1262150" y="1563800"/>
            <a:chExt cx="6344700" cy="2634250"/>
          </a:xfrm>
        </p:grpSpPr>
        <p:pic>
          <p:nvPicPr>
            <p:cNvPr id="393" name="Google Shape;393;p51"/>
            <p:cNvPicPr preferRelativeResize="0"/>
            <p:nvPr/>
          </p:nvPicPr>
          <p:blipFill>
            <a:blip r:embed="rId3">
              <a:alphaModFix/>
            </a:blip>
            <a:stretch>
              <a:fillRect/>
            </a:stretch>
          </p:blipFill>
          <p:spPr>
            <a:xfrm>
              <a:off x="5078575" y="1616787"/>
              <a:ext cx="2528275" cy="2528275"/>
            </a:xfrm>
            <a:prstGeom prst="rect">
              <a:avLst/>
            </a:prstGeom>
            <a:noFill/>
            <a:ln>
              <a:noFill/>
            </a:ln>
          </p:spPr>
        </p:pic>
        <p:pic>
          <p:nvPicPr>
            <p:cNvPr id="394" name="Google Shape;394;p51"/>
            <p:cNvPicPr preferRelativeResize="0"/>
            <p:nvPr/>
          </p:nvPicPr>
          <p:blipFill>
            <a:blip r:embed="rId4">
              <a:alphaModFix/>
            </a:blip>
            <a:stretch>
              <a:fillRect/>
            </a:stretch>
          </p:blipFill>
          <p:spPr>
            <a:xfrm>
              <a:off x="1262150" y="1563800"/>
              <a:ext cx="2634250" cy="2634250"/>
            </a:xfrm>
            <a:prstGeom prst="rect">
              <a:avLst/>
            </a:prstGeom>
            <a:noFill/>
            <a:ln>
              <a:noFill/>
            </a:ln>
          </p:spPr>
        </p:pic>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16"/>
          <p:cNvSpPr txBox="1"/>
          <p:nvPr/>
        </p:nvSpPr>
        <p:spPr>
          <a:xfrm>
            <a:off x="269550" y="204900"/>
            <a:ext cx="5470800" cy="1149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400">
                <a:solidFill>
                  <a:srgbClr val="63A845"/>
                </a:solidFill>
                <a:latin typeface="Roboto"/>
                <a:ea typeface="Roboto"/>
                <a:cs typeface="Roboto"/>
                <a:sym typeface="Roboto"/>
              </a:rPr>
              <a:t>Our Approach:</a:t>
            </a:r>
            <a:endParaRPr b="1" sz="2400">
              <a:solidFill>
                <a:srgbClr val="63A845"/>
              </a:solidFill>
              <a:latin typeface="Roboto"/>
              <a:ea typeface="Roboto"/>
              <a:cs typeface="Roboto"/>
              <a:sym typeface="Roboto"/>
            </a:endParaRPr>
          </a:p>
          <a:p>
            <a:pPr indent="0" lvl="0" marL="0" rtl="0" algn="l">
              <a:spcBef>
                <a:spcPts val="0"/>
              </a:spcBef>
              <a:spcAft>
                <a:spcPts val="0"/>
              </a:spcAft>
              <a:buNone/>
            </a:pPr>
            <a:r>
              <a:rPr b="1" lang="en" sz="2400">
                <a:solidFill>
                  <a:srgbClr val="1D376A"/>
                </a:solidFill>
                <a:latin typeface="Roboto"/>
                <a:ea typeface="Roboto"/>
                <a:cs typeface="Roboto"/>
                <a:sym typeface="Roboto"/>
              </a:rPr>
              <a:t>Scientist-Practitioner Model</a:t>
            </a:r>
            <a:endParaRPr b="1" sz="2400">
              <a:solidFill>
                <a:srgbClr val="1D376A"/>
              </a:solidFill>
              <a:latin typeface="Roboto"/>
              <a:ea typeface="Roboto"/>
              <a:cs typeface="Roboto"/>
              <a:sym typeface="Roboto"/>
            </a:endParaRPr>
          </a:p>
          <a:p>
            <a:pPr indent="0" lvl="0" marL="0" rtl="0" algn="l">
              <a:spcBef>
                <a:spcPts val="0"/>
              </a:spcBef>
              <a:spcAft>
                <a:spcPts val="0"/>
              </a:spcAft>
              <a:buNone/>
            </a:pPr>
            <a:r>
              <a:t/>
            </a:r>
            <a:endParaRPr b="1" sz="2400">
              <a:solidFill>
                <a:schemeClr val="dk1"/>
              </a:solidFill>
              <a:latin typeface="Roboto"/>
              <a:ea typeface="Roboto"/>
              <a:cs typeface="Roboto"/>
              <a:sym typeface="Roboto"/>
            </a:endParaRPr>
          </a:p>
        </p:txBody>
      </p:sp>
      <p:grpSp>
        <p:nvGrpSpPr>
          <p:cNvPr id="83" name="Google Shape;83;p16"/>
          <p:cNvGrpSpPr/>
          <p:nvPr/>
        </p:nvGrpSpPr>
        <p:grpSpPr>
          <a:xfrm>
            <a:off x="-2150324" y="1456675"/>
            <a:ext cx="5001151" cy="5244600"/>
            <a:chOff x="5845376" y="-1290900"/>
            <a:chExt cx="5001151" cy="5244600"/>
          </a:xfrm>
        </p:grpSpPr>
        <p:sp>
          <p:nvSpPr>
            <p:cNvPr id="84" name="Google Shape;84;p16"/>
            <p:cNvSpPr/>
            <p:nvPr/>
          </p:nvSpPr>
          <p:spPr>
            <a:xfrm rot="-2304248">
              <a:off x="8865345" y="-1628738"/>
              <a:ext cx="566963" cy="4749585"/>
            </a:xfrm>
            <a:prstGeom prst="rect">
              <a:avLst/>
            </a:prstGeom>
            <a:solidFill>
              <a:srgbClr val="1D37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16"/>
            <p:cNvSpPr/>
            <p:nvPr/>
          </p:nvSpPr>
          <p:spPr>
            <a:xfrm rot="-2306167">
              <a:off x="8670592" y="-1214634"/>
              <a:ext cx="180007" cy="4749585"/>
            </a:xfrm>
            <a:prstGeom prst="rect">
              <a:avLst/>
            </a:prstGeom>
            <a:solidFill>
              <a:srgbClr val="63A8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6"/>
            <p:cNvSpPr/>
            <p:nvPr/>
          </p:nvSpPr>
          <p:spPr>
            <a:xfrm rot="-2304542">
              <a:off x="7632537" y="-1688505"/>
              <a:ext cx="824277" cy="6039811"/>
            </a:xfrm>
            <a:prstGeom prst="rect">
              <a:avLst/>
            </a:prstGeom>
            <a:solidFill>
              <a:srgbClr val="1D37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87" name="Google Shape;87;p16"/>
          <p:cNvPicPr preferRelativeResize="0"/>
          <p:nvPr/>
        </p:nvPicPr>
        <p:blipFill>
          <a:blip r:embed="rId3">
            <a:alphaModFix/>
          </a:blip>
          <a:stretch>
            <a:fillRect/>
          </a:stretch>
        </p:blipFill>
        <p:spPr>
          <a:xfrm>
            <a:off x="2195800" y="1456675"/>
            <a:ext cx="3184125" cy="2842150"/>
          </a:xfrm>
          <a:prstGeom prst="rect">
            <a:avLst/>
          </a:prstGeom>
          <a:noFill/>
          <a:ln>
            <a:noFill/>
          </a:ln>
        </p:spPr>
      </p:pic>
      <p:pic>
        <p:nvPicPr>
          <p:cNvPr id="88" name="Google Shape;88;p16"/>
          <p:cNvPicPr preferRelativeResize="0"/>
          <p:nvPr/>
        </p:nvPicPr>
        <p:blipFill>
          <a:blip r:embed="rId4">
            <a:alphaModFix/>
          </a:blip>
          <a:stretch>
            <a:fillRect/>
          </a:stretch>
        </p:blipFill>
        <p:spPr>
          <a:xfrm>
            <a:off x="5329975" y="1156074"/>
            <a:ext cx="3142725" cy="3142752"/>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8" name="Shape 398"/>
        <p:cNvGrpSpPr/>
        <p:nvPr/>
      </p:nvGrpSpPr>
      <p:grpSpPr>
        <a:xfrm>
          <a:off x="0" y="0"/>
          <a:ext cx="0" cy="0"/>
          <a:chOff x="0" y="0"/>
          <a:chExt cx="0" cy="0"/>
        </a:xfrm>
      </p:grpSpPr>
      <p:sp>
        <p:nvSpPr>
          <p:cNvPr id="399" name="Google Shape;399;p52"/>
          <p:cNvSpPr txBox="1"/>
          <p:nvPr/>
        </p:nvSpPr>
        <p:spPr>
          <a:xfrm>
            <a:off x="269550" y="204900"/>
            <a:ext cx="7926300" cy="1223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2400">
                <a:solidFill>
                  <a:srgbClr val="CC0000"/>
                </a:solidFill>
                <a:latin typeface="Roboto Medium"/>
                <a:ea typeface="Roboto Medium"/>
                <a:cs typeface="Roboto Medium"/>
                <a:sym typeface="Roboto Medium"/>
              </a:rPr>
              <a:t>Critical Barriers:</a:t>
            </a:r>
            <a:endParaRPr sz="2400">
              <a:solidFill>
                <a:srgbClr val="CC0000"/>
              </a:solidFill>
              <a:latin typeface="Roboto Medium"/>
              <a:ea typeface="Roboto Medium"/>
              <a:cs typeface="Roboto Medium"/>
              <a:sym typeface="Roboto Medium"/>
            </a:endParaRPr>
          </a:p>
          <a:p>
            <a:pPr indent="0" lvl="0" marL="0" rtl="0" algn="l">
              <a:spcBef>
                <a:spcPts val="0"/>
              </a:spcBef>
              <a:spcAft>
                <a:spcPts val="0"/>
              </a:spcAft>
              <a:buNone/>
            </a:pPr>
            <a:r>
              <a:rPr lang="en" sz="2400">
                <a:solidFill>
                  <a:schemeClr val="dk1"/>
                </a:solidFill>
                <a:latin typeface="Roboto Medium"/>
                <a:ea typeface="Roboto Medium"/>
                <a:cs typeface="Roboto Medium"/>
                <a:sym typeface="Roboto Medium"/>
              </a:rPr>
              <a:t>Leadership fails to actively encourage employees to engage in wellness programs.</a:t>
            </a:r>
            <a:endParaRPr sz="2400">
              <a:solidFill>
                <a:schemeClr val="dk1"/>
              </a:solidFill>
              <a:latin typeface="Roboto Medium"/>
              <a:ea typeface="Roboto Medium"/>
              <a:cs typeface="Roboto Medium"/>
              <a:sym typeface="Roboto Medium"/>
            </a:endParaRPr>
          </a:p>
        </p:txBody>
      </p:sp>
      <p:grpSp>
        <p:nvGrpSpPr>
          <p:cNvPr id="400" name="Google Shape;400;p52"/>
          <p:cNvGrpSpPr/>
          <p:nvPr/>
        </p:nvGrpSpPr>
        <p:grpSpPr>
          <a:xfrm>
            <a:off x="1461498" y="1482387"/>
            <a:ext cx="6220997" cy="3499331"/>
            <a:chOff x="1362075" y="1186200"/>
            <a:chExt cx="6652050" cy="3741800"/>
          </a:xfrm>
        </p:grpSpPr>
        <p:pic>
          <p:nvPicPr>
            <p:cNvPr id="401" name="Google Shape;401;p52"/>
            <p:cNvPicPr preferRelativeResize="0"/>
            <p:nvPr/>
          </p:nvPicPr>
          <p:blipFill>
            <a:blip r:embed="rId3">
              <a:alphaModFix/>
            </a:blip>
            <a:stretch>
              <a:fillRect/>
            </a:stretch>
          </p:blipFill>
          <p:spPr>
            <a:xfrm>
              <a:off x="1362075" y="1186200"/>
              <a:ext cx="3326025" cy="1870900"/>
            </a:xfrm>
            <a:prstGeom prst="rect">
              <a:avLst/>
            </a:prstGeom>
            <a:noFill/>
            <a:ln>
              <a:noFill/>
            </a:ln>
          </p:spPr>
        </p:pic>
        <p:pic>
          <p:nvPicPr>
            <p:cNvPr id="402" name="Google Shape;402;p52"/>
            <p:cNvPicPr preferRelativeResize="0"/>
            <p:nvPr/>
          </p:nvPicPr>
          <p:blipFill>
            <a:blip r:embed="rId3">
              <a:alphaModFix/>
            </a:blip>
            <a:stretch>
              <a:fillRect/>
            </a:stretch>
          </p:blipFill>
          <p:spPr>
            <a:xfrm>
              <a:off x="4688100" y="1186200"/>
              <a:ext cx="3326025" cy="1870900"/>
            </a:xfrm>
            <a:prstGeom prst="rect">
              <a:avLst/>
            </a:prstGeom>
            <a:noFill/>
            <a:ln>
              <a:noFill/>
            </a:ln>
          </p:spPr>
        </p:pic>
        <p:pic>
          <p:nvPicPr>
            <p:cNvPr id="403" name="Google Shape;403;p52"/>
            <p:cNvPicPr preferRelativeResize="0"/>
            <p:nvPr/>
          </p:nvPicPr>
          <p:blipFill>
            <a:blip r:embed="rId3">
              <a:alphaModFix/>
            </a:blip>
            <a:stretch>
              <a:fillRect/>
            </a:stretch>
          </p:blipFill>
          <p:spPr>
            <a:xfrm>
              <a:off x="1362075" y="3057100"/>
              <a:ext cx="3326025" cy="1870900"/>
            </a:xfrm>
            <a:prstGeom prst="rect">
              <a:avLst/>
            </a:prstGeom>
            <a:noFill/>
            <a:ln>
              <a:noFill/>
            </a:ln>
          </p:spPr>
        </p:pic>
        <p:pic>
          <p:nvPicPr>
            <p:cNvPr id="404" name="Google Shape;404;p52"/>
            <p:cNvPicPr preferRelativeResize="0"/>
            <p:nvPr/>
          </p:nvPicPr>
          <p:blipFill>
            <a:blip r:embed="rId3">
              <a:alphaModFix/>
            </a:blip>
            <a:stretch>
              <a:fillRect/>
            </a:stretch>
          </p:blipFill>
          <p:spPr>
            <a:xfrm>
              <a:off x="4688100" y="3057100"/>
              <a:ext cx="3326025" cy="1870900"/>
            </a:xfrm>
            <a:prstGeom prst="rect">
              <a:avLst/>
            </a:prstGeom>
            <a:noFill/>
            <a:ln>
              <a:noFill/>
            </a:ln>
          </p:spPr>
        </p:pic>
      </p:gr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8" name="Shape 408"/>
        <p:cNvGrpSpPr/>
        <p:nvPr/>
      </p:nvGrpSpPr>
      <p:grpSpPr>
        <a:xfrm>
          <a:off x="0" y="0"/>
          <a:ext cx="0" cy="0"/>
          <a:chOff x="0" y="0"/>
          <a:chExt cx="0" cy="0"/>
        </a:xfrm>
      </p:grpSpPr>
      <p:sp>
        <p:nvSpPr>
          <p:cNvPr id="409" name="Google Shape;409;p53"/>
          <p:cNvSpPr txBox="1"/>
          <p:nvPr/>
        </p:nvSpPr>
        <p:spPr>
          <a:xfrm>
            <a:off x="237225" y="258800"/>
            <a:ext cx="6977100" cy="1482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2400">
                <a:solidFill>
                  <a:srgbClr val="CC0000"/>
                </a:solidFill>
                <a:latin typeface="Roboto Medium"/>
                <a:ea typeface="Roboto Medium"/>
                <a:cs typeface="Roboto Medium"/>
                <a:sym typeface="Roboto Medium"/>
              </a:rPr>
              <a:t>Critical Barriers:</a:t>
            </a:r>
            <a:endParaRPr sz="2400">
              <a:solidFill>
                <a:srgbClr val="CC0000"/>
              </a:solidFill>
              <a:latin typeface="Roboto Medium"/>
              <a:ea typeface="Roboto Medium"/>
              <a:cs typeface="Roboto Medium"/>
              <a:sym typeface="Roboto Medium"/>
            </a:endParaRPr>
          </a:p>
          <a:p>
            <a:pPr indent="0" lvl="0" marL="0" rtl="0" algn="l">
              <a:spcBef>
                <a:spcPts val="0"/>
              </a:spcBef>
              <a:spcAft>
                <a:spcPts val="0"/>
              </a:spcAft>
              <a:buNone/>
            </a:pPr>
            <a:r>
              <a:rPr lang="en" sz="2400">
                <a:solidFill>
                  <a:schemeClr val="dk1"/>
                </a:solidFill>
                <a:latin typeface="Roboto Medium"/>
                <a:ea typeface="Roboto Medium"/>
                <a:cs typeface="Roboto Medium"/>
                <a:sym typeface="Roboto Medium"/>
              </a:rPr>
              <a:t>Long Work Hours</a:t>
            </a:r>
            <a:endParaRPr sz="2400">
              <a:solidFill>
                <a:schemeClr val="dk1"/>
              </a:solidFill>
              <a:latin typeface="Roboto Medium"/>
              <a:ea typeface="Roboto Medium"/>
              <a:cs typeface="Roboto Medium"/>
              <a:sym typeface="Roboto Medium"/>
            </a:endParaRPr>
          </a:p>
          <a:p>
            <a:pPr indent="0" lvl="0" marL="0" rtl="0" algn="l">
              <a:spcBef>
                <a:spcPts val="0"/>
              </a:spcBef>
              <a:spcAft>
                <a:spcPts val="0"/>
              </a:spcAft>
              <a:buNone/>
            </a:pPr>
            <a:r>
              <a:rPr lang="en" sz="2400">
                <a:solidFill>
                  <a:schemeClr val="dk1"/>
                </a:solidFill>
                <a:latin typeface="Roboto Medium"/>
                <a:ea typeface="Roboto Medium"/>
                <a:cs typeface="Roboto Medium"/>
                <a:sym typeface="Roboto Medium"/>
              </a:rPr>
              <a:t>a</a:t>
            </a:r>
            <a:r>
              <a:rPr lang="en" sz="2400">
                <a:solidFill>
                  <a:schemeClr val="dk1"/>
                </a:solidFill>
                <a:latin typeface="Roboto Medium"/>
                <a:ea typeface="Roboto Medium"/>
                <a:cs typeface="Roboto Medium"/>
                <a:sym typeface="Roboto Medium"/>
              </a:rPr>
              <a:t>re expected in</a:t>
            </a:r>
            <a:endParaRPr sz="2400">
              <a:solidFill>
                <a:schemeClr val="dk1"/>
              </a:solidFill>
              <a:latin typeface="Roboto Medium"/>
              <a:ea typeface="Roboto Medium"/>
              <a:cs typeface="Roboto Medium"/>
              <a:sym typeface="Roboto Medium"/>
            </a:endParaRPr>
          </a:p>
          <a:p>
            <a:pPr indent="0" lvl="0" marL="0" rtl="0" algn="l">
              <a:spcBef>
                <a:spcPts val="0"/>
              </a:spcBef>
              <a:spcAft>
                <a:spcPts val="0"/>
              </a:spcAft>
              <a:buNone/>
            </a:pPr>
            <a:r>
              <a:rPr lang="en" sz="2400">
                <a:solidFill>
                  <a:schemeClr val="dk1"/>
                </a:solidFill>
                <a:latin typeface="Roboto Medium"/>
                <a:ea typeface="Roboto Medium"/>
                <a:cs typeface="Roboto Medium"/>
                <a:sym typeface="Roboto Medium"/>
              </a:rPr>
              <a:t>t</a:t>
            </a:r>
            <a:r>
              <a:rPr lang="en" sz="2400">
                <a:solidFill>
                  <a:schemeClr val="dk1"/>
                </a:solidFill>
                <a:latin typeface="Roboto Medium"/>
                <a:ea typeface="Roboto Medium"/>
                <a:cs typeface="Roboto Medium"/>
                <a:sym typeface="Roboto Medium"/>
              </a:rPr>
              <a:t>he organization.</a:t>
            </a:r>
            <a:endParaRPr sz="2400">
              <a:solidFill>
                <a:schemeClr val="dk1"/>
              </a:solidFill>
              <a:latin typeface="Roboto Medium"/>
              <a:ea typeface="Roboto Medium"/>
              <a:cs typeface="Roboto Medium"/>
              <a:sym typeface="Roboto Medium"/>
            </a:endParaRPr>
          </a:p>
        </p:txBody>
      </p:sp>
      <p:pic>
        <p:nvPicPr>
          <p:cNvPr id="410" name="Google Shape;410;p53"/>
          <p:cNvPicPr preferRelativeResize="0"/>
          <p:nvPr/>
        </p:nvPicPr>
        <p:blipFill rotWithShape="1">
          <a:blip r:embed="rId3">
            <a:alphaModFix/>
          </a:blip>
          <a:srcRect b="0" l="0" r="0" t="7364"/>
          <a:stretch/>
        </p:blipFill>
        <p:spPr>
          <a:xfrm>
            <a:off x="2791450" y="0"/>
            <a:ext cx="3561100" cy="514350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4" name="Shape 414"/>
        <p:cNvGrpSpPr/>
        <p:nvPr/>
      </p:nvGrpSpPr>
      <p:grpSpPr>
        <a:xfrm>
          <a:off x="0" y="0"/>
          <a:ext cx="0" cy="0"/>
          <a:chOff x="0" y="0"/>
          <a:chExt cx="0" cy="0"/>
        </a:xfrm>
      </p:grpSpPr>
      <p:sp>
        <p:nvSpPr>
          <p:cNvPr id="415" name="Google Shape;415;p54"/>
          <p:cNvSpPr txBox="1"/>
          <p:nvPr/>
        </p:nvSpPr>
        <p:spPr>
          <a:xfrm>
            <a:off x="248000" y="140200"/>
            <a:ext cx="7926300" cy="981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2400">
                <a:solidFill>
                  <a:srgbClr val="CC0000"/>
                </a:solidFill>
                <a:latin typeface="Roboto Medium"/>
                <a:ea typeface="Roboto Medium"/>
                <a:cs typeface="Roboto Medium"/>
                <a:sym typeface="Roboto Medium"/>
              </a:rPr>
              <a:t>Critical Barriers:</a:t>
            </a:r>
            <a:endParaRPr sz="2400">
              <a:solidFill>
                <a:srgbClr val="CC0000"/>
              </a:solidFill>
              <a:latin typeface="Roboto Medium"/>
              <a:ea typeface="Roboto Medium"/>
              <a:cs typeface="Roboto Medium"/>
              <a:sym typeface="Roboto Medium"/>
            </a:endParaRPr>
          </a:p>
          <a:p>
            <a:pPr indent="0" lvl="0" marL="0" rtl="0" algn="l">
              <a:spcBef>
                <a:spcPts val="0"/>
              </a:spcBef>
              <a:spcAft>
                <a:spcPts val="0"/>
              </a:spcAft>
              <a:buNone/>
            </a:pPr>
            <a:r>
              <a:rPr lang="en" sz="2400">
                <a:solidFill>
                  <a:schemeClr val="dk1"/>
                </a:solidFill>
                <a:latin typeface="Roboto Medium"/>
                <a:ea typeface="Roboto Medium"/>
                <a:cs typeface="Roboto Medium"/>
                <a:sym typeface="Roboto Medium"/>
              </a:rPr>
              <a:t>Employee Burnout</a:t>
            </a:r>
            <a:endParaRPr sz="2400">
              <a:solidFill>
                <a:schemeClr val="dk1"/>
              </a:solidFill>
              <a:latin typeface="Roboto Medium"/>
              <a:ea typeface="Roboto Medium"/>
              <a:cs typeface="Roboto Medium"/>
              <a:sym typeface="Roboto Medium"/>
            </a:endParaRPr>
          </a:p>
        </p:txBody>
      </p:sp>
      <p:pic>
        <p:nvPicPr>
          <p:cNvPr id="416" name="Google Shape;416;p54"/>
          <p:cNvPicPr preferRelativeResize="0"/>
          <p:nvPr/>
        </p:nvPicPr>
        <p:blipFill>
          <a:blip r:embed="rId3">
            <a:alphaModFix/>
          </a:blip>
          <a:stretch>
            <a:fillRect/>
          </a:stretch>
        </p:blipFill>
        <p:spPr>
          <a:xfrm>
            <a:off x="1719100" y="1186200"/>
            <a:ext cx="5705810" cy="3652498"/>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0" name="Shape 420"/>
        <p:cNvGrpSpPr/>
        <p:nvPr/>
      </p:nvGrpSpPr>
      <p:grpSpPr>
        <a:xfrm>
          <a:off x="0" y="0"/>
          <a:ext cx="0" cy="0"/>
          <a:chOff x="0" y="0"/>
          <a:chExt cx="0" cy="0"/>
        </a:xfrm>
      </p:grpSpPr>
      <p:sp>
        <p:nvSpPr>
          <p:cNvPr id="421" name="Google Shape;421;p55"/>
          <p:cNvSpPr txBox="1"/>
          <p:nvPr/>
        </p:nvSpPr>
        <p:spPr>
          <a:xfrm>
            <a:off x="269550" y="204900"/>
            <a:ext cx="3936000" cy="981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400">
                <a:solidFill>
                  <a:srgbClr val="63A845"/>
                </a:solidFill>
                <a:latin typeface="Roboto"/>
                <a:ea typeface="Roboto"/>
                <a:cs typeface="Roboto"/>
                <a:sym typeface="Roboto"/>
              </a:rPr>
              <a:t>The Selection Model</a:t>
            </a:r>
            <a:endParaRPr b="1" sz="2400">
              <a:solidFill>
                <a:srgbClr val="63A845"/>
              </a:solidFill>
              <a:latin typeface="Roboto"/>
              <a:ea typeface="Roboto"/>
              <a:cs typeface="Roboto"/>
              <a:sym typeface="Roboto"/>
            </a:endParaRPr>
          </a:p>
          <a:p>
            <a:pPr indent="0" lvl="0" marL="0" rtl="0" algn="l">
              <a:spcBef>
                <a:spcPts val="0"/>
              </a:spcBef>
              <a:spcAft>
                <a:spcPts val="0"/>
              </a:spcAft>
              <a:buNone/>
            </a:pPr>
            <a:r>
              <a:t/>
            </a:r>
            <a:endParaRPr b="1" sz="2400">
              <a:solidFill>
                <a:schemeClr val="dk1"/>
              </a:solidFill>
              <a:latin typeface="Roboto"/>
              <a:ea typeface="Roboto"/>
              <a:cs typeface="Roboto"/>
              <a:sym typeface="Roboto"/>
            </a:endParaRPr>
          </a:p>
        </p:txBody>
      </p:sp>
      <p:sp>
        <p:nvSpPr>
          <p:cNvPr id="422" name="Google Shape;422;p55"/>
          <p:cNvSpPr txBox="1"/>
          <p:nvPr/>
        </p:nvSpPr>
        <p:spPr>
          <a:xfrm>
            <a:off x="269550" y="1186200"/>
            <a:ext cx="7243800" cy="3509700"/>
          </a:xfrm>
          <a:prstGeom prst="rect">
            <a:avLst/>
          </a:prstGeom>
          <a:noFill/>
          <a:ln>
            <a:noFill/>
          </a:ln>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Clr>
                <a:schemeClr val="dk1"/>
              </a:buClr>
              <a:buSzPts val="1800"/>
              <a:buFont typeface="Roboto"/>
              <a:buChar char="●"/>
            </a:pPr>
            <a:r>
              <a:rPr lang="en" sz="1800">
                <a:solidFill>
                  <a:schemeClr val="dk1"/>
                </a:solidFill>
                <a:latin typeface="Roboto"/>
                <a:ea typeface="Roboto"/>
                <a:cs typeface="Roboto"/>
                <a:sym typeface="Roboto"/>
              </a:rPr>
              <a:t>Individual and organizational requirements</a:t>
            </a:r>
            <a:endParaRPr sz="1800">
              <a:solidFill>
                <a:schemeClr val="dk1"/>
              </a:solidFill>
              <a:latin typeface="Roboto"/>
              <a:ea typeface="Roboto"/>
              <a:cs typeface="Roboto"/>
              <a:sym typeface="Roboto"/>
            </a:endParaRPr>
          </a:p>
          <a:p>
            <a:pPr indent="-342900" lvl="0" marL="457200" rtl="0" algn="l">
              <a:lnSpc>
                <a:spcPct val="150000"/>
              </a:lnSpc>
              <a:spcBef>
                <a:spcPts val="0"/>
              </a:spcBef>
              <a:spcAft>
                <a:spcPts val="0"/>
              </a:spcAft>
              <a:buClr>
                <a:schemeClr val="dk1"/>
              </a:buClr>
              <a:buSzPts val="1800"/>
              <a:buFont typeface="Roboto"/>
              <a:buChar char="●"/>
            </a:pPr>
            <a:r>
              <a:rPr lang="en" sz="1800">
                <a:solidFill>
                  <a:schemeClr val="dk1"/>
                </a:solidFill>
                <a:latin typeface="Roboto"/>
                <a:ea typeface="Roboto"/>
                <a:cs typeface="Roboto"/>
                <a:sym typeface="Roboto"/>
              </a:rPr>
              <a:t>Wellness program characteristics</a:t>
            </a:r>
            <a:endParaRPr sz="1800">
              <a:solidFill>
                <a:schemeClr val="dk1"/>
              </a:solidFill>
              <a:latin typeface="Roboto"/>
              <a:ea typeface="Roboto"/>
              <a:cs typeface="Roboto"/>
              <a:sym typeface="Roboto"/>
            </a:endParaRPr>
          </a:p>
          <a:p>
            <a:pPr indent="-342900" lvl="0" marL="457200" rtl="0" algn="l">
              <a:lnSpc>
                <a:spcPct val="150000"/>
              </a:lnSpc>
              <a:spcBef>
                <a:spcPts val="0"/>
              </a:spcBef>
              <a:spcAft>
                <a:spcPts val="0"/>
              </a:spcAft>
              <a:buClr>
                <a:schemeClr val="dk1"/>
              </a:buClr>
              <a:buSzPts val="1800"/>
              <a:buFont typeface="Roboto"/>
              <a:buChar char="●"/>
            </a:pPr>
            <a:r>
              <a:rPr lang="en" sz="1800">
                <a:solidFill>
                  <a:schemeClr val="dk1"/>
                </a:solidFill>
                <a:latin typeface="Roboto"/>
                <a:ea typeface="Roboto"/>
                <a:cs typeface="Roboto"/>
                <a:sym typeface="Roboto"/>
              </a:rPr>
              <a:t>Match requirements to WP characteristics</a:t>
            </a:r>
            <a:endParaRPr sz="1800">
              <a:solidFill>
                <a:schemeClr val="dk1"/>
              </a:solidFill>
              <a:latin typeface="Roboto"/>
              <a:ea typeface="Roboto"/>
              <a:cs typeface="Roboto"/>
              <a:sym typeface="Roboto"/>
            </a:endParaRPr>
          </a:p>
          <a:p>
            <a:pPr indent="-342900" lvl="0" marL="457200" rtl="0" algn="l">
              <a:lnSpc>
                <a:spcPct val="150000"/>
              </a:lnSpc>
              <a:spcBef>
                <a:spcPts val="0"/>
              </a:spcBef>
              <a:spcAft>
                <a:spcPts val="0"/>
              </a:spcAft>
              <a:buClr>
                <a:schemeClr val="dk1"/>
              </a:buClr>
              <a:buSzPts val="1800"/>
              <a:buFont typeface="Roboto"/>
              <a:buChar char="●"/>
            </a:pPr>
            <a:r>
              <a:rPr lang="en" sz="1800">
                <a:solidFill>
                  <a:schemeClr val="dk1"/>
                </a:solidFill>
                <a:latin typeface="Roboto"/>
                <a:ea typeface="Roboto"/>
                <a:cs typeface="Roboto"/>
                <a:sym typeface="Roboto"/>
              </a:rPr>
              <a:t>Rank order the percentage of requirements met</a:t>
            </a:r>
            <a:endParaRPr sz="1800">
              <a:latin typeface="Roboto"/>
              <a:ea typeface="Roboto"/>
              <a:cs typeface="Roboto"/>
              <a:sym typeface="Roboto"/>
            </a:endParaRPr>
          </a:p>
        </p:txBody>
      </p:sp>
      <p:sp>
        <p:nvSpPr>
          <p:cNvPr id="423" name="Google Shape;423;p55"/>
          <p:cNvSpPr/>
          <p:nvPr/>
        </p:nvSpPr>
        <p:spPr>
          <a:xfrm rot="-2304248">
            <a:off x="8865345" y="-1628738"/>
            <a:ext cx="566963" cy="4749585"/>
          </a:xfrm>
          <a:prstGeom prst="rect">
            <a:avLst/>
          </a:prstGeom>
          <a:solidFill>
            <a:srgbClr val="1D37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55"/>
          <p:cNvSpPr/>
          <p:nvPr/>
        </p:nvSpPr>
        <p:spPr>
          <a:xfrm rot="-2306167">
            <a:off x="8670592" y="-1214634"/>
            <a:ext cx="180007" cy="4749585"/>
          </a:xfrm>
          <a:prstGeom prst="rect">
            <a:avLst/>
          </a:prstGeom>
          <a:solidFill>
            <a:srgbClr val="63A8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55"/>
          <p:cNvSpPr/>
          <p:nvPr/>
        </p:nvSpPr>
        <p:spPr>
          <a:xfrm rot="-2304542">
            <a:off x="7632537" y="-1688505"/>
            <a:ext cx="824277" cy="6039811"/>
          </a:xfrm>
          <a:prstGeom prst="rect">
            <a:avLst/>
          </a:prstGeom>
          <a:solidFill>
            <a:srgbClr val="1D37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9" name="Shape 429"/>
        <p:cNvGrpSpPr/>
        <p:nvPr/>
      </p:nvGrpSpPr>
      <p:grpSpPr>
        <a:xfrm>
          <a:off x="0" y="0"/>
          <a:ext cx="0" cy="0"/>
          <a:chOff x="0" y="0"/>
          <a:chExt cx="0" cy="0"/>
        </a:xfrm>
      </p:grpSpPr>
      <p:sp>
        <p:nvSpPr>
          <p:cNvPr id="430" name="Google Shape;430;p56"/>
          <p:cNvSpPr txBox="1"/>
          <p:nvPr/>
        </p:nvSpPr>
        <p:spPr>
          <a:xfrm>
            <a:off x="306075" y="128500"/>
            <a:ext cx="7926300" cy="1471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2400">
              <a:solidFill>
                <a:schemeClr val="dk1"/>
              </a:solidFill>
              <a:latin typeface="Roboto Medium"/>
              <a:ea typeface="Roboto Medium"/>
              <a:cs typeface="Roboto Medium"/>
              <a:sym typeface="Roboto Medium"/>
            </a:endParaRPr>
          </a:p>
          <a:p>
            <a:pPr indent="0" lvl="0" marL="0" rtl="0" algn="l">
              <a:spcBef>
                <a:spcPts val="0"/>
              </a:spcBef>
              <a:spcAft>
                <a:spcPts val="0"/>
              </a:spcAft>
              <a:buNone/>
            </a:pPr>
            <a:r>
              <a:t/>
            </a:r>
            <a:endParaRPr sz="2400">
              <a:solidFill>
                <a:schemeClr val="dk1"/>
              </a:solidFill>
              <a:latin typeface="Roboto Medium"/>
              <a:ea typeface="Roboto Medium"/>
              <a:cs typeface="Roboto Medium"/>
              <a:sym typeface="Roboto Medium"/>
            </a:endParaRPr>
          </a:p>
        </p:txBody>
      </p:sp>
      <p:pic>
        <p:nvPicPr>
          <p:cNvPr id="431" name="Google Shape;431;p56"/>
          <p:cNvPicPr preferRelativeResize="0"/>
          <p:nvPr/>
        </p:nvPicPr>
        <p:blipFill>
          <a:blip r:embed="rId3">
            <a:alphaModFix/>
          </a:blip>
          <a:stretch>
            <a:fillRect/>
          </a:stretch>
        </p:blipFill>
        <p:spPr>
          <a:xfrm>
            <a:off x="1500599" y="201661"/>
            <a:ext cx="6142794" cy="4740175"/>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5" name="Shape 435"/>
        <p:cNvGrpSpPr/>
        <p:nvPr/>
      </p:nvGrpSpPr>
      <p:grpSpPr>
        <a:xfrm>
          <a:off x="0" y="0"/>
          <a:ext cx="0" cy="0"/>
          <a:chOff x="0" y="0"/>
          <a:chExt cx="0" cy="0"/>
        </a:xfrm>
      </p:grpSpPr>
      <p:sp>
        <p:nvSpPr>
          <p:cNvPr id="436" name="Google Shape;436;p57"/>
          <p:cNvSpPr txBox="1"/>
          <p:nvPr/>
        </p:nvSpPr>
        <p:spPr>
          <a:xfrm>
            <a:off x="306075" y="128500"/>
            <a:ext cx="7926300" cy="1471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2400">
              <a:solidFill>
                <a:schemeClr val="dk1"/>
              </a:solidFill>
              <a:latin typeface="Roboto Medium"/>
              <a:ea typeface="Roboto Medium"/>
              <a:cs typeface="Roboto Medium"/>
              <a:sym typeface="Roboto Medium"/>
            </a:endParaRPr>
          </a:p>
          <a:p>
            <a:pPr indent="0" lvl="0" marL="0" rtl="0" algn="l">
              <a:spcBef>
                <a:spcPts val="0"/>
              </a:spcBef>
              <a:spcAft>
                <a:spcPts val="0"/>
              </a:spcAft>
              <a:buNone/>
            </a:pPr>
            <a:r>
              <a:t/>
            </a:r>
            <a:endParaRPr sz="2400">
              <a:solidFill>
                <a:schemeClr val="dk1"/>
              </a:solidFill>
              <a:latin typeface="Roboto Medium"/>
              <a:ea typeface="Roboto Medium"/>
              <a:cs typeface="Roboto Medium"/>
              <a:sym typeface="Roboto Medium"/>
            </a:endParaRPr>
          </a:p>
        </p:txBody>
      </p:sp>
      <p:pic>
        <p:nvPicPr>
          <p:cNvPr id="437" name="Google Shape;437;p57" title="Interactive Tool-Screen recording.mov">
            <a:hlinkClick r:id="rId3"/>
          </p:cNvPr>
          <p:cNvPicPr preferRelativeResize="0"/>
          <p:nvPr/>
        </p:nvPicPr>
        <p:blipFill>
          <a:blip r:embed="rId4">
            <a:alphaModFix/>
          </a:blip>
          <a:stretch>
            <a:fillRect/>
          </a:stretch>
        </p:blipFill>
        <p:spPr>
          <a:xfrm>
            <a:off x="1143000" y="0"/>
            <a:ext cx="6858000" cy="5143500"/>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1" name="Shape 441"/>
        <p:cNvGrpSpPr/>
        <p:nvPr/>
      </p:nvGrpSpPr>
      <p:grpSpPr>
        <a:xfrm>
          <a:off x="0" y="0"/>
          <a:ext cx="0" cy="0"/>
          <a:chOff x="0" y="0"/>
          <a:chExt cx="0" cy="0"/>
        </a:xfrm>
      </p:grpSpPr>
      <p:sp>
        <p:nvSpPr>
          <p:cNvPr id="442" name="Google Shape;442;p58"/>
          <p:cNvSpPr txBox="1"/>
          <p:nvPr/>
        </p:nvSpPr>
        <p:spPr>
          <a:xfrm>
            <a:off x="541350" y="1094800"/>
            <a:ext cx="8061300" cy="3115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3600">
                <a:solidFill>
                  <a:srgbClr val="1D376A"/>
                </a:solidFill>
                <a:latin typeface="Roboto"/>
                <a:ea typeface="Roboto"/>
                <a:cs typeface="Roboto"/>
                <a:sym typeface="Roboto"/>
              </a:rPr>
              <a:t>Finding Fit: </a:t>
            </a:r>
            <a:endParaRPr b="1" sz="3600">
              <a:solidFill>
                <a:srgbClr val="1D376A"/>
              </a:solidFill>
              <a:latin typeface="Roboto"/>
              <a:ea typeface="Roboto"/>
              <a:cs typeface="Roboto"/>
              <a:sym typeface="Roboto"/>
            </a:endParaRPr>
          </a:p>
          <a:p>
            <a:pPr indent="0" lvl="0" marL="0" rtl="0" algn="ctr">
              <a:spcBef>
                <a:spcPts val="0"/>
              </a:spcBef>
              <a:spcAft>
                <a:spcPts val="0"/>
              </a:spcAft>
              <a:buNone/>
            </a:pPr>
            <a:r>
              <a:rPr lang="en" sz="3600">
                <a:solidFill>
                  <a:srgbClr val="63A845"/>
                </a:solidFill>
                <a:latin typeface="Roboto Medium"/>
                <a:ea typeface="Roboto Medium"/>
                <a:cs typeface="Roboto Medium"/>
                <a:sym typeface="Roboto Medium"/>
              </a:rPr>
              <a:t>What psychological principles can be applied to increase </a:t>
            </a:r>
            <a:r>
              <a:rPr b="1" i="1" lang="en" sz="3600">
                <a:solidFill>
                  <a:srgbClr val="63A845"/>
                </a:solidFill>
                <a:latin typeface="Roboto"/>
                <a:ea typeface="Roboto"/>
                <a:cs typeface="Roboto"/>
                <a:sym typeface="Roboto"/>
              </a:rPr>
              <a:t>participation</a:t>
            </a:r>
            <a:r>
              <a:rPr lang="en" sz="3600">
                <a:solidFill>
                  <a:srgbClr val="63A845"/>
                </a:solidFill>
                <a:latin typeface="Roboto Medium"/>
                <a:ea typeface="Roboto Medium"/>
                <a:cs typeface="Roboto Medium"/>
                <a:sym typeface="Roboto Medium"/>
              </a:rPr>
              <a:t>?</a:t>
            </a:r>
            <a:endParaRPr sz="3600">
              <a:solidFill>
                <a:srgbClr val="63A845"/>
              </a:solidFill>
              <a:latin typeface="Roboto Medium"/>
              <a:ea typeface="Roboto Medium"/>
              <a:cs typeface="Roboto Medium"/>
              <a:sym typeface="Roboto Medium"/>
            </a:endParaRPr>
          </a:p>
          <a:p>
            <a:pPr indent="0" lvl="0" marL="0" rtl="0" algn="l">
              <a:spcBef>
                <a:spcPts val="0"/>
              </a:spcBef>
              <a:spcAft>
                <a:spcPts val="0"/>
              </a:spcAft>
              <a:buNone/>
            </a:pPr>
            <a:r>
              <a:t/>
            </a:r>
            <a:endParaRPr b="1" sz="2400">
              <a:solidFill>
                <a:schemeClr val="dk1"/>
              </a:solidFill>
              <a:latin typeface="Roboto"/>
              <a:ea typeface="Roboto"/>
              <a:cs typeface="Roboto"/>
              <a:sym typeface="Roboto"/>
            </a:endParaRPr>
          </a:p>
        </p:txBody>
      </p:sp>
      <p:grpSp>
        <p:nvGrpSpPr>
          <p:cNvPr id="443" name="Google Shape;443;p58"/>
          <p:cNvGrpSpPr/>
          <p:nvPr/>
        </p:nvGrpSpPr>
        <p:grpSpPr>
          <a:xfrm>
            <a:off x="6023876" y="-1357850"/>
            <a:ext cx="5001151" cy="5244600"/>
            <a:chOff x="5845376" y="-1290900"/>
            <a:chExt cx="5001151" cy="5244600"/>
          </a:xfrm>
        </p:grpSpPr>
        <p:sp>
          <p:nvSpPr>
            <p:cNvPr id="444" name="Google Shape;444;p58"/>
            <p:cNvSpPr/>
            <p:nvPr/>
          </p:nvSpPr>
          <p:spPr>
            <a:xfrm rot="-2304248">
              <a:off x="8865345" y="-1628738"/>
              <a:ext cx="566963" cy="4749585"/>
            </a:xfrm>
            <a:prstGeom prst="rect">
              <a:avLst/>
            </a:prstGeom>
            <a:solidFill>
              <a:srgbClr val="1D37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 name="Google Shape;445;p58"/>
            <p:cNvSpPr/>
            <p:nvPr/>
          </p:nvSpPr>
          <p:spPr>
            <a:xfrm rot="-2306167">
              <a:off x="8670592" y="-1214634"/>
              <a:ext cx="180007" cy="4749585"/>
            </a:xfrm>
            <a:prstGeom prst="rect">
              <a:avLst/>
            </a:prstGeom>
            <a:solidFill>
              <a:srgbClr val="63A8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p58"/>
            <p:cNvSpPr/>
            <p:nvPr/>
          </p:nvSpPr>
          <p:spPr>
            <a:xfrm rot="-2304542">
              <a:off x="7632537" y="-1688505"/>
              <a:ext cx="824277" cy="6039811"/>
            </a:xfrm>
            <a:prstGeom prst="rect">
              <a:avLst/>
            </a:prstGeom>
            <a:solidFill>
              <a:srgbClr val="1D37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47" name="Google Shape;447;p58"/>
          <p:cNvGrpSpPr/>
          <p:nvPr/>
        </p:nvGrpSpPr>
        <p:grpSpPr>
          <a:xfrm rot="10800000">
            <a:off x="-2102399" y="956375"/>
            <a:ext cx="5001151" cy="5244600"/>
            <a:chOff x="5845376" y="-1290900"/>
            <a:chExt cx="5001151" cy="5244600"/>
          </a:xfrm>
        </p:grpSpPr>
        <p:sp>
          <p:nvSpPr>
            <p:cNvPr id="448" name="Google Shape;448;p58"/>
            <p:cNvSpPr/>
            <p:nvPr/>
          </p:nvSpPr>
          <p:spPr>
            <a:xfrm rot="-2304248">
              <a:off x="8865345" y="-1628738"/>
              <a:ext cx="566963" cy="4749585"/>
            </a:xfrm>
            <a:prstGeom prst="rect">
              <a:avLst/>
            </a:prstGeom>
            <a:solidFill>
              <a:srgbClr val="1D37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58"/>
            <p:cNvSpPr/>
            <p:nvPr/>
          </p:nvSpPr>
          <p:spPr>
            <a:xfrm rot="-2306167">
              <a:off x="8670592" y="-1214634"/>
              <a:ext cx="180007" cy="4749585"/>
            </a:xfrm>
            <a:prstGeom prst="rect">
              <a:avLst/>
            </a:prstGeom>
            <a:solidFill>
              <a:srgbClr val="63A8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p58"/>
            <p:cNvSpPr/>
            <p:nvPr/>
          </p:nvSpPr>
          <p:spPr>
            <a:xfrm rot="-2304542">
              <a:off x="7632537" y="-1688505"/>
              <a:ext cx="824277" cy="6039811"/>
            </a:xfrm>
            <a:prstGeom prst="rect">
              <a:avLst/>
            </a:prstGeom>
            <a:solidFill>
              <a:srgbClr val="1D37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4" name="Shape 454"/>
        <p:cNvGrpSpPr/>
        <p:nvPr/>
      </p:nvGrpSpPr>
      <p:grpSpPr>
        <a:xfrm>
          <a:off x="0" y="0"/>
          <a:ext cx="0" cy="0"/>
          <a:chOff x="0" y="0"/>
          <a:chExt cx="0" cy="0"/>
        </a:xfrm>
      </p:grpSpPr>
      <p:sp>
        <p:nvSpPr>
          <p:cNvPr id="455" name="Google Shape;455;p59"/>
          <p:cNvSpPr txBox="1"/>
          <p:nvPr/>
        </p:nvSpPr>
        <p:spPr>
          <a:xfrm>
            <a:off x="608850" y="1676700"/>
            <a:ext cx="7926300" cy="1790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2400">
              <a:solidFill>
                <a:srgbClr val="38761D"/>
              </a:solidFill>
              <a:latin typeface="Roboto Medium"/>
              <a:ea typeface="Roboto Medium"/>
              <a:cs typeface="Roboto Medium"/>
              <a:sym typeface="Roboto Medium"/>
            </a:endParaRPr>
          </a:p>
          <a:p>
            <a:pPr indent="0" lvl="0" marL="0" rtl="0" algn="ctr">
              <a:spcBef>
                <a:spcPts val="0"/>
              </a:spcBef>
              <a:spcAft>
                <a:spcPts val="0"/>
              </a:spcAft>
              <a:buNone/>
            </a:pPr>
            <a:r>
              <a:rPr lang="en" sz="4800">
                <a:solidFill>
                  <a:srgbClr val="E69138"/>
                </a:solidFill>
                <a:latin typeface="Roboto Medium"/>
                <a:ea typeface="Roboto Medium"/>
                <a:cs typeface="Roboto Medium"/>
                <a:sym typeface="Roboto Medium"/>
              </a:rPr>
              <a:t>What’s In It For </a:t>
            </a:r>
            <a:r>
              <a:rPr lang="en" sz="4800">
                <a:solidFill>
                  <a:srgbClr val="E69138"/>
                </a:solidFill>
                <a:latin typeface="Roboto Medium"/>
                <a:ea typeface="Roboto Medium"/>
                <a:cs typeface="Roboto Medium"/>
                <a:sym typeface="Roboto Medium"/>
              </a:rPr>
              <a:t>Me</a:t>
            </a:r>
            <a:r>
              <a:rPr lang="en" sz="4800">
                <a:solidFill>
                  <a:srgbClr val="E69138"/>
                </a:solidFill>
                <a:latin typeface="Roboto Medium"/>
                <a:ea typeface="Roboto Medium"/>
                <a:cs typeface="Roboto Medium"/>
                <a:sym typeface="Roboto Medium"/>
              </a:rPr>
              <a:t>?</a:t>
            </a:r>
            <a:endParaRPr sz="4800">
              <a:solidFill>
                <a:srgbClr val="E69138"/>
              </a:solidFill>
              <a:latin typeface="Roboto Medium"/>
              <a:ea typeface="Roboto Medium"/>
              <a:cs typeface="Roboto Medium"/>
              <a:sym typeface="Roboto Medium"/>
            </a:endParaRPr>
          </a:p>
          <a:p>
            <a:pPr indent="0" lvl="0" marL="457200" rtl="0" algn="ctr">
              <a:spcBef>
                <a:spcPts val="0"/>
              </a:spcBef>
              <a:spcAft>
                <a:spcPts val="0"/>
              </a:spcAft>
              <a:buNone/>
            </a:pPr>
            <a:r>
              <a:rPr b="1" lang="en" sz="4800">
                <a:solidFill>
                  <a:schemeClr val="dk1"/>
                </a:solidFill>
                <a:latin typeface="Roboto"/>
                <a:ea typeface="Roboto"/>
                <a:cs typeface="Roboto"/>
                <a:sym typeface="Roboto"/>
              </a:rPr>
              <a:t>WIFM</a:t>
            </a:r>
            <a:endParaRPr b="1" sz="4800">
              <a:solidFill>
                <a:schemeClr val="dk1"/>
              </a:solidFill>
              <a:latin typeface="Roboto"/>
              <a:ea typeface="Roboto"/>
              <a:cs typeface="Roboto"/>
              <a:sym typeface="Roboto"/>
            </a:endParaRPr>
          </a:p>
          <a:p>
            <a:pPr indent="0" lvl="0" marL="0" rtl="0" algn="l">
              <a:spcBef>
                <a:spcPts val="0"/>
              </a:spcBef>
              <a:spcAft>
                <a:spcPts val="0"/>
              </a:spcAft>
              <a:buNone/>
            </a:pPr>
            <a:r>
              <a:t/>
            </a:r>
            <a:endParaRPr sz="2400">
              <a:solidFill>
                <a:schemeClr val="dk1"/>
              </a:solidFill>
              <a:latin typeface="Roboto Medium"/>
              <a:ea typeface="Roboto Medium"/>
              <a:cs typeface="Roboto Medium"/>
              <a:sym typeface="Roboto Medium"/>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9" name="Shape 459"/>
        <p:cNvGrpSpPr/>
        <p:nvPr/>
      </p:nvGrpSpPr>
      <p:grpSpPr>
        <a:xfrm>
          <a:off x="0" y="0"/>
          <a:ext cx="0" cy="0"/>
          <a:chOff x="0" y="0"/>
          <a:chExt cx="0" cy="0"/>
        </a:xfrm>
      </p:grpSpPr>
      <p:sp>
        <p:nvSpPr>
          <p:cNvPr id="460" name="Google Shape;460;p60"/>
          <p:cNvSpPr txBox="1"/>
          <p:nvPr/>
        </p:nvSpPr>
        <p:spPr>
          <a:xfrm>
            <a:off x="269550" y="204900"/>
            <a:ext cx="5470800" cy="1149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400">
                <a:solidFill>
                  <a:srgbClr val="1D376A"/>
                </a:solidFill>
                <a:latin typeface="Roboto"/>
                <a:ea typeface="Roboto"/>
                <a:cs typeface="Roboto"/>
                <a:sym typeface="Roboto"/>
              </a:rPr>
              <a:t>Motivation Theories:</a:t>
            </a:r>
            <a:endParaRPr b="1" sz="2400">
              <a:solidFill>
                <a:srgbClr val="63A845"/>
              </a:solidFill>
              <a:latin typeface="Roboto"/>
              <a:ea typeface="Roboto"/>
              <a:cs typeface="Roboto"/>
              <a:sym typeface="Roboto"/>
            </a:endParaRPr>
          </a:p>
          <a:p>
            <a:pPr indent="0" lvl="0" marL="0" rtl="0" algn="l">
              <a:spcBef>
                <a:spcPts val="0"/>
              </a:spcBef>
              <a:spcAft>
                <a:spcPts val="0"/>
              </a:spcAft>
              <a:buNone/>
            </a:pPr>
            <a:r>
              <a:t/>
            </a:r>
            <a:endParaRPr b="1" sz="2400">
              <a:solidFill>
                <a:srgbClr val="1D376A"/>
              </a:solidFill>
              <a:latin typeface="Roboto"/>
              <a:ea typeface="Roboto"/>
              <a:cs typeface="Roboto"/>
              <a:sym typeface="Roboto"/>
            </a:endParaRPr>
          </a:p>
          <a:p>
            <a:pPr indent="0" lvl="0" marL="0" rtl="0" algn="l">
              <a:spcBef>
                <a:spcPts val="0"/>
              </a:spcBef>
              <a:spcAft>
                <a:spcPts val="0"/>
              </a:spcAft>
              <a:buNone/>
            </a:pPr>
            <a:r>
              <a:t/>
            </a:r>
            <a:endParaRPr b="1" sz="2400">
              <a:solidFill>
                <a:schemeClr val="dk1"/>
              </a:solidFill>
              <a:latin typeface="Roboto"/>
              <a:ea typeface="Roboto"/>
              <a:cs typeface="Roboto"/>
              <a:sym typeface="Roboto"/>
            </a:endParaRPr>
          </a:p>
        </p:txBody>
      </p:sp>
      <p:grpSp>
        <p:nvGrpSpPr>
          <p:cNvPr id="461" name="Google Shape;461;p60"/>
          <p:cNvGrpSpPr/>
          <p:nvPr/>
        </p:nvGrpSpPr>
        <p:grpSpPr>
          <a:xfrm>
            <a:off x="-2150324" y="1456675"/>
            <a:ext cx="5001151" cy="5244600"/>
            <a:chOff x="5845376" y="-1290900"/>
            <a:chExt cx="5001151" cy="5244600"/>
          </a:xfrm>
        </p:grpSpPr>
        <p:sp>
          <p:nvSpPr>
            <p:cNvPr id="462" name="Google Shape;462;p60"/>
            <p:cNvSpPr/>
            <p:nvPr/>
          </p:nvSpPr>
          <p:spPr>
            <a:xfrm rot="-2304248">
              <a:off x="8865345" y="-1628738"/>
              <a:ext cx="566963" cy="4749585"/>
            </a:xfrm>
            <a:prstGeom prst="rect">
              <a:avLst/>
            </a:prstGeom>
            <a:solidFill>
              <a:srgbClr val="1D37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 name="Google Shape;463;p60"/>
            <p:cNvSpPr/>
            <p:nvPr/>
          </p:nvSpPr>
          <p:spPr>
            <a:xfrm rot="-2306167">
              <a:off x="8670592" y="-1214634"/>
              <a:ext cx="180007" cy="4749585"/>
            </a:xfrm>
            <a:prstGeom prst="rect">
              <a:avLst/>
            </a:prstGeom>
            <a:solidFill>
              <a:srgbClr val="63A8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 name="Google Shape;464;p60"/>
            <p:cNvSpPr/>
            <p:nvPr/>
          </p:nvSpPr>
          <p:spPr>
            <a:xfrm rot="-2304542">
              <a:off x="7632537" y="-1688505"/>
              <a:ext cx="824277" cy="6039811"/>
            </a:xfrm>
            <a:prstGeom prst="rect">
              <a:avLst/>
            </a:prstGeom>
            <a:solidFill>
              <a:srgbClr val="1D37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65" name="Google Shape;465;p60"/>
          <p:cNvSpPr txBox="1"/>
          <p:nvPr/>
        </p:nvSpPr>
        <p:spPr>
          <a:xfrm>
            <a:off x="2850825" y="944050"/>
            <a:ext cx="5001300" cy="2541300"/>
          </a:xfrm>
          <a:prstGeom prst="rect">
            <a:avLst/>
          </a:prstGeom>
          <a:noFill/>
          <a:ln>
            <a:noFill/>
          </a:ln>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Clr>
                <a:schemeClr val="dk1"/>
              </a:buClr>
              <a:buSzPts val="1800"/>
              <a:buFont typeface="Roboto Medium"/>
              <a:buChar char="●"/>
            </a:pPr>
            <a:r>
              <a:rPr lang="en" sz="1800">
                <a:solidFill>
                  <a:schemeClr val="dk1"/>
                </a:solidFill>
                <a:latin typeface="Roboto Medium"/>
                <a:ea typeface="Roboto Medium"/>
                <a:cs typeface="Roboto Medium"/>
                <a:sym typeface="Roboto Medium"/>
              </a:rPr>
              <a:t>Reinforcement Theory</a:t>
            </a:r>
            <a:endParaRPr sz="1800">
              <a:solidFill>
                <a:schemeClr val="dk1"/>
              </a:solidFill>
              <a:latin typeface="Roboto Medium"/>
              <a:ea typeface="Roboto Medium"/>
              <a:cs typeface="Roboto Medium"/>
              <a:sym typeface="Roboto Medium"/>
            </a:endParaRPr>
          </a:p>
          <a:p>
            <a:pPr indent="0" lvl="0" marL="457200" rtl="0" algn="l">
              <a:lnSpc>
                <a:spcPct val="150000"/>
              </a:lnSpc>
              <a:spcBef>
                <a:spcPts val="0"/>
              </a:spcBef>
              <a:spcAft>
                <a:spcPts val="0"/>
              </a:spcAft>
              <a:buNone/>
            </a:pPr>
            <a:r>
              <a:t/>
            </a:r>
            <a:endParaRPr sz="1800">
              <a:solidFill>
                <a:schemeClr val="dk1"/>
              </a:solidFill>
              <a:latin typeface="Roboto Medium"/>
              <a:ea typeface="Roboto Medium"/>
              <a:cs typeface="Roboto Medium"/>
              <a:sym typeface="Roboto Medium"/>
            </a:endParaRPr>
          </a:p>
          <a:p>
            <a:pPr indent="-342900" lvl="0" marL="457200" rtl="0" algn="l">
              <a:lnSpc>
                <a:spcPct val="150000"/>
              </a:lnSpc>
              <a:spcBef>
                <a:spcPts val="0"/>
              </a:spcBef>
              <a:spcAft>
                <a:spcPts val="0"/>
              </a:spcAft>
              <a:buClr>
                <a:schemeClr val="dk1"/>
              </a:buClr>
              <a:buSzPts val="1800"/>
              <a:buFont typeface="Roboto Medium"/>
              <a:buChar char="●"/>
            </a:pPr>
            <a:r>
              <a:rPr lang="en" sz="1800">
                <a:solidFill>
                  <a:schemeClr val="dk1"/>
                </a:solidFill>
                <a:latin typeface="Roboto Medium"/>
                <a:ea typeface="Roboto Medium"/>
                <a:cs typeface="Roboto Medium"/>
                <a:sym typeface="Roboto Medium"/>
              </a:rPr>
              <a:t>Expectancy Theory</a:t>
            </a:r>
            <a:endParaRPr sz="1800">
              <a:solidFill>
                <a:schemeClr val="dk1"/>
              </a:solidFill>
              <a:latin typeface="Roboto Medium"/>
              <a:ea typeface="Roboto Medium"/>
              <a:cs typeface="Roboto Medium"/>
              <a:sym typeface="Roboto Medium"/>
            </a:endParaRPr>
          </a:p>
          <a:p>
            <a:pPr indent="0" lvl="0" marL="457200" rtl="0" algn="l">
              <a:lnSpc>
                <a:spcPct val="150000"/>
              </a:lnSpc>
              <a:spcBef>
                <a:spcPts val="0"/>
              </a:spcBef>
              <a:spcAft>
                <a:spcPts val="0"/>
              </a:spcAft>
              <a:buNone/>
            </a:pPr>
            <a:r>
              <a:t/>
            </a:r>
            <a:endParaRPr sz="1800">
              <a:solidFill>
                <a:schemeClr val="dk1"/>
              </a:solidFill>
              <a:latin typeface="Roboto Medium"/>
              <a:ea typeface="Roboto Medium"/>
              <a:cs typeface="Roboto Medium"/>
              <a:sym typeface="Roboto Medium"/>
            </a:endParaRPr>
          </a:p>
          <a:p>
            <a:pPr indent="-342900" lvl="0" marL="457200" rtl="0" algn="l">
              <a:lnSpc>
                <a:spcPct val="150000"/>
              </a:lnSpc>
              <a:spcBef>
                <a:spcPts val="0"/>
              </a:spcBef>
              <a:spcAft>
                <a:spcPts val="0"/>
              </a:spcAft>
              <a:buClr>
                <a:schemeClr val="dk1"/>
              </a:buClr>
              <a:buSzPts val="1800"/>
              <a:buFont typeface="Roboto Medium"/>
              <a:buChar char="●"/>
            </a:pPr>
            <a:r>
              <a:rPr lang="en" sz="1800">
                <a:solidFill>
                  <a:schemeClr val="dk1"/>
                </a:solidFill>
                <a:latin typeface="Roboto Medium"/>
                <a:ea typeface="Roboto Medium"/>
                <a:cs typeface="Roboto Medium"/>
                <a:sym typeface="Roboto Medium"/>
              </a:rPr>
              <a:t>Early Behavioral Theory (Hawthorne Effect)</a:t>
            </a:r>
            <a:endParaRPr sz="1800">
              <a:solidFill>
                <a:schemeClr val="dk1"/>
              </a:solidFill>
              <a:latin typeface="Roboto Medium"/>
              <a:ea typeface="Roboto Medium"/>
              <a:cs typeface="Roboto Medium"/>
              <a:sym typeface="Roboto Medium"/>
            </a:endParaRPr>
          </a:p>
          <a:p>
            <a:pPr indent="0" lvl="0" marL="457200" rtl="0" algn="l">
              <a:lnSpc>
                <a:spcPct val="150000"/>
              </a:lnSpc>
              <a:spcBef>
                <a:spcPts val="0"/>
              </a:spcBef>
              <a:spcAft>
                <a:spcPts val="0"/>
              </a:spcAft>
              <a:buNone/>
            </a:pPr>
            <a:r>
              <a:t/>
            </a:r>
            <a:endParaRPr sz="1800">
              <a:solidFill>
                <a:schemeClr val="dk1"/>
              </a:solidFill>
              <a:latin typeface="Roboto Medium"/>
              <a:ea typeface="Roboto Medium"/>
              <a:cs typeface="Roboto Medium"/>
              <a:sym typeface="Roboto Medium"/>
            </a:endParaRPr>
          </a:p>
          <a:p>
            <a:pPr indent="-342900" lvl="0" marL="457200" rtl="0" algn="l">
              <a:lnSpc>
                <a:spcPct val="150000"/>
              </a:lnSpc>
              <a:spcBef>
                <a:spcPts val="0"/>
              </a:spcBef>
              <a:spcAft>
                <a:spcPts val="0"/>
              </a:spcAft>
              <a:buClr>
                <a:schemeClr val="dk1"/>
              </a:buClr>
              <a:buSzPts val="1800"/>
              <a:buFont typeface="Roboto Medium"/>
              <a:buChar char="●"/>
            </a:pPr>
            <a:r>
              <a:rPr lang="en" sz="1800">
                <a:solidFill>
                  <a:schemeClr val="dk1"/>
                </a:solidFill>
                <a:latin typeface="Roboto Medium"/>
                <a:ea typeface="Roboto Medium"/>
                <a:cs typeface="Roboto Medium"/>
                <a:sym typeface="Roboto Medium"/>
              </a:rPr>
              <a:t>Goal Setting Theory</a:t>
            </a:r>
            <a:endParaRPr sz="1800">
              <a:solidFill>
                <a:schemeClr val="dk1"/>
              </a:solidFill>
              <a:latin typeface="Roboto Medium"/>
              <a:ea typeface="Roboto Medium"/>
              <a:cs typeface="Roboto Medium"/>
              <a:sym typeface="Roboto Medium"/>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9" name="Shape 469"/>
        <p:cNvGrpSpPr/>
        <p:nvPr/>
      </p:nvGrpSpPr>
      <p:grpSpPr>
        <a:xfrm>
          <a:off x="0" y="0"/>
          <a:ext cx="0" cy="0"/>
          <a:chOff x="0" y="0"/>
          <a:chExt cx="0" cy="0"/>
        </a:xfrm>
      </p:grpSpPr>
      <p:sp>
        <p:nvSpPr>
          <p:cNvPr id="470" name="Google Shape;470;p61"/>
          <p:cNvSpPr txBox="1"/>
          <p:nvPr/>
        </p:nvSpPr>
        <p:spPr>
          <a:xfrm>
            <a:off x="287650" y="103525"/>
            <a:ext cx="7926300" cy="1471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2400">
                <a:solidFill>
                  <a:srgbClr val="F1C232"/>
                </a:solidFill>
                <a:latin typeface="Roboto Medium"/>
                <a:ea typeface="Roboto Medium"/>
                <a:cs typeface="Roboto Medium"/>
                <a:sym typeface="Roboto Medium"/>
              </a:rPr>
              <a:t>Sustained Participation and Engagement</a:t>
            </a:r>
            <a:endParaRPr sz="2400">
              <a:solidFill>
                <a:srgbClr val="F1C232"/>
              </a:solidFill>
              <a:latin typeface="Roboto Medium"/>
              <a:ea typeface="Roboto Medium"/>
              <a:cs typeface="Roboto Medium"/>
              <a:sym typeface="Roboto Medium"/>
            </a:endParaRPr>
          </a:p>
          <a:p>
            <a:pPr indent="0" lvl="0" marL="0" rtl="0" algn="l">
              <a:spcBef>
                <a:spcPts val="0"/>
              </a:spcBef>
              <a:spcAft>
                <a:spcPts val="0"/>
              </a:spcAft>
              <a:buNone/>
            </a:pPr>
            <a:r>
              <a:rPr lang="en" sz="2400">
                <a:solidFill>
                  <a:schemeClr val="dk1"/>
                </a:solidFill>
                <a:latin typeface="Roboto Medium"/>
                <a:ea typeface="Roboto Medium"/>
                <a:cs typeface="Roboto Medium"/>
                <a:sym typeface="Roboto Medium"/>
              </a:rPr>
              <a:t>Extrinsic Motivation</a:t>
            </a:r>
            <a:endParaRPr sz="2400">
              <a:solidFill>
                <a:schemeClr val="dk1"/>
              </a:solidFill>
              <a:latin typeface="Roboto Medium"/>
              <a:ea typeface="Roboto Medium"/>
              <a:cs typeface="Roboto Medium"/>
              <a:sym typeface="Roboto Medium"/>
            </a:endParaRPr>
          </a:p>
          <a:p>
            <a:pPr indent="0" lvl="0" marL="0" rtl="0" algn="l">
              <a:spcBef>
                <a:spcPts val="0"/>
              </a:spcBef>
              <a:spcAft>
                <a:spcPts val="0"/>
              </a:spcAft>
              <a:buNone/>
            </a:pPr>
            <a:r>
              <a:t/>
            </a:r>
            <a:endParaRPr sz="2400">
              <a:solidFill>
                <a:schemeClr val="dk1"/>
              </a:solidFill>
              <a:latin typeface="Roboto Medium"/>
              <a:ea typeface="Roboto Medium"/>
              <a:cs typeface="Roboto Medium"/>
              <a:sym typeface="Roboto Medium"/>
            </a:endParaRPr>
          </a:p>
        </p:txBody>
      </p:sp>
      <p:grpSp>
        <p:nvGrpSpPr>
          <p:cNvPr id="471" name="Google Shape;471;p61"/>
          <p:cNvGrpSpPr/>
          <p:nvPr/>
        </p:nvGrpSpPr>
        <p:grpSpPr>
          <a:xfrm>
            <a:off x="3012563" y="1500525"/>
            <a:ext cx="3118875" cy="3118875"/>
            <a:chOff x="3012563" y="1500525"/>
            <a:chExt cx="3118875" cy="3118875"/>
          </a:xfrm>
        </p:grpSpPr>
        <p:pic>
          <p:nvPicPr>
            <p:cNvPr id="472" name="Google Shape;472;p61"/>
            <p:cNvPicPr preferRelativeResize="0"/>
            <p:nvPr/>
          </p:nvPicPr>
          <p:blipFill>
            <a:blip r:embed="rId3">
              <a:alphaModFix/>
            </a:blip>
            <a:stretch>
              <a:fillRect/>
            </a:stretch>
          </p:blipFill>
          <p:spPr>
            <a:xfrm>
              <a:off x="3012563" y="1500525"/>
              <a:ext cx="3118875" cy="3118875"/>
            </a:xfrm>
            <a:prstGeom prst="rect">
              <a:avLst/>
            </a:prstGeom>
            <a:noFill/>
            <a:ln>
              <a:noFill/>
            </a:ln>
          </p:spPr>
        </p:pic>
        <p:sp>
          <p:nvSpPr>
            <p:cNvPr id="473" name="Google Shape;473;p61"/>
            <p:cNvSpPr/>
            <p:nvPr/>
          </p:nvSpPr>
          <p:spPr>
            <a:xfrm>
              <a:off x="3993100" y="1874700"/>
              <a:ext cx="1517100" cy="1394100"/>
            </a:xfrm>
            <a:prstGeom prst="rect">
              <a:avLst/>
            </a:prstGeom>
            <a:solidFill>
              <a:srgbClr val="FCDDB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74" name="Google Shape;474;p61"/>
          <p:cNvGrpSpPr/>
          <p:nvPr/>
        </p:nvGrpSpPr>
        <p:grpSpPr>
          <a:xfrm>
            <a:off x="5768594" y="836165"/>
            <a:ext cx="1856700" cy="1696500"/>
            <a:chOff x="5768594" y="836165"/>
            <a:chExt cx="1856700" cy="1696500"/>
          </a:xfrm>
        </p:grpSpPr>
        <p:sp>
          <p:nvSpPr>
            <p:cNvPr id="475" name="Google Shape;475;p61"/>
            <p:cNvSpPr/>
            <p:nvPr/>
          </p:nvSpPr>
          <p:spPr>
            <a:xfrm rot="498251">
              <a:off x="5866083" y="948462"/>
              <a:ext cx="1661723" cy="1471906"/>
            </a:xfrm>
            <a:prstGeom prst="wedgeEllipseCallout">
              <a:avLst>
                <a:gd fmla="val -20833" name="adj1"/>
                <a:gd fmla="val 62500" name="adj2"/>
              </a:avLst>
            </a:prstGeom>
            <a:solidFill>
              <a:srgbClr val="E691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76" name="Google Shape;476;p61"/>
            <p:cNvPicPr preferRelativeResize="0"/>
            <p:nvPr/>
          </p:nvPicPr>
          <p:blipFill>
            <a:blip r:embed="rId4">
              <a:alphaModFix/>
            </a:blip>
            <a:stretch>
              <a:fillRect/>
            </a:stretch>
          </p:blipFill>
          <p:spPr>
            <a:xfrm>
              <a:off x="6279946" y="1064287"/>
              <a:ext cx="833849" cy="1240074"/>
            </a:xfrm>
            <a:prstGeom prst="rect">
              <a:avLst/>
            </a:prstGeom>
            <a:noFill/>
            <a:ln>
              <a:noFill/>
            </a:ln>
          </p:spPr>
        </p:pic>
      </p:grpSp>
      <p:sp>
        <p:nvSpPr>
          <p:cNvPr id="477" name="Google Shape;477;p61"/>
          <p:cNvSpPr/>
          <p:nvPr/>
        </p:nvSpPr>
        <p:spPr>
          <a:xfrm flipH="1" rot="-498251">
            <a:off x="1404298" y="2205011"/>
            <a:ext cx="1519147" cy="1345616"/>
          </a:xfrm>
          <a:prstGeom prst="wedgeEllipseCallout">
            <a:avLst>
              <a:gd fmla="val -20833" name="adj1"/>
              <a:gd fmla="val 62500" name="adj2"/>
            </a:avLst>
          </a:prstGeom>
          <a:solidFill>
            <a:srgbClr val="6AA8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78" name="Google Shape;478;p61"/>
          <p:cNvPicPr preferRelativeResize="0"/>
          <p:nvPr/>
        </p:nvPicPr>
        <p:blipFill>
          <a:blip r:embed="rId5">
            <a:alphaModFix/>
          </a:blip>
          <a:stretch>
            <a:fillRect/>
          </a:stretch>
        </p:blipFill>
        <p:spPr>
          <a:xfrm rot="-461337">
            <a:off x="1782650" y="2310898"/>
            <a:ext cx="762306" cy="113367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7"/>
          <p:cNvSpPr txBox="1"/>
          <p:nvPr/>
        </p:nvSpPr>
        <p:spPr>
          <a:xfrm>
            <a:off x="269550" y="204900"/>
            <a:ext cx="5470800" cy="1149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400">
                <a:solidFill>
                  <a:srgbClr val="1D376A"/>
                </a:solidFill>
                <a:latin typeface="Roboto"/>
                <a:ea typeface="Roboto"/>
                <a:cs typeface="Roboto"/>
                <a:sym typeface="Roboto"/>
              </a:rPr>
              <a:t>Scientist</a:t>
            </a:r>
            <a:r>
              <a:rPr b="1" lang="en" sz="2400">
                <a:solidFill>
                  <a:srgbClr val="63A845"/>
                </a:solidFill>
                <a:latin typeface="Roboto"/>
                <a:ea typeface="Roboto"/>
                <a:cs typeface="Roboto"/>
                <a:sym typeface="Roboto"/>
              </a:rPr>
              <a:t> Questions:</a:t>
            </a:r>
            <a:endParaRPr b="1" sz="2400">
              <a:solidFill>
                <a:srgbClr val="63A845"/>
              </a:solidFill>
              <a:latin typeface="Roboto"/>
              <a:ea typeface="Roboto"/>
              <a:cs typeface="Roboto"/>
              <a:sym typeface="Roboto"/>
            </a:endParaRPr>
          </a:p>
          <a:p>
            <a:pPr indent="0" lvl="0" marL="0" rtl="0" algn="l">
              <a:spcBef>
                <a:spcPts val="0"/>
              </a:spcBef>
              <a:spcAft>
                <a:spcPts val="0"/>
              </a:spcAft>
              <a:buNone/>
            </a:pPr>
            <a:r>
              <a:t/>
            </a:r>
            <a:endParaRPr b="1" sz="2400">
              <a:solidFill>
                <a:srgbClr val="1D376A"/>
              </a:solidFill>
              <a:latin typeface="Roboto"/>
              <a:ea typeface="Roboto"/>
              <a:cs typeface="Roboto"/>
              <a:sym typeface="Roboto"/>
            </a:endParaRPr>
          </a:p>
          <a:p>
            <a:pPr indent="0" lvl="0" marL="0" rtl="0" algn="l">
              <a:spcBef>
                <a:spcPts val="0"/>
              </a:spcBef>
              <a:spcAft>
                <a:spcPts val="0"/>
              </a:spcAft>
              <a:buNone/>
            </a:pPr>
            <a:r>
              <a:t/>
            </a:r>
            <a:endParaRPr b="1" sz="2400">
              <a:solidFill>
                <a:schemeClr val="dk1"/>
              </a:solidFill>
              <a:latin typeface="Roboto"/>
              <a:ea typeface="Roboto"/>
              <a:cs typeface="Roboto"/>
              <a:sym typeface="Roboto"/>
            </a:endParaRPr>
          </a:p>
        </p:txBody>
      </p:sp>
      <p:grpSp>
        <p:nvGrpSpPr>
          <p:cNvPr id="94" name="Google Shape;94;p17"/>
          <p:cNvGrpSpPr/>
          <p:nvPr/>
        </p:nvGrpSpPr>
        <p:grpSpPr>
          <a:xfrm>
            <a:off x="-2150324" y="1456675"/>
            <a:ext cx="5001151" cy="5244600"/>
            <a:chOff x="5845376" y="-1290900"/>
            <a:chExt cx="5001151" cy="5244600"/>
          </a:xfrm>
        </p:grpSpPr>
        <p:sp>
          <p:nvSpPr>
            <p:cNvPr id="95" name="Google Shape;95;p17"/>
            <p:cNvSpPr/>
            <p:nvPr/>
          </p:nvSpPr>
          <p:spPr>
            <a:xfrm rot="-2304248">
              <a:off x="8865345" y="-1628738"/>
              <a:ext cx="566963" cy="4749585"/>
            </a:xfrm>
            <a:prstGeom prst="rect">
              <a:avLst/>
            </a:prstGeom>
            <a:solidFill>
              <a:srgbClr val="1D37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17"/>
            <p:cNvSpPr/>
            <p:nvPr/>
          </p:nvSpPr>
          <p:spPr>
            <a:xfrm rot="-2306167">
              <a:off x="8670592" y="-1214634"/>
              <a:ext cx="180007" cy="4749585"/>
            </a:xfrm>
            <a:prstGeom prst="rect">
              <a:avLst/>
            </a:prstGeom>
            <a:solidFill>
              <a:srgbClr val="63A8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17"/>
            <p:cNvSpPr/>
            <p:nvPr/>
          </p:nvSpPr>
          <p:spPr>
            <a:xfrm rot="-2304542">
              <a:off x="7632537" y="-1688505"/>
              <a:ext cx="824277" cy="6039811"/>
            </a:xfrm>
            <a:prstGeom prst="rect">
              <a:avLst/>
            </a:prstGeom>
            <a:solidFill>
              <a:srgbClr val="1D37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98" name="Google Shape;98;p17"/>
          <p:cNvPicPr preferRelativeResize="0"/>
          <p:nvPr/>
        </p:nvPicPr>
        <p:blipFill>
          <a:blip r:embed="rId3">
            <a:alphaModFix/>
          </a:blip>
          <a:stretch>
            <a:fillRect/>
          </a:stretch>
        </p:blipFill>
        <p:spPr>
          <a:xfrm>
            <a:off x="954675" y="894400"/>
            <a:ext cx="2303276" cy="2055900"/>
          </a:xfrm>
          <a:prstGeom prst="rect">
            <a:avLst/>
          </a:prstGeom>
          <a:noFill/>
          <a:ln>
            <a:noFill/>
          </a:ln>
        </p:spPr>
      </p:pic>
      <p:sp>
        <p:nvSpPr>
          <p:cNvPr id="99" name="Google Shape;99;p17"/>
          <p:cNvSpPr txBox="1"/>
          <p:nvPr/>
        </p:nvSpPr>
        <p:spPr>
          <a:xfrm>
            <a:off x="3329550" y="799500"/>
            <a:ext cx="4749600" cy="4344000"/>
          </a:xfrm>
          <a:prstGeom prst="rect">
            <a:avLst/>
          </a:prstGeom>
          <a:noFill/>
          <a:ln>
            <a:noFill/>
          </a:ln>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Clr>
                <a:schemeClr val="dk1"/>
              </a:buClr>
              <a:buSzPts val="1800"/>
              <a:buFont typeface="Roboto"/>
              <a:buChar char="●"/>
            </a:pPr>
            <a:r>
              <a:rPr lang="en" sz="1800">
                <a:solidFill>
                  <a:schemeClr val="dk1"/>
                </a:solidFill>
                <a:latin typeface="Roboto"/>
                <a:ea typeface="Roboto"/>
                <a:cs typeface="Roboto"/>
                <a:sym typeface="Roboto"/>
              </a:rPr>
              <a:t>How effective are wellness programs?</a:t>
            </a:r>
            <a:endParaRPr sz="1800">
              <a:solidFill>
                <a:schemeClr val="dk1"/>
              </a:solidFill>
              <a:latin typeface="Roboto"/>
              <a:ea typeface="Roboto"/>
              <a:cs typeface="Roboto"/>
              <a:sym typeface="Roboto"/>
            </a:endParaRPr>
          </a:p>
          <a:p>
            <a:pPr indent="-342900" lvl="0" marL="457200" rtl="0" algn="l">
              <a:lnSpc>
                <a:spcPct val="150000"/>
              </a:lnSpc>
              <a:spcBef>
                <a:spcPts val="0"/>
              </a:spcBef>
              <a:spcAft>
                <a:spcPts val="0"/>
              </a:spcAft>
              <a:buClr>
                <a:schemeClr val="dk1"/>
              </a:buClr>
              <a:buSzPts val="1800"/>
              <a:buFont typeface="Roboto"/>
              <a:buChar char="●"/>
            </a:pPr>
            <a:r>
              <a:rPr lang="en" sz="1800">
                <a:solidFill>
                  <a:schemeClr val="dk1"/>
                </a:solidFill>
                <a:latin typeface="Roboto"/>
                <a:ea typeface="Roboto"/>
                <a:cs typeface="Roboto"/>
                <a:sym typeface="Roboto"/>
              </a:rPr>
              <a:t>What wellness programs are the most effective?</a:t>
            </a:r>
            <a:endParaRPr sz="1800">
              <a:solidFill>
                <a:schemeClr val="dk1"/>
              </a:solidFill>
              <a:latin typeface="Roboto"/>
              <a:ea typeface="Roboto"/>
              <a:cs typeface="Roboto"/>
              <a:sym typeface="Roboto"/>
            </a:endParaRPr>
          </a:p>
          <a:p>
            <a:pPr indent="-342900" lvl="0" marL="457200" rtl="0" algn="l">
              <a:lnSpc>
                <a:spcPct val="150000"/>
              </a:lnSpc>
              <a:spcBef>
                <a:spcPts val="0"/>
              </a:spcBef>
              <a:spcAft>
                <a:spcPts val="0"/>
              </a:spcAft>
              <a:buClr>
                <a:schemeClr val="dk1"/>
              </a:buClr>
              <a:buSzPts val="1800"/>
              <a:buFont typeface="Roboto"/>
              <a:buChar char="●"/>
            </a:pPr>
            <a:r>
              <a:rPr lang="en" sz="1800">
                <a:solidFill>
                  <a:schemeClr val="dk1"/>
                </a:solidFill>
                <a:latin typeface="Roboto"/>
                <a:ea typeface="Roboto"/>
                <a:cs typeface="Roboto"/>
                <a:sym typeface="Roboto"/>
              </a:rPr>
              <a:t>What factors affect the adoption of a wellness program?</a:t>
            </a:r>
            <a:endParaRPr sz="1800">
              <a:solidFill>
                <a:schemeClr val="dk1"/>
              </a:solidFill>
              <a:latin typeface="Roboto"/>
              <a:ea typeface="Roboto"/>
              <a:cs typeface="Roboto"/>
              <a:sym typeface="Roboto"/>
            </a:endParaRPr>
          </a:p>
          <a:p>
            <a:pPr indent="-342900" lvl="0" marL="457200" rtl="0" algn="l">
              <a:lnSpc>
                <a:spcPct val="150000"/>
              </a:lnSpc>
              <a:spcBef>
                <a:spcPts val="0"/>
              </a:spcBef>
              <a:spcAft>
                <a:spcPts val="0"/>
              </a:spcAft>
              <a:buClr>
                <a:schemeClr val="dk1"/>
              </a:buClr>
              <a:buSzPts val="1800"/>
              <a:buFont typeface="Roboto"/>
              <a:buChar char="●"/>
            </a:pPr>
            <a:r>
              <a:rPr lang="en" sz="1800">
                <a:solidFill>
                  <a:schemeClr val="dk1"/>
                </a:solidFill>
                <a:latin typeface="Roboto"/>
                <a:ea typeface="Roboto"/>
                <a:cs typeface="Roboto"/>
                <a:sym typeface="Roboto"/>
              </a:rPr>
              <a:t>What are the participation rates in different wellness programs?</a:t>
            </a:r>
            <a:endParaRPr sz="1800">
              <a:solidFill>
                <a:schemeClr val="dk1"/>
              </a:solidFill>
              <a:latin typeface="Roboto"/>
              <a:ea typeface="Roboto"/>
              <a:cs typeface="Roboto"/>
              <a:sym typeface="Roboto"/>
            </a:endParaRPr>
          </a:p>
          <a:p>
            <a:pPr indent="-342900" lvl="0" marL="457200" rtl="0" algn="l">
              <a:lnSpc>
                <a:spcPct val="150000"/>
              </a:lnSpc>
              <a:spcBef>
                <a:spcPts val="0"/>
              </a:spcBef>
              <a:spcAft>
                <a:spcPts val="0"/>
              </a:spcAft>
              <a:buClr>
                <a:schemeClr val="dk1"/>
              </a:buClr>
              <a:buSzPts val="1800"/>
              <a:buFont typeface="Roboto"/>
              <a:buChar char="●"/>
            </a:pPr>
            <a:r>
              <a:rPr lang="en" sz="1800">
                <a:solidFill>
                  <a:schemeClr val="dk1"/>
                </a:solidFill>
                <a:latin typeface="Roboto"/>
                <a:ea typeface="Roboto"/>
                <a:cs typeface="Roboto"/>
                <a:sym typeface="Roboto"/>
              </a:rPr>
              <a:t>What factors affect participation rates in wellness programs?</a:t>
            </a:r>
            <a:endParaRPr sz="1800">
              <a:latin typeface="Roboto"/>
              <a:ea typeface="Roboto"/>
              <a:cs typeface="Roboto"/>
              <a:sym typeface="Roboto"/>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2" name="Shape 482"/>
        <p:cNvGrpSpPr/>
        <p:nvPr/>
      </p:nvGrpSpPr>
      <p:grpSpPr>
        <a:xfrm>
          <a:off x="0" y="0"/>
          <a:ext cx="0" cy="0"/>
          <a:chOff x="0" y="0"/>
          <a:chExt cx="0" cy="0"/>
        </a:xfrm>
      </p:grpSpPr>
      <p:sp>
        <p:nvSpPr>
          <p:cNvPr id="483" name="Google Shape;483;p62"/>
          <p:cNvSpPr txBox="1"/>
          <p:nvPr/>
        </p:nvSpPr>
        <p:spPr>
          <a:xfrm>
            <a:off x="306075" y="52300"/>
            <a:ext cx="7926300" cy="1471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2400">
                <a:solidFill>
                  <a:srgbClr val="F1C232"/>
                </a:solidFill>
                <a:latin typeface="Roboto Medium"/>
                <a:ea typeface="Roboto Medium"/>
                <a:cs typeface="Roboto Medium"/>
                <a:sym typeface="Roboto Medium"/>
              </a:rPr>
              <a:t>Sustained Participation and Engagement</a:t>
            </a:r>
            <a:endParaRPr sz="2400">
              <a:solidFill>
                <a:srgbClr val="F1C232"/>
              </a:solidFill>
              <a:latin typeface="Roboto Medium"/>
              <a:ea typeface="Roboto Medium"/>
              <a:cs typeface="Roboto Medium"/>
              <a:sym typeface="Roboto Medium"/>
            </a:endParaRPr>
          </a:p>
          <a:p>
            <a:pPr indent="0" lvl="0" marL="0" rtl="0" algn="l">
              <a:spcBef>
                <a:spcPts val="0"/>
              </a:spcBef>
              <a:spcAft>
                <a:spcPts val="0"/>
              </a:spcAft>
              <a:buNone/>
            </a:pPr>
            <a:r>
              <a:rPr lang="en" sz="2400">
                <a:solidFill>
                  <a:schemeClr val="dk1"/>
                </a:solidFill>
                <a:latin typeface="Roboto Medium"/>
                <a:ea typeface="Roboto Medium"/>
                <a:cs typeface="Roboto Medium"/>
                <a:sym typeface="Roboto Medium"/>
              </a:rPr>
              <a:t>In</a:t>
            </a:r>
            <a:r>
              <a:rPr lang="en" sz="2400">
                <a:solidFill>
                  <a:schemeClr val="dk1"/>
                </a:solidFill>
                <a:latin typeface="Roboto Medium"/>
                <a:ea typeface="Roboto Medium"/>
                <a:cs typeface="Roboto Medium"/>
                <a:sym typeface="Roboto Medium"/>
              </a:rPr>
              <a:t>trinsic Motivation</a:t>
            </a:r>
            <a:endParaRPr sz="2400">
              <a:solidFill>
                <a:schemeClr val="dk1"/>
              </a:solidFill>
              <a:latin typeface="Roboto Medium"/>
              <a:ea typeface="Roboto Medium"/>
              <a:cs typeface="Roboto Medium"/>
              <a:sym typeface="Roboto Medium"/>
            </a:endParaRPr>
          </a:p>
          <a:p>
            <a:pPr indent="0" lvl="0" marL="0" rtl="0" algn="l">
              <a:spcBef>
                <a:spcPts val="0"/>
              </a:spcBef>
              <a:spcAft>
                <a:spcPts val="0"/>
              </a:spcAft>
              <a:buNone/>
            </a:pPr>
            <a:r>
              <a:t/>
            </a:r>
            <a:endParaRPr sz="2400">
              <a:solidFill>
                <a:schemeClr val="dk1"/>
              </a:solidFill>
              <a:latin typeface="Roboto Medium"/>
              <a:ea typeface="Roboto Medium"/>
              <a:cs typeface="Roboto Medium"/>
              <a:sym typeface="Roboto Medium"/>
            </a:endParaRPr>
          </a:p>
        </p:txBody>
      </p:sp>
      <p:pic>
        <p:nvPicPr>
          <p:cNvPr id="484" name="Google Shape;484;p62"/>
          <p:cNvPicPr preferRelativeResize="0"/>
          <p:nvPr/>
        </p:nvPicPr>
        <p:blipFill>
          <a:blip r:embed="rId3">
            <a:alphaModFix/>
          </a:blip>
          <a:stretch>
            <a:fillRect/>
          </a:stretch>
        </p:blipFill>
        <p:spPr>
          <a:xfrm>
            <a:off x="3012563" y="1467675"/>
            <a:ext cx="3118875" cy="3118875"/>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8" name="Shape 488"/>
        <p:cNvGrpSpPr/>
        <p:nvPr/>
      </p:nvGrpSpPr>
      <p:grpSpPr>
        <a:xfrm>
          <a:off x="0" y="0"/>
          <a:ext cx="0" cy="0"/>
          <a:chOff x="0" y="0"/>
          <a:chExt cx="0" cy="0"/>
        </a:xfrm>
      </p:grpSpPr>
      <p:sp>
        <p:nvSpPr>
          <p:cNvPr id="489" name="Google Shape;489;p63"/>
          <p:cNvSpPr txBox="1"/>
          <p:nvPr/>
        </p:nvSpPr>
        <p:spPr>
          <a:xfrm>
            <a:off x="291850" y="206650"/>
            <a:ext cx="5470800" cy="1149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400">
                <a:solidFill>
                  <a:srgbClr val="63A845"/>
                </a:solidFill>
                <a:latin typeface="Roboto"/>
                <a:ea typeface="Roboto"/>
                <a:cs typeface="Roboto"/>
                <a:sym typeface="Roboto"/>
              </a:rPr>
              <a:t>Methods of </a:t>
            </a:r>
            <a:r>
              <a:rPr b="1" lang="en" sz="2400">
                <a:solidFill>
                  <a:srgbClr val="63A845"/>
                </a:solidFill>
                <a:latin typeface="Roboto"/>
                <a:ea typeface="Roboto"/>
                <a:cs typeface="Roboto"/>
                <a:sym typeface="Roboto"/>
              </a:rPr>
              <a:t>Influence</a:t>
            </a:r>
            <a:endParaRPr b="1" sz="2400">
              <a:solidFill>
                <a:srgbClr val="63A845"/>
              </a:solidFill>
              <a:latin typeface="Roboto"/>
              <a:ea typeface="Roboto"/>
              <a:cs typeface="Roboto"/>
              <a:sym typeface="Roboto"/>
            </a:endParaRPr>
          </a:p>
          <a:p>
            <a:pPr indent="0" lvl="0" marL="0" rtl="0" algn="l">
              <a:spcBef>
                <a:spcPts val="0"/>
              </a:spcBef>
              <a:spcAft>
                <a:spcPts val="0"/>
              </a:spcAft>
              <a:buNone/>
            </a:pPr>
            <a:r>
              <a:t/>
            </a:r>
            <a:endParaRPr b="1" sz="2400">
              <a:solidFill>
                <a:srgbClr val="1D376A"/>
              </a:solidFill>
              <a:latin typeface="Roboto"/>
              <a:ea typeface="Roboto"/>
              <a:cs typeface="Roboto"/>
              <a:sym typeface="Roboto"/>
            </a:endParaRPr>
          </a:p>
          <a:p>
            <a:pPr indent="0" lvl="0" marL="0" rtl="0" algn="l">
              <a:spcBef>
                <a:spcPts val="0"/>
              </a:spcBef>
              <a:spcAft>
                <a:spcPts val="0"/>
              </a:spcAft>
              <a:buNone/>
            </a:pPr>
            <a:r>
              <a:t/>
            </a:r>
            <a:endParaRPr b="1" sz="2400">
              <a:solidFill>
                <a:schemeClr val="dk1"/>
              </a:solidFill>
              <a:latin typeface="Roboto"/>
              <a:ea typeface="Roboto"/>
              <a:cs typeface="Roboto"/>
              <a:sym typeface="Roboto"/>
            </a:endParaRPr>
          </a:p>
        </p:txBody>
      </p:sp>
      <p:grpSp>
        <p:nvGrpSpPr>
          <p:cNvPr id="490" name="Google Shape;490;p63"/>
          <p:cNvGrpSpPr/>
          <p:nvPr/>
        </p:nvGrpSpPr>
        <p:grpSpPr>
          <a:xfrm>
            <a:off x="-2150324" y="1456675"/>
            <a:ext cx="5001151" cy="5244600"/>
            <a:chOff x="5845376" y="-1290900"/>
            <a:chExt cx="5001151" cy="5244600"/>
          </a:xfrm>
        </p:grpSpPr>
        <p:sp>
          <p:nvSpPr>
            <p:cNvPr id="491" name="Google Shape;491;p63"/>
            <p:cNvSpPr/>
            <p:nvPr/>
          </p:nvSpPr>
          <p:spPr>
            <a:xfrm rot="-2304248">
              <a:off x="8865345" y="-1628738"/>
              <a:ext cx="566963" cy="4749585"/>
            </a:xfrm>
            <a:prstGeom prst="rect">
              <a:avLst/>
            </a:prstGeom>
            <a:solidFill>
              <a:srgbClr val="1D37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 name="Google Shape;492;p63"/>
            <p:cNvSpPr/>
            <p:nvPr/>
          </p:nvSpPr>
          <p:spPr>
            <a:xfrm rot="-2306167">
              <a:off x="8670592" y="-1214634"/>
              <a:ext cx="180007" cy="4749585"/>
            </a:xfrm>
            <a:prstGeom prst="rect">
              <a:avLst/>
            </a:prstGeom>
            <a:solidFill>
              <a:srgbClr val="63A8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 name="Google Shape;493;p63"/>
            <p:cNvSpPr/>
            <p:nvPr/>
          </p:nvSpPr>
          <p:spPr>
            <a:xfrm rot="-2304542">
              <a:off x="7632537" y="-1688505"/>
              <a:ext cx="824277" cy="6039811"/>
            </a:xfrm>
            <a:prstGeom prst="rect">
              <a:avLst/>
            </a:prstGeom>
            <a:solidFill>
              <a:srgbClr val="1D37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94" name="Google Shape;494;p63"/>
          <p:cNvSpPr txBox="1"/>
          <p:nvPr/>
        </p:nvSpPr>
        <p:spPr>
          <a:xfrm>
            <a:off x="2850825" y="944050"/>
            <a:ext cx="5001300" cy="3234300"/>
          </a:xfrm>
          <a:prstGeom prst="rect">
            <a:avLst/>
          </a:prstGeom>
          <a:noFill/>
          <a:ln>
            <a:noFill/>
          </a:ln>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Clr>
                <a:srgbClr val="0B5394"/>
              </a:buClr>
              <a:buSzPts val="1800"/>
              <a:buFont typeface="Roboto Medium"/>
              <a:buChar char="●"/>
            </a:pPr>
            <a:r>
              <a:rPr lang="en" sz="1800">
                <a:solidFill>
                  <a:schemeClr val="dk1"/>
                </a:solidFill>
                <a:latin typeface="Roboto Medium"/>
                <a:ea typeface="Roboto Medium"/>
                <a:cs typeface="Roboto Medium"/>
                <a:sym typeface="Roboto Medium"/>
              </a:rPr>
              <a:t>Rewarding desired behavior</a:t>
            </a:r>
            <a:endParaRPr sz="1800">
              <a:solidFill>
                <a:schemeClr val="dk1"/>
              </a:solidFill>
              <a:latin typeface="Roboto Medium"/>
              <a:ea typeface="Roboto Medium"/>
              <a:cs typeface="Roboto Medium"/>
              <a:sym typeface="Roboto Medium"/>
            </a:endParaRPr>
          </a:p>
          <a:p>
            <a:pPr indent="-342900" lvl="0" marL="457200" rtl="0" algn="l">
              <a:lnSpc>
                <a:spcPct val="150000"/>
              </a:lnSpc>
              <a:spcBef>
                <a:spcPts val="0"/>
              </a:spcBef>
              <a:spcAft>
                <a:spcPts val="0"/>
              </a:spcAft>
              <a:buClr>
                <a:srgbClr val="0B5394"/>
              </a:buClr>
              <a:buSzPts val="1800"/>
              <a:buFont typeface="Roboto Medium"/>
              <a:buChar char="●"/>
            </a:pPr>
            <a:r>
              <a:rPr lang="en" sz="1800">
                <a:solidFill>
                  <a:schemeClr val="dk1"/>
                </a:solidFill>
                <a:latin typeface="Roboto Medium"/>
                <a:ea typeface="Roboto Medium"/>
                <a:cs typeface="Roboto Medium"/>
                <a:sym typeface="Roboto Medium"/>
              </a:rPr>
              <a:t>Coercing desired behavior</a:t>
            </a:r>
            <a:endParaRPr sz="1800">
              <a:solidFill>
                <a:schemeClr val="dk1"/>
              </a:solidFill>
              <a:latin typeface="Roboto Medium"/>
              <a:ea typeface="Roboto Medium"/>
              <a:cs typeface="Roboto Medium"/>
              <a:sym typeface="Roboto Medium"/>
            </a:endParaRPr>
          </a:p>
          <a:p>
            <a:pPr indent="-342900" lvl="0" marL="457200" rtl="0" algn="l">
              <a:lnSpc>
                <a:spcPct val="150000"/>
              </a:lnSpc>
              <a:spcBef>
                <a:spcPts val="0"/>
              </a:spcBef>
              <a:spcAft>
                <a:spcPts val="0"/>
              </a:spcAft>
              <a:buClr>
                <a:srgbClr val="0B5394"/>
              </a:buClr>
              <a:buSzPts val="1800"/>
              <a:buFont typeface="Roboto Medium"/>
              <a:buChar char="●"/>
            </a:pPr>
            <a:r>
              <a:rPr lang="en" sz="1800">
                <a:solidFill>
                  <a:schemeClr val="dk1"/>
                </a:solidFill>
                <a:latin typeface="Roboto Medium"/>
                <a:ea typeface="Roboto Medium"/>
                <a:cs typeface="Roboto Medium"/>
                <a:sym typeface="Roboto Medium"/>
              </a:rPr>
              <a:t>Framing the desired behavior in important values</a:t>
            </a:r>
            <a:endParaRPr sz="1800">
              <a:solidFill>
                <a:schemeClr val="dk1"/>
              </a:solidFill>
              <a:latin typeface="Roboto Medium"/>
              <a:ea typeface="Roboto Medium"/>
              <a:cs typeface="Roboto Medium"/>
              <a:sym typeface="Roboto Medium"/>
            </a:endParaRPr>
          </a:p>
          <a:p>
            <a:pPr indent="-342900" lvl="0" marL="457200" rtl="0" algn="l">
              <a:lnSpc>
                <a:spcPct val="150000"/>
              </a:lnSpc>
              <a:spcBef>
                <a:spcPts val="0"/>
              </a:spcBef>
              <a:spcAft>
                <a:spcPts val="0"/>
              </a:spcAft>
              <a:buClr>
                <a:srgbClr val="0B5394"/>
              </a:buClr>
              <a:buSzPts val="1800"/>
              <a:buFont typeface="Roboto Medium"/>
              <a:buChar char="●"/>
            </a:pPr>
            <a:r>
              <a:rPr lang="en" sz="1800">
                <a:solidFill>
                  <a:schemeClr val="dk1"/>
                </a:solidFill>
                <a:latin typeface="Roboto Medium"/>
                <a:ea typeface="Roboto Medium"/>
                <a:cs typeface="Roboto Medium"/>
                <a:sym typeface="Roboto Medium"/>
              </a:rPr>
              <a:t>Controlling the environment</a:t>
            </a:r>
            <a:endParaRPr sz="1800">
              <a:solidFill>
                <a:schemeClr val="dk1"/>
              </a:solidFill>
              <a:latin typeface="Roboto Medium"/>
              <a:ea typeface="Roboto Medium"/>
              <a:cs typeface="Roboto Medium"/>
              <a:sym typeface="Roboto Medium"/>
            </a:endParaRPr>
          </a:p>
          <a:p>
            <a:pPr indent="-342900" lvl="0" marL="457200" rtl="0" algn="l">
              <a:lnSpc>
                <a:spcPct val="150000"/>
              </a:lnSpc>
              <a:spcBef>
                <a:spcPts val="0"/>
              </a:spcBef>
              <a:spcAft>
                <a:spcPts val="0"/>
              </a:spcAft>
              <a:buClr>
                <a:srgbClr val="0B5394"/>
              </a:buClr>
              <a:buSzPts val="1800"/>
              <a:buFont typeface="Roboto Medium"/>
              <a:buChar char="●"/>
            </a:pPr>
            <a:r>
              <a:rPr lang="en" sz="1800">
                <a:solidFill>
                  <a:schemeClr val="dk1"/>
                </a:solidFill>
                <a:latin typeface="Roboto Medium"/>
                <a:ea typeface="Roboto Medium"/>
                <a:cs typeface="Roboto Medium"/>
                <a:sym typeface="Roboto Medium"/>
              </a:rPr>
              <a:t>Making exchanges</a:t>
            </a:r>
            <a:endParaRPr sz="1800">
              <a:solidFill>
                <a:schemeClr val="dk1"/>
              </a:solidFill>
              <a:latin typeface="Roboto Medium"/>
              <a:ea typeface="Roboto Medium"/>
              <a:cs typeface="Roboto Medium"/>
              <a:sym typeface="Roboto Medium"/>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8" name="Shape 498"/>
        <p:cNvGrpSpPr/>
        <p:nvPr/>
      </p:nvGrpSpPr>
      <p:grpSpPr>
        <a:xfrm>
          <a:off x="0" y="0"/>
          <a:ext cx="0" cy="0"/>
          <a:chOff x="0" y="0"/>
          <a:chExt cx="0" cy="0"/>
        </a:xfrm>
      </p:grpSpPr>
      <p:sp>
        <p:nvSpPr>
          <p:cNvPr id="499" name="Google Shape;499;p64"/>
          <p:cNvSpPr txBox="1"/>
          <p:nvPr/>
        </p:nvSpPr>
        <p:spPr>
          <a:xfrm>
            <a:off x="797975" y="956375"/>
            <a:ext cx="6840900" cy="3115500"/>
          </a:xfrm>
          <a:prstGeom prst="rect">
            <a:avLst/>
          </a:prstGeom>
          <a:noFill/>
          <a:ln>
            <a:noFill/>
          </a:ln>
        </p:spPr>
        <p:txBody>
          <a:bodyPr anchorCtr="0" anchor="ctr" bIns="91425" lIns="91425" spcFirstLastPara="1" rIns="91425" wrap="square" tIns="91425">
            <a:noAutofit/>
          </a:bodyPr>
          <a:lstStyle/>
          <a:p>
            <a:pPr indent="-342900" lvl="0" marL="457200" rtl="0" algn="l">
              <a:lnSpc>
                <a:spcPct val="150000"/>
              </a:lnSpc>
              <a:spcBef>
                <a:spcPts val="0"/>
              </a:spcBef>
              <a:spcAft>
                <a:spcPts val="0"/>
              </a:spcAft>
              <a:buClr>
                <a:schemeClr val="dk1"/>
              </a:buClr>
              <a:buSzPts val="1800"/>
              <a:buFont typeface="Roboto Medium"/>
              <a:buChar char="●"/>
            </a:pPr>
            <a:r>
              <a:rPr lang="en" sz="1800">
                <a:solidFill>
                  <a:schemeClr val="dk1"/>
                </a:solidFill>
                <a:latin typeface="Roboto Medium"/>
                <a:ea typeface="Roboto Medium"/>
                <a:cs typeface="Roboto Medium"/>
                <a:sym typeface="Roboto Medium"/>
              </a:rPr>
              <a:t>The scientist-practitioner model can be successfully applied in this area</a:t>
            </a:r>
            <a:endParaRPr sz="1800">
              <a:solidFill>
                <a:schemeClr val="dk1"/>
              </a:solidFill>
              <a:latin typeface="Roboto Medium"/>
              <a:ea typeface="Roboto Medium"/>
              <a:cs typeface="Roboto Medium"/>
              <a:sym typeface="Roboto Medium"/>
            </a:endParaRPr>
          </a:p>
          <a:p>
            <a:pPr indent="-342900" lvl="0" marL="457200" rtl="0" algn="l">
              <a:lnSpc>
                <a:spcPct val="150000"/>
              </a:lnSpc>
              <a:spcBef>
                <a:spcPts val="0"/>
              </a:spcBef>
              <a:spcAft>
                <a:spcPts val="0"/>
              </a:spcAft>
              <a:buClr>
                <a:schemeClr val="dk1"/>
              </a:buClr>
              <a:buSzPts val="1800"/>
              <a:buFont typeface="Roboto Medium"/>
              <a:buChar char="●"/>
            </a:pPr>
            <a:r>
              <a:rPr lang="en" sz="1800">
                <a:solidFill>
                  <a:schemeClr val="dk1"/>
                </a:solidFill>
                <a:latin typeface="Roboto Medium"/>
                <a:ea typeface="Roboto Medium"/>
                <a:cs typeface="Roboto Medium"/>
                <a:sym typeface="Roboto Medium"/>
              </a:rPr>
              <a:t>New stuff can be put in old bottles</a:t>
            </a:r>
            <a:endParaRPr sz="1800">
              <a:solidFill>
                <a:schemeClr val="dk1"/>
              </a:solidFill>
              <a:latin typeface="Roboto Medium"/>
              <a:ea typeface="Roboto Medium"/>
              <a:cs typeface="Roboto Medium"/>
              <a:sym typeface="Roboto Medium"/>
            </a:endParaRPr>
          </a:p>
          <a:p>
            <a:pPr indent="-342900" lvl="0" marL="457200" rtl="0" algn="l">
              <a:lnSpc>
                <a:spcPct val="150000"/>
              </a:lnSpc>
              <a:spcBef>
                <a:spcPts val="0"/>
              </a:spcBef>
              <a:spcAft>
                <a:spcPts val="0"/>
              </a:spcAft>
              <a:buClr>
                <a:schemeClr val="dk1"/>
              </a:buClr>
              <a:buSzPts val="1800"/>
              <a:buFont typeface="Roboto Medium"/>
              <a:buChar char="●"/>
            </a:pPr>
            <a:r>
              <a:rPr lang="en" sz="1800">
                <a:solidFill>
                  <a:schemeClr val="dk1"/>
                </a:solidFill>
                <a:latin typeface="Roboto Medium"/>
                <a:ea typeface="Roboto Medium"/>
                <a:cs typeface="Roboto Medium"/>
                <a:sym typeface="Roboto Medium"/>
              </a:rPr>
              <a:t>Rigorous assessment of individual and organizational facilitators and barriers is needed</a:t>
            </a:r>
            <a:endParaRPr sz="1800">
              <a:solidFill>
                <a:schemeClr val="dk1"/>
              </a:solidFill>
              <a:latin typeface="Roboto Medium"/>
              <a:ea typeface="Roboto Medium"/>
              <a:cs typeface="Roboto Medium"/>
              <a:sym typeface="Roboto Medium"/>
            </a:endParaRPr>
          </a:p>
          <a:p>
            <a:pPr indent="-342900" lvl="0" marL="457200" rtl="0" algn="l">
              <a:lnSpc>
                <a:spcPct val="150000"/>
              </a:lnSpc>
              <a:spcBef>
                <a:spcPts val="0"/>
              </a:spcBef>
              <a:spcAft>
                <a:spcPts val="0"/>
              </a:spcAft>
              <a:buClr>
                <a:schemeClr val="dk1"/>
              </a:buClr>
              <a:buSzPts val="1800"/>
              <a:buFont typeface="Roboto Medium"/>
              <a:buChar char="●"/>
            </a:pPr>
            <a:r>
              <a:rPr lang="en" sz="1800">
                <a:solidFill>
                  <a:schemeClr val="dk1"/>
                </a:solidFill>
                <a:latin typeface="Roboto Medium"/>
                <a:ea typeface="Roboto Medium"/>
                <a:cs typeface="Roboto Medium"/>
                <a:sym typeface="Roboto Medium"/>
              </a:rPr>
              <a:t>The jury is still out on wellness program effectiveness…</a:t>
            </a:r>
            <a:endParaRPr sz="1800">
              <a:solidFill>
                <a:schemeClr val="dk1"/>
              </a:solidFill>
              <a:latin typeface="Roboto Medium"/>
              <a:ea typeface="Roboto Medium"/>
              <a:cs typeface="Roboto Medium"/>
              <a:sym typeface="Roboto Medium"/>
            </a:endParaRPr>
          </a:p>
          <a:p>
            <a:pPr indent="0" lvl="0" marL="0" rtl="0" algn="l">
              <a:spcBef>
                <a:spcPts val="0"/>
              </a:spcBef>
              <a:spcAft>
                <a:spcPts val="0"/>
              </a:spcAft>
              <a:buNone/>
            </a:pPr>
            <a:r>
              <a:t/>
            </a:r>
            <a:endParaRPr b="1" sz="3600">
              <a:solidFill>
                <a:srgbClr val="1D376A"/>
              </a:solidFill>
              <a:latin typeface="Roboto"/>
              <a:ea typeface="Roboto"/>
              <a:cs typeface="Roboto"/>
              <a:sym typeface="Roboto"/>
            </a:endParaRPr>
          </a:p>
        </p:txBody>
      </p:sp>
      <p:grpSp>
        <p:nvGrpSpPr>
          <p:cNvPr id="500" name="Google Shape;500;p64"/>
          <p:cNvGrpSpPr/>
          <p:nvPr/>
        </p:nvGrpSpPr>
        <p:grpSpPr>
          <a:xfrm>
            <a:off x="6023876" y="-1357850"/>
            <a:ext cx="5001151" cy="5244600"/>
            <a:chOff x="5845376" y="-1290900"/>
            <a:chExt cx="5001151" cy="5244600"/>
          </a:xfrm>
        </p:grpSpPr>
        <p:sp>
          <p:nvSpPr>
            <p:cNvPr id="501" name="Google Shape;501;p64"/>
            <p:cNvSpPr/>
            <p:nvPr/>
          </p:nvSpPr>
          <p:spPr>
            <a:xfrm rot="-2304248">
              <a:off x="8865345" y="-1628738"/>
              <a:ext cx="566963" cy="4749585"/>
            </a:xfrm>
            <a:prstGeom prst="rect">
              <a:avLst/>
            </a:prstGeom>
            <a:solidFill>
              <a:srgbClr val="1D37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 name="Google Shape;502;p64"/>
            <p:cNvSpPr/>
            <p:nvPr/>
          </p:nvSpPr>
          <p:spPr>
            <a:xfrm rot="-2306167">
              <a:off x="8670592" y="-1214634"/>
              <a:ext cx="180007" cy="4749585"/>
            </a:xfrm>
            <a:prstGeom prst="rect">
              <a:avLst/>
            </a:prstGeom>
            <a:solidFill>
              <a:srgbClr val="63A8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 name="Google Shape;503;p64"/>
            <p:cNvSpPr/>
            <p:nvPr/>
          </p:nvSpPr>
          <p:spPr>
            <a:xfrm rot="-2304542">
              <a:off x="7632537" y="-1688505"/>
              <a:ext cx="824277" cy="6039811"/>
            </a:xfrm>
            <a:prstGeom prst="rect">
              <a:avLst/>
            </a:prstGeom>
            <a:solidFill>
              <a:srgbClr val="1D37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04" name="Google Shape;504;p64"/>
          <p:cNvGrpSpPr/>
          <p:nvPr/>
        </p:nvGrpSpPr>
        <p:grpSpPr>
          <a:xfrm rot="10800000">
            <a:off x="-2102399" y="956375"/>
            <a:ext cx="5001151" cy="5244600"/>
            <a:chOff x="5845376" y="-1290900"/>
            <a:chExt cx="5001151" cy="5244600"/>
          </a:xfrm>
        </p:grpSpPr>
        <p:sp>
          <p:nvSpPr>
            <p:cNvPr id="505" name="Google Shape;505;p64"/>
            <p:cNvSpPr/>
            <p:nvPr/>
          </p:nvSpPr>
          <p:spPr>
            <a:xfrm rot="-2304248">
              <a:off x="8865345" y="-1628738"/>
              <a:ext cx="566963" cy="4749585"/>
            </a:xfrm>
            <a:prstGeom prst="rect">
              <a:avLst/>
            </a:prstGeom>
            <a:solidFill>
              <a:srgbClr val="1D37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 name="Google Shape;506;p64"/>
            <p:cNvSpPr/>
            <p:nvPr/>
          </p:nvSpPr>
          <p:spPr>
            <a:xfrm rot="-2306167">
              <a:off x="8670592" y="-1214634"/>
              <a:ext cx="180007" cy="4749585"/>
            </a:xfrm>
            <a:prstGeom prst="rect">
              <a:avLst/>
            </a:prstGeom>
            <a:solidFill>
              <a:srgbClr val="63A8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 name="Google Shape;507;p64"/>
            <p:cNvSpPr/>
            <p:nvPr/>
          </p:nvSpPr>
          <p:spPr>
            <a:xfrm rot="-2304542">
              <a:off x="7632537" y="-1688505"/>
              <a:ext cx="824277" cy="6039811"/>
            </a:xfrm>
            <a:prstGeom prst="rect">
              <a:avLst/>
            </a:prstGeom>
            <a:solidFill>
              <a:srgbClr val="1D37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08" name="Google Shape;508;p64"/>
          <p:cNvSpPr txBox="1"/>
          <p:nvPr/>
        </p:nvSpPr>
        <p:spPr>
          <a:xfrm>
            <a:off x="269550" y="204900"/>
            <a:ext cx="5470800" cy="1149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400">
                <a:solidFill>
                  <a:srgbClr val="1D376A"/>
                </a:solidFill>
                <a:latin typeface="Roboto"/>
                <a:ea typeface="Roboto"/>
                <a:cs typeface="Roboto"/>
                <a:sym typeface="Roboto"/>
              </a:rPr>
              <a:t>What was learned?</a:t>
            </a:r>
            <a:endParaRPr b="1" sz="2400">
              <a:solidFill>
                <a:srgbClr val="1D376A"/>
              </a:solidFill>
              <a:latin typeface="Roboto"/>
              <a:ea typeface="Roboto"/>
              <a:cs typeface="Roboto"/>
              <a:sym typeface="Roboto"/>
            </a:endParaRPr>
          </a:p>
          <a:p>
            <a:pPr indent="0" lvl="0" marL="0" rtl="0" algn="l">
              <a:spcBef>
                <a:spcPts val="0"/>
              </a:spcBef>
              <a:spcAft>
                <a:spcPts val="0"/>
              </a:spcAft>
              <a:buNone/>
            </a:pPr>
            <a:r>
              <a:t/>
            </a:r>
            <a:endParaRPr b="1" sz="2400">
              <a:solidFill>
                <a:srgbClr val="1D376A"/>
              </a:solidFill>
              <a:latin typeface="Roboto"/>
              <a:ea typeface="Roboto"/>
              <a:cs typeface="Roboto"/>
              <a:sym typeface="Roboto"/>
            </a:endParaRPr>
          </a:p>
          <a:p>
            <a:pPr indent="0" lvl="0" marL="0" rtl="0" algn="l">
              <a:spcBef>
                <a:spcPts val="0"/>
              </a:spcBef>
              <a:spcAft>
                <a:spcPts val="0"/>
              </a:spcAft>
              <a:buNone/>
            </a:pPr>
            <a:r>
              <a:t/>
            </a:r>
            <a:endParaRPr b="1" sz="2400">
              <a:solidFill>
                <a:schemeClr val="dk1"/>
              </a:solidFill>
              <a:latin typeface="Roboto"/>
              <a:ea typeface="Roboto"/>
              <a:cs typeface="Roboto"/>
              <a:sym typeface="Roboto"/>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2" name="Shape 512"/>
        <p:cNvGrpSpPr/>
        <p:nvPr/>
      </p:nvGrpSpPr>
      <p:grpSpPr>
        <a:xfrm>
          <a:off x="0" y="0"/>
          <a:ext cx="0" cy="0"/>
          <a:chOff x="0" y="0"/>
          <a:chExt cx="0" cy="0"/>
        </a:xfrm>
      </p:grpSpPr>
      <p:pic>
        <p:nvPicPr>
          <p:cNvPr id="513" name="Google Shape;513;p65"/>
          <p:cNvPicPr preferRelativeResize="0"/>
          <p:nvPr/>
        </p:nvPicPr>
        <p:blipFill rotWithShape="1">
          <a:blip r:embed="rId3">
            <a:alphaModFix/>
          </a:blip>
          <a:srcRect b="0" l="1497" r="0" t="0"/>
          <a:stretch/>
        </p:blipFill>
        <p:spPr>
          <a:xfrm>
            <a:off x="803475" y="152400"/>
            <a:ext cx="3326800" cy="4368375"/>
          </a:xfrm>
          <a:prstGeom prst="rect">
            <a:avLst/>
          </a:prstGeom>
          <a:noFill/>
          <a:ln>
            <a:noFill/>
          </a:ln>
        </p:spPr>
      </p:pic>
      <p:pic>
        <p:nvPicPr>
          <p:cNvPr id="514" name="Google Shape;514;p65"/>
          <p:cNvPicPr preferRelativeResize="0"/>
          <p:nvPr/>
        </p:nvPicPr>
        <p:blipFill>
          <a:blip r:embed="rId4">
            <a:alphaModFix/>
          </a:blip>
          <a:stretch>
            <a:fillRect/>
          </a:stretch>
        </p:blipFill>
        <p:spPr>
          <a:xfrm>
            <a:off x="4648274" y="152400"/>
            <a:ext cx="3377375" cy="4371799"/>
          </a:xfrm>
          <a:prstGeom prst="rect">
            <a:avLst/>
          </a:prstGeom>
          <a:noFill/>
          <a:ln>
            <a:noFill/>
          </a:ln>
        </p:spPr>
      </p:pic>
      <p:sp>
        <p:nvSpPr>
          <p:cNvPr id="515" name="Google Shape;515;p65"/>
          <p:cNvSpPr txBox="1"/>
          <p:nvPr/>
        </p:nvSpPr>
        <p:spPr>
          <a:xfrm>
            <a:off x="646988" y="4520775"/>
            <a:ext cx="3589200" cy="749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latin typeface="Roboto"/>
                <a:ea typeface="Roboto"/>
                <a:cs typeface="Roboto"/>
                <a:sym typeface="Roboto"/>
              </a:rPr>
              <a:t>https://healthyworkplaces.berkeley.edu/sites/default/files/employer_guide_2018_03_30.pdf</a:t>
            </a:r>
            <a:endParaRPr sz="1300">
              <a:latin typeface="Roboto"/>
              <a:ea typeface="Roboto"/>
              <a:cs typeface="Roboto"/>
              <a:sym typeface="Roboto"/>
            </a:endParaRPr>
          </a:p>
        </p:txBody>
      </p:sp>
      <p:sp>
        <p:nvSpPr>
          <p:cNvPr id="516" name="Google Shape;516;p65"/>
          <p:cNvSpPr txBox="1"/>
          <p:nvPr/>
        </p:nvSpPr>
        <p:spPr>
          <a:xfrm>
            <a:off x="4648263" y="4520775"/>
            <a:ext cx="4005600" cy="749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latin typeface="Roboto"/>
                <a:ea typeface="Roboto"/>
                <a:cs typeface="Roboto"/>
                <a:sym typeface="Roboto"/>
              </a:rPr>
              <a:t>https://healthyworkplaces.berkeley.edu/sites/</a:t>
            </a:r>
            <a:endParaRPr sz="1300">
              <a:latin typeface="Roboto"/>
              <a:ea typeface="Roboto"/>
              <a:cs typeface="Roboto"/>
              <a:sym typeface="Roboto"/>
            </a:endParaRPr>
          </a:p>
          <a:p>
            <a:pPr indent="0" lvl="0" marL="0" rtl="0" algn="l">
              <a:spcBef>
                <a:spcPts val="0"/>
              </a:spcBef>
              <a:spcAft>
                <a:spcPts val="0"/>
              </a:spcAft>
              <a:buNone/>
            </a:pPr>
            <a:r>
              <a:rPr lang="en" sz="1300">
                <a:latin typeface="Roboto"/>
                <a:ea typeface="Roboto"/>
                <a:cs typeface="Roboto"/>
                <a:sym typeface="Roboto"/>
              </a:rPr>
              <a:t>default/files/wwucbtechnical_final.pdf</a:t>
            </a:r>
            <a:endParaRPr sz="1300">
              <a:latin typeface="Roboto"/>
              <a:ea typeface="Roboto"/>
              <a:cs typeface="Roboto"/>
              <a:sym typeface="Roboto"/>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0" name="Shape 520"/>
        <p:cNvGrpSpPr/>
        <p:nvPr/>
      </p:nvGrpSpPr>
      <p:grpSpPr>
        <a:xfrm>
          <a:off x="0" y="0"/>
          <a:ext cx="0" cy="0"/>
          <a:chOff x="0" y="0"/>
          <a:chExt cx="0" cy="0"/>
        </a:xfrm>
      </p:grpSpPr>
      <p:sp>
        <p:nvSpPr>
          <p:cNvPr id="521" name="Google Shape;521;p66"/>
          <p:cNvSpPr txBox="1"/>
          <p:nvPr>
            <p:ph type="title"/>
          </p:nvPr>
        </p:nvSpPr>
        <p:spPr>
          <a:xfrm>
            <a:off x="2872050" y="317775"/>
            <a:ext cx="33999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63A845"/>
                </a:solidFill>
                <a:latin typeface="Roboto"/>
                <a:ea typeface="Roboto"/>
                <a:cs typeface="Roboto"/>
                <a:sym typeface="Roboto"/>
              </a:rPr>
              <a:t>Acknowledgements</a:t>
            </a:r>
            <a:endParaRPr b="1">
              <a:solidFill>
                <a:srgbClr val="63A845"/>
              </a:solidFill>
              <a:latin typeface="Roboto"/>
              <a:ea typeface="Roboto"/>
              <a:cs typeface="Roboto"/>
              <a:sym typeface="Roboto"/>
            </a:endParaRPr>
          </a:p>
        </p:txBody>
      </p:sp>
      <p:sp>
        <p:nvSpPr>
          <p:cNvPr id="522" name="Google Shape;522;p66"/>
          <p:cNvSpPr txBox="1"/>
          <p:nvPr>
            <p:ph idx="1" type="body"/>
          </p:nvPr>
        </p:nvSpPr>
        <p:spPr>
          <a:xfrm>
            <a:off x="569550" y="1320550"/>
            <a:ext cx="8004900" cy="3450000"/>
          </a:xfrm>
          <a:prstGeom prst="rect">
            <a:avLst/>
          </a:prstGeom>
        </p:spPr>
        <p:txBody>
          <a:bodyPr anchorCtr="0" anchor="t" bIns="91425" lIns="91425" spcFirstLastPara="1" rIns="91425" wrap="square" tIns="91425">
            <a:noAutofit/>
          </a:bodyPr>
          <a:lstStyle/>
          <a:p>
            <a:pPr indent="0" lvl="0" marL="0" rtl="0" algn="l">
              <a:lnSpc>
                <a:spcPct val="125000"/>
              </a:lnSpc>
              <a:spcBef>
                <a:spcPts val="0"/>
              </a:spcBef>
              <a:spcAft>
                <a:spcPts val="0"/>
              </a:spcAft>
              <a:buNone/>
            </a:pPr>
            <a:r>
              <a:rPr lang="en">
                <a:solidFill>
                  <a:srgbClr val="1D376A"/>
                </a:solidFill>
                <a:highlight>
                  <a:srgbClr val="FFFFFF"/>
                </a:highlight>
                <a:latin typeface="Roboto Medium"/>
                <a:ea typeface="Roboto Medium"/>
                <a:cs typeface="Roboto Medium"/>
                <a:sym typeface="Roboto Medium"/>
              </a:rPr>
              <a:t>We would like to thank Tony (Kwang Hyun) Kim, Pauline Simes, Max Pittman, Helen Lee, Mikaela Burns, Astrid Zamora, and Justine Yu for their contributions to this project.</a:t>
            </a:r>
            <a:endParaRPr>
              <a:solidFill>
                <a:srgbClr val="1D376A"/>
              </a:solidFill>
              <a:highlight>
                <a:srgbClr val="FFFFFF"/>
              </a:highlight>
              <a:latin typeface="Roboto Medium"/>
              <a:ea typeface="Roboto Medium"/>
              <a:cs typeface="Roboto Medium"/>
              <a:sym typeface="Roboto Medium"/>
            </a:endParaRPr>
          </a:p>
          <a:p>
            <a:pPr indent="0" lvl="0" marL="0" rtl="0" algn="l">
              <a:lnSpc>
                <a:spcPct val="125000"/>
              </a:lnSpc>
              <a:spcBef>
                <a:spcPts val="1600"/>
              </a:spcBef>
              <a:spcAft>
                <a:spcPts val="1600"/>
              </a:spcAft>
              <a:buNone/>
            </a:pPr>
            <a:br>
              <a:rPr lang="en">
                <a:solidFill>
                  <a:srgbClr val="1D376A"/>
                </a:solidFill>
                <a:highlight>
                  <a:srgbClr val="FFFFFF"/>
                </a:highlight>
                <a:latin typeface="Roboto Medium"/>
                <a:ea typeface="Roboto Medium"/>
                <a:cs typeface="Roboto Medium"/>
                <a:sym typeface="Roboto Medium"/>
              </a:rPr>
            </a:br>
            <a:r>
              <a:rPr lang="en">
                <a:solidFill>
                  <a:srgbClr val="1D376A"/>
                </a:solidFill>
                <a:highlight>
                  <a:srgbClr val="FFFFFF"/>
                </a:highlight>
                <a:latin typeface="Roboto Medium"/>
                <a:ea typeface="Roboto Medium"/>
                <a:cs typeface="Roboto Medium"/>
                <a:sym typeface="Roboto Medium"/>
              </a:rPr>
              <a:t>We also sincerely thank Hector De La Torre and the Transamerica Center for Health Studies for their generous grant in support of this project. </a:t>
            </a:r>
            <a:endParaRPr>
              <a:solidFill>
                <a:srgbClr val="1D376A"/>
              </a:solidFill>
              <a:latin typeface="Roboto Medium"/>
              <a:ea typeface="Roboto Medium"/>
              <a:cs typeface="Roboto Medium"/>
              <a:sym typeface="Roboto Medium"/>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6" name="Shape 526"/>
        <p:cNvGrpSpPr/>
        <p:nvPr/>
      </p:nvGrpSpPr>
      <p:grpSpPr>
        <a:xfrm>
          <a:off x="0" y="0"/>
          <a:ext cx="0" cy="0"/>
          <a:chOff x="0" y="0"/>
          <a:chExt cx="0" cy="0"/>
        </a:xfrm>
      </p:grpSpPr>
      <p:sp>
        <p:nvSpPr>
          <p:cNvPr id="527" name="Google Shape;527;p67"/>
          <p:cNvSpPr txBox="1"/>
          <p:nvPr/>
        </p:nvSpPr>
        <p:spPr>
          <a:xfrm>
            <a:off x="541350" y="387625"/>
            <a:ext cx="8061300" cy="4495800"/>
          </a:xfrm>
          <a:prstGeom prst="rect">
            <a:avLst/>
          </a:prstGeom>
          <a:noFill/>
          <a:ln>
            <a:noFill/>
          </a:ln>
        </p:spPr>
        <p:txBody>
          <a:bodyPr anchorCtr="0" anchor="ctr" bIns="91425" lIns="91425" spcFirstLastPara="1" rIns="91425" wrap="square" tIns="91425">
            <a:noAutofit/>
          </a:bodyPr>
          <a:lstStyle/>
          <a:p>
            <a:pPr indent="0" lvl="0" marL="0" rtl="0" algn="ctr">
              <a:lnSpc>
                <a:spcPct val="130000"/>
              </a:lnSpc>
              <a:spcBef>
                <a:spcPts val="0"/>
              </a:spcBef>
              <a:spcAft>
                <a:spcPts val="0"/>
              </a:spcAft>
              <a:buNone/>
            </a:pPr>
            <a:r>
              <a:rPr b="1" lang="en" sz="3600">
                <a:solidFill>
                  <a:srgbClr val="1D376A"/>
                </a:solidFill>
                <a:latin typeface="Roboto"/>
                <a:ea typeface="Roboto"/>
                <a:cs typeface="Roboto"/>
                <a:sym typeface="Roboto"/>
              </a:rPr>
              <a:t>Thank you.</a:t>
            </a:r>
            <a:endParaRPr b="1" sz="3600">
              <a:solidFill>
                <a:srgbClr val="1D376A"/>
              </a:solidFill>
              <a:latin typeface="Roboto"/>
              <a:ea typeface="Roboto"/>
              <a:cs typeface="Roboto"/>
              <a:sym typeface="Roboto"/>
            </a:endParaRPr>
          </a:p>
          <a:p>
            <a:pPr indent="0" lvl="0" marL="0" rtl="0" algn="ctr">
              <a:lnSpc>
                <a:spcPct val="130000"/>
              </a:lnSpc>
              <a:spcBef>
                <a:spcPts val="0"/>
              </a:spcBef>
              <a:spcAft>
                <a:spcPts val="0"/>
              </a:spcAft>
              <a:buClr>
                <a:srgbClr val="000000"/>
              </a:buClr>
              <a:buSzPts val="1100"/>
              <a:buFont typeface="Arial"/>
              <a:buNone/>
            </a:pPr>
            <a:r>
              <a:rPr b="1" lang="en" sz="1800">
                <a:solidFill>
                  <a:srgbClr val="63A845"/>
                </a:solidFill>
                <a:latin typeface="Roboto"/>
                <a:ea typeface="Roboto"/>
                <a:cs typeface="Roboto"/>
                <a:sym typeface="Roboto"/>
              </a:rPr>
              <a:t>https://healthyworkplaces.berkeley.edu/</a:t>
            </a:r>
            <a:endParaRPr b="1" sz="1800">
              <a:solidFill>
                <a:srgbClr val="63A845"/>
              </a:solidFill>
              <a:latin typeface="Roboto"/>
              <a:ea typeface="Roboto"/>
              <a:cs typeface="Roboto"/>
              <a:sym typeface="Roboto"/>
            </a:endParaRPr>
          </a:p>
        </p:txBody>
      </p:sp>
      <p:grpSp>
        <p:nvGrpSpPr>
          <p:cNvPr id="528" name="Google Shape;528;p67"/>
          <p:cNvGrpSpPr/>
          <p:nvPr/>
        </p:nvGrpSpPr>
        <p:grpSpPr>
          <a:xfrm>
            <a:off x="5733776" y="-900375"/>
            <a:ext cx="5001151" cy="5244600"/>
            <a:chOff x="5845376" y="-1290900"/>
            <a:chExt cx="5001151" cy="5244600"/>
          </a:xfrm>
        </p:grpSpPr>
        <p:sp>
          <p:nvSpPr>
            <p:cNvPr id="529" name="Google Shape;529;p67"/>
            <p:cNvSpPr/>
            <p:nvPr/>
          </p:nvSpPr>
          <p:spPr>
            <a:xfrm rot="-2304248">
              <a:off x="8865345" y="-1628738"/>
              <a:ext cx="566963" cy="4749585"/>
            </a:xfrm>
            <a:prstGeom prst="rect">
              <a:avLst/>
            </a:prstGeom>
            <a:solidFill>
              <a:srgbClr val="1D37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 name="Google Shape;530;p67"/>
            <p:cNvSpPr/>
            <p:nvPr/>
          </p:nvSpPr>
          <p:spPr>
            <a:xfrm rot="-2306167">
              <a:off x="8670592" y="-1214634"/>
              <a:ext cx="180007" cy="4749585"/>
            </a:xfrm>
            <a:prstGeom prst="rect">
              <a:avLst/>
            </a:prstGeom>
            <a:solidFill>
              <a:srgbClr val="63A8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 name="Google Shape;531;p67"/>
            <p:cNvSpPr/>
            <p:nvPr/>
          </p:nvSpPr>
          <p:spPr>
            <a:xfrm rot="-2304542">
              <a:off x="7632537" y="-1688505"/>
              <a:ext cx="824277" cy="6039811"/>
            </a:xfrm>
            <a:prstGeom prst="rect">
              <a:avLst/>
            </a:prstGeom>
            <a:solidFill>
              <a:srgbClr val="1D37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32" name="Google Shape;532;p67"/>
          <p:cNvGrpSpPr/>
          <p:nvPr/>
        </p:nvGrpSpPr>
        <p:grpSpPr>
          <a:xfrm rot="10800000">
            <a:off x="-1656099" y="599325"/>
            <a:ext cx="5001151" cy="5244600"/>
            <a:chOff x="5845376" y="-1290900"/>
            <a:chExt cx="5001151" cy="5244600"/>
          </a:xfrm>
        </p:grpSpPr>
        <p:sp>
          <p:nvSpPr>
            <p:cNvPr id="533" name="Google Shape;533;p67"/>
            <p:cNvSpPr/>
            <p:nvPr/>
          </p:nvSpPr>
          <p:spPr>
            <a:xfrm rot="-2304248">
              <a:off x="8865345" y="-1628738"/>
              <a:ext cx="566963" cy="4749585"/>
            </a:xfrm>
            <a:prstGeom prst="rect">
              <a:avLst/>
            </a:prstGeom>
            <a:solidFill>
              <a:srgbClr val="1D37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 name="Google Shape;534;p67"/>
            <p:cNvSpPr/>
            <p:nvPr/>
          </p:nvSpPr>
          <p:spPr>
            <a:xfrm rot="-2306167">
              <a:off x="8670592" y="-1214634"/>
              <a:ext cx="180007" cy="4749585"/>
            </a:xfrm>
            <a:prstGeom prst="rect">
              <a:avLst/>
            </a:prstGeom>
            <a:solidFill>
              <a:srgbClr val="63A8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 name="Google Shape;535;p67"/>
            <p:cNvSpPr/>
            <p:nvPr/>
          </p:nvSpPr>
          <p:spPr>
            <a:xfrm rot="-2304542">
              <a:off x="7632537" y="-1688505"/>
              <a:ext cx="824277" cy="6039811"/>
            </a:xfrm>
            <a:prstGeom prst="rect">
              <a:avLst/>
            </a:prstGeom>
            <a:solidFill>
              <a:srgbClr val="1D37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18"/>
          <p:cNvSpPr txBox="1"/>
          <p:nvPr/>
        </p:nvSpPr>
        <p:spPr>
          <a:xfrm>
            <a:off x="269550" y="204900"/>
            <a:ext cx="5470800" cy="1149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400">
                <a:solidFill>
                  <a:srgbClr val="1D376A"/>
                </a:solidFill>
                <a:latin typeface="Roboto"/>
                <a:ea typeface="Roboto"/>
                <a:cs typeface="Roboto"/>
                <a:sym typeface="Roboto"/>
              </a:rPr>
              <a:t>Practitioner</a:t>
            </a:r>
            <a:r>
              <a:rPr b="1" lang="en" sz="2400">
                <a:solidFill>
                  <a:srgbClr val="63A845"/>
                </a:solidFill>
                <a:latin typeface="Roboto"/>
                <a:ea typeface="Roboto"/>
                <a:cs typeface="Roboto"/>
                <a:sym typeface="Roboto"/>
              </a:rPr>
              <a:t> Questions:</a:t>
            </a:r>
            <a:endParaRPr b="1" sz="2400">
              <a:solidFill>
                <a:srgbClr val="63A845"/>
              </a:solidFill>
              <a:latin typeface="Roboto"/>
              <a:ea typeface="Roboto"/>
              <a:cs typeface="Roboto"/>
              <a:sym typeface="Roboto"/>
            </a:endParaRPr>
          </a:p>
          <a:p>
            <a:pPr indent="0" lvl="0" marL="0" rtl="0" algn="l">
              <a:spcBef>
                <a:spcPts val="0"/>
              </a:spcBef>
              <a:spcAft>
                <a:spcPts val="0"/>
              </a:spcAft>
              <a:buNone/>
            </a:pPr>
            <a:r>
              <a:t/>
            </a:r>
            <a:endParaRPr b="1" sz="2400">
              <a:solidFill>
                <a:srgbClr val="1D376A"/>
              </a:solidFill>
              <a:latin typeface="Roboto"/>
              <a:ea typeface="Roboto"/>
              <a:cs typeface="Roboto"/>
              <a:sym typeface="Roboto"/>
            </a:endParaRPr>
          </a:p>
          <a:p>
            <a:pPr indent="0" lvl="0" marL="0" rtl="0" algn="l">
              <a:spcBef>
                <a:spcPts val="0"/>
              </a:spcBef>
              <a:spcAft>
                <a:spcPts val="0"/>
              </a:spcAft>
              <a:buNone/>
            </a:pPr>
            <a:r>
              <a:t/>
            </a:r>
            <a:endParaRPr b="1" sz="2400">
              <a:solidFill>
                <a:schemeClr val="dk1"/>
              </a:solidFill>
              <a:latin typeface="Roboto"/>
              <a:ea typeface="Roboto"/>
              <a:cs typeface="Roboto"/>
              <a:sym typeface="Roboto"/>
            </a:endParaRPr>
          </a:p>
        </p:txBody>
      </p:sp>
      <p:grpSp>
        <p:nvGrpSpPr>
          <p:cNvPr id="105" name="Google Shape;105;p18"/>
          <p:cNvGrpSpPr/>
          <p:nvPr/>
        </p:nvGrpSpPr>
        <p:grpSpPr>
          <a:xfrm>
            <a:off x="-2150324" y="1456675"/>
            <a:ext cx="5001151" cy="5244600"/>
            <a:chOff x="5845376" y="-1290900"/>
            <a:chExt cx="5001151" cy="5244600"/>
          </a:xfrm>
        </p:grpSpPr>
        <p:sp>
          <p:nvSpPr>
            <p:cNvPr id="106" name="Google Shape;106;p18"/>
            <p:cNvSpPr/>
            <p:nvPr/>
          </p:nvSpPr>
          <p:spPr>
            <a:xfrm rot="-2304248">
              <a:off x="8865345" y="-1628738"/>
              <a:ext cx="566963" cy="4749585"/>
            </a:xfrm>
            <a:prstGeom prst="rect">
              <a:avLst/>
            </a:prstGeom>
            <a:solidFill>
              <a:srgbClr val="1D37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18"/>
            <p:cNvSpPr/>
            <p:nvPr/>
          </p:nvSpPr>
          <p:spPr>
            <a:xfrm rot="-2306167">
              <a:off x="8670592" y="-1214634"/>
              <a:ext cx="180007" cy="4749585"/>
            </a:xfrm>
            <a:prstGeom prst="rect">
              <a:avLst/>
            </a:prstGeom>
            <a:solidFill>
              <a:srgbClr val="63A8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8"/>
            <p:cNvSpPr/>
            <p:nvPr/>
          </p:nvSpPr>
          <p:spPr>
            <a:xfrm rot="-2304542">
              <a:off x="7632537" y="-1688505"/>
              <a:ext cx="824277" cy="6039811"/>
            </a:xfrm>
            <a:prstGeom prst="rect">
              <a:avLst/>
            </a:prstGeom>
            <a:solidFill>
              <a:srgbClr val="1D37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9" name="Google Shape;109;p18"/>
          <p:cNvSpPr txBox="1"/>
          <p:nvPr/>
        </p:nvSpPr>
        <p:spPr>
          <a:xfrm>
            <a:off x="2850825" y="655750"/>
            <a:ext cx="6159300" cy="4260900"/>
          </a:xfrm>
          <a:prstGeom prst="rect">
            <a:avLst/>
          </a:prstGeom>
          <a:noFill/>
          <a:ln>
            <a:noFill/>
          </a:ln>
        </p:spPr>
        <p:txBody>
          <a:bodyPr anchorCtr="0" anchor="t" bIns="91425" lIns="91425" spcFirstLastPara="1" rIns="91425" wrap="square" tIns="91425">
            <a:noAutofit/>
          </a:bodyPr>
          <a:lstStyle/>
          <a:p>
            <a:pPr indent="-336550" lvl="0" marL="457200" rtl="0" algn="l">
              <a:lnSpc>
                <a:spcPct val="150000"/>
              </a:lnSpc>
              <a:spcBef>
                <a:spcPts val="0"/>
              </a:spcBef>
              <a:spcAft>
                <a:spcPts val="0"/>
              </a:spcAft>
              <a:buClr>
                <a:schemeClr val="dk1"/>
              </a:buClr>
              <a:buSzPts val="1700"/>
              <a:buFont typeface="Roboto"/>
              <a:buChar char="●"/>
            </a:pPr>
            <a:r>
              <a:rPr lang="en" sz="1700">
                <a:solidFill>
                  <a:schemeClr val="dk1"/>
                </a:solidFill>
                <a:latin typeface="Roboto"/>
                <a:ea typeface="Roboto"/>
                <a:cs typeface="Roboto"/>
                <a:sym typeface="Roboto"/>
              </a:rPr>
              <a:t>What are the facilitators of wellness program adoption?</a:t>
            </a:r>
            <a:endParaRPr sz="1700">
              <a:solidFill>
                <a:schemeClr val="dk1"/>
              </a:solidFill>
              <a:latin typeface="Roboto"/>
              <a:ea typeface="Roboto"/>
              <a:cs typeface="Roboto"/>
              <a:sym typeface="Roboto"/>
            </a:endParaRPr>
          </a:p>
          <a:p>
            <a:pPr indent="-336550" lvl="0" marL="457200" rtl="0" algn="l">
              <a:lnSpc>
                <a:spcPct val="150000"/>
              </a:lnSpc>
              <a:spcBef>
                <a:spcPts val="0"/>
              </a:spcBef>
              <a:spcAft>
                <a:spcPts val="0"/>
              </a:spcAft>
              <a:buClr>
                <a:schemeClr val="dk1"/>
              </a:buClr>
              <a:buSzPts val="1700"/>
              <a:buFont typeface="Roboto"/>
              <a:buChar char="●"/>
            </a:pPr>
            <a:r>
              <a:rPr lang="en" sz="1700">
                <a:solidFill>
                  <a:schemeClr val="dk1"/>
                </a:solidFill>
                <a:latin typeface="Roboto"/>
                <a:ea typeface="Roboto"/>
                <a:cs typeface="Roboto"/>
                <a:sym typeface="Roboto"/>
              </a:rPr>
              <a:t>What are the barriers to wellness program adoption?</a:t>
            </a:r>
            <a:endParaRPr sz="1700">
              <a:solidFill>
                <a:schemeClr val="dk1"/>
              </a:solidFill>
              <a:latin typeface="Roboto"/>
              <a:ea typeface="Roboto"/>
              <a:cs typeface="Roboto"/>
              <a:sym typeface="Roboto"/>
            </a:endParaRPr>
          </a:p>
          <a:p>
            <a:pPr indent="-336550" lvl="0" marL="457200" rtl="0" algn="l">
              <a:lnSpc>
                <a:spcPct val="150000"/>
              </a:lnSpc>
              <a:spcBef>
                <a:spcPts val="0"/>
              </a:spcBef>
              <a:spcAft>
                <a:spcPts val="0"/>
              </a:spcAft>
              <a:buClr>
                <a:schemeClr val="dk1"/>
              </a:buClr>
              <a:buSzPts val="1700"/>
              <a:buFont typeface="Roboto"/>
              <a:buChar char="●"/>
            </a:pPr>
            <a:r>
              <a:rPr lang="en" sz="1700">
                <a:solidFill>
                  <a:schemeClr val="dk1"/>
                </a:solidFill>
                <a:latin typeface="Roboto"/>
                <a:ea typeface="Roboto"/>
                <a:cs typeface="Roboto"/>
                <a:sym typeface="Roboto"/>
              </a:rPr>
              <a:t>What are the facilitators of wellness program participation?</a:t>
            </a:r>
            <a:endParaRPr sz="1700">
              <a:solidFill>
                <a:schemeClr val="dk1"/>
              </a:solidFill>
              <a:latin typeface="Roboto"/>
              <a:ea typeface="Roboto"/>
              <a:cs typeface="Roboto"/>
              <a:sym typeface="Roboto"/>
            </a:endParaRPr>
          </a:p>
          <a:p>
            <a:pPr indent="-336550" lvl="0" marL="457200" rtl="0" algn="l">
              <a:lnSpc>
                <a:spcPct val="150000"/>
              </a:lnSpc>
              <a:spcBef>
                <a:spcPts val="0"/>
              </a:spcBef>
              <a:spcAft>
                <a:spcPts val="0"/>
              </a:spcAft>
              <a:buClr>
                <a:schemeClr val="dk1"/>
              </a:buClr>
              <a:buSzPts val="1700"/>
              <a:buFont typeface="Roboto"/>
              <a:buChar char="●"/>
            </a:pPr>
            <a:r>
              <a:rPr lang="en" sz="1700">
                <a:solidFill>
                  <a:schemeClr val="dk1"/>
                </a:solidFill>
                <a:latin typeface="Roboto"/>
                <a:ea typeface="Roboto"/>
                <a:cs typeface="Roboto"/>
                <a:sym typeface="Roboto"/>
              </a:rPr>
              <a:t>What are the barriers to wellness program participation?</a:t>
            </a:r>
            <a:endParaRPr sz="1700">
              <a:solidFill>
                <a:schemeClr val="dk1"/>
              </a:solidFill>
              <a:latin typeface="Roboto"/>
              <a:ea typeface="Roboto"/>
              <a:cs typeface="Roboto"/>
              <a:sym typeface="Roboto"/>
            </a:endParaRPr>
          </a:p>
          <a:p>
            <a:pPr indent="-336550" lvl="0" marL="457200" rtl="0" algn="l">
              <a:lnSpc>
                <a:spcPct val="150000"/>
              </a:lnSpc>
              <a:spcBef>
                <a:spcPts val="0"/>
              </a:spcBef>
              <a:spcAft>
                <a:spcPts val="0"/>
              </a:spcAft>
              <a:buClr>
                <a:schemeClr val="dk1"/>
              </a:buClr>
              <a:buSzPts val="1700"/>
              <a:buFont typeface="Roboto"/>
              <a:buChar char="●"/>
            </a:pPr>
            <a:r>
              <a:rPr lang="en" sz="1700">
                <a:solidFill>
                  <a:schemeClr val="dk1"/>
                </a:solidFill>
                <a:latin typeface="Roboto"/>
                <a:ea typeface="Roboto"/>
                <a:cs typeface="Roboto"/>
                <a:sym typeface="Roboto"/>
              </a:rPr>
              <a:t>What psychological principles can be applied to increase adoption rates?</a:t>
            </a:r>
            <a:endParaRPr sz="1700">
              <a:solidFill>
                <a:schemeClr val="dk1"/>
              </a:solidFill>
              <a:latin typeface="Roboto"/>
              <a:ea typeface="Roboto"/>
              <a:cs typeface="Roboto"/>
              <a:sym typeface="Roboto"/>
            </a:endParaRPr>
          </a:p>
          <a:p>
            <a:pPr indent="-336550" lvl="0" marL="457200" rtl="0" algn="l">
              <a:lnSpc>
                <a:spcPct val="150000"/>
              </a:lnSpc>
              <a:spcBef>
                <a:spcPts val="0"/>
              </a:spcBef>
              <a:spcAft>
                <a:spcPts val="0"/>
              </a:spcAft>
              <a:buClr>
                <a:schemeClr val="dk1"/>
              </a:buClr>
              <a:buSzPts val="1700"/>
              <a:buFont typeface="Roboto"/>
              <a:buChar char="●"/>
            </a:pPr>
            <a:r>
              <a:rPr lang="en" sz="1700">
                <a:solidFill>
                  <a:schemeClr val="dk1"/>
                </a:solidFill>
                <a:latin typeface="Roboto"/>
                <a:ea typeface="Roboto"/>
                <a:cs typeface="Roboto"/>
                <a:sym typeface="Roboto"/>
              </a:rPr>
              <a:t>What psychological principles can be applied to increase participation rates?</a:t>
            </a:r>
            <a:endParaRPr sz="1700">
              <a:solidFill>
                <a:schemeClr val="dk1"/>
              </a:solidFill>
              <a:latin typeface="Roboto"/>
              <a:ea typeface="Roboto"/>
              <a:cs typeface="Roboto"/>
              <a:sym typeface="Roboto"/>
            </a:endParaRPr>
          </a:p>
          <a:p>
            <a:pPr indent="-336550" lvl="0" marL="457200" rtl="0" algn="l">
              <a:lnSpc>
                <a:spcPct val="150000"/>
              </a:lnSpc>
              <a:spcBef>
                <a:spcPts val="0"/>
              </a:spcBef>
              <a:spcAft>
                <a:spcPts val="0"/>
              </a:spcAft>
              <a:buClr>
                <a:schemeClr val="dk1"/>
              </a:buClr>
              <a:buSzPts val="1700"/>
              <a:buFont typeface="Roboto"/>
              <a:buChar char="●"/>
            </a:pPr>
            <a:r>
              <a:rPr lang="en" sz="1700">
                <a:solidFill>
                  <a:schemeClr val="dk1"/>
                </a:solidFill>
                <a:latin typeface="Roboto"/>
                <a:ea typeface="Roboto"/>
                <a:cs typeface="Roboto"/>
                <a:sym typeface="Roboto"/>
              </a:rPr>
              <a:t>What psychological principles facilitate behavior change?</a:t>
            </a:r>
            <a:endParaRPr sz="1700">
              <a:solidFill>
                <a:schemeClr val="dk1"/>
              </a:solidFill>
              <a:latin typeface="Roboto"/>
              <a:ea typeface="Roboto"/>
              <a:cs typeface="Roboto"/>
              <a:sym typeface="Roboto"/>
            </a:endParaRPr>
          </a:p>
        </p:txBody>
      </p:sp>
      <p:pic>
        <p:nvPicPr>
          <p:cNvPr id="110" name="Google Shape;110;p18"/>
          <p:cNvPicPr preferRelativeResize="0"/>
          <p:nvPr/>
        </p:nvPicPr>
        <p:blipFill>
          <a:blip r:embed="rId3">
            <a:alphaModFix/>
          </a:blip>
          <a:stretch>
            <a:fillRect/>
          </a:stretch>
        </p:blipFill>
        <p:spPr>
          <a:xfrm>
            <a:off x="917700" y="838600"/>
            <a:ext cx="2049475" cy="20495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19"/>
          <p:cNvSpPr txBox="1"/>
          <p:nvPr/>
        </p:nvSpPr>
        <p:spPr>
          <a:xfrm>
            <a:off x="269550" y="204900"/>
            <a:ext cx="6967200" cy="1149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400">
                <a:solidFill>
                  <a:srgbClr val="63A845"/>
                </a:solidFill>
                <a:latin typeface="Roboto"/>
                <a:ea typeface="Roboto"/>
                <a:cs typeface="Roboto"/>
                <a:sym typeface="Roboto"/>
              </a:rPr>
              <a:t>Solving the Problem of Adoption and Participation Rates</a:t>
            </a:r>
            <a:endParaRPr b="1" sz="2400">
              <a:solidFill>
                <a:srgbClr val="1D376A"/>
              </a:solidFill>
              <a:latin typeface="Roboto"/>
              <a:ea typeface="Roboto"/>
              <a:cs typeface="Roboto"/>
              <a:sym typeface="Roboto"/>
            </a:endParaRPr>
          </a:p>
          <a:p>
            <a:pPr indent="0" lvl="0" marL="0" rtl="0" algn="l">
              <a:spcBef>
                <a:spcPts val="0"/>
              </a:spcBef>
              <a:spcAft>
                <a:spcPts val="0"/>
              </a:spcAft>
              <a:buNone/>
            </a:pPr>
            <a:r>
              <a:t/>
            </a:r>
            <a:endParaRPr b="1" sz="2400">
              <a:solidFill>
                <a:schemeClr val="dk1"/>
              </a:solidFill>
              <a:latin typeface="Roboto"/>
              <a:ea typeface="Roboto"/>
              <a:cs typeface="Roboto"/>
              <a:sym typeface="Roboto"/>
            </a:endParaRPr>
          </a:p>
        </p:txBody>
      </p:sp>
      <p:sp>
        <p:nvSpPr>
          <p:cNvPr id="116" name="Google Shape;116;p19"/>
          <p:cNvSpPr txBox="1"/>
          <p:nvPr/>
        </p:nvSpPr>
        <p:spPr>
          <a:xfrm>
            <a:off x="271650" y="1354500"/>
            <a:ext cx="8600700" cy="2835000"/>
          </a:xfrm>
          <a:prstGeom prst="rect">
            <a:avLst/>
          </a:prstGeom>
          <a:noFill/>
          <a:ln>
            <a:noFill/>
          </a:ln>
        </p:spPr>
        <p:txBody>
          <a:bodyPr anchorCtr="0" anchor="ctr" bIns="91425" lIns="91425" spcFirstLastPara="1" rIns="91425" wrap="square" tIns="91425">
            <a:noAutofit/>
          </a:bodyPr>
          <a:lstStyle/>
          <a:p>
            <a:pPr indent="0" lvl="0" marL="0" rtl="0" algn="l">
              <a:lnSpc>
                <a:spcPct val="150000"/>
              </a:lnSpc>
              <a:spcBef>
                <a:spcPts val="0"/>
              </a:spcBef>
              <a:spcAft>
                <a:spcPts val="0"/>
              </a:spcAft>
              <a:buNone/>
            </a:pPr>
            <a:r>
              <a:rPr b="1" lang="en" sz="1800">
                <a:solidFill>
                  <a:srgbClr val="1D376A"/>
                </a:solidFill>
                <a:latin typeface="Roboto"/>
                <a:ea typeface="Roboto"/>
                <a:cs typeface="Roboto"/>
                <a:sym typeface="Roboto"/>
              </a:rPr>
              <a:t>What framework will…</a:t>
            </a:r>
            <a:endParaRPr b="1" sz="1800">
              <a:solidFill>
                <a:srgbClr val="1D376A"/>
              </a:solidFill>
              <a:latin typeface="Roboto"/>
              <a:ea typeface="Roboto"/>
              <a:cs typeface="Roboto"/>
              <a:sym typeface="Roboto"/>
            </a:endParaRPr>
          </a:p>
          <a:p>
            <a:pPr indent="0" lvl="0" marL="914400" rtl="0" algn="l">
              <a:lnSpc>
                <a:spcPct val="150000"/>
              </a:lnSpc>
              <a:spcBef>
                <a:spcPts val="0"/>
              </a:spcBef>
              <a:spcAft>
                <a:spcPts val="0"/>
              </a:spcAft>
              <a:buNone/>
            </a:pPr>
            <a:r>
              <a:rPr lang="en" sz="1800">
                <a:solidFill>
                  <a:schemeClr val="dk1"/>
                </a:solidFill>
                <a:latin typeface="Roboto"/>
                <a:ea typeface="Roboto"/>
                <a:cs typeface="Roboto"/>
                <a:sym typeface="Roboto"/>
              </a:rPr>
              <a:t>...provide employers the best chance of having a successful wellness program?</a:t>
            </a:r>
            <a:endParaRPr sz="1800">
              <a:solidFill>
                <a:schemeClr val="dk1"/>
              </a:solidFill>
              <a:latin typeface="Roboto"/>
              <a:ea typeface="Roboto"/>
              <a:cs typeface="Roboto"/>
              <a:sym typeface="Roboto"/>
            </a:endParaRPr>
          </a:p>
          <a:p>
            <a:pPr indent="0" lvl="0" marL="914400" rtl="0" algn="l">
              <a:lnSpc>
                <a:spcPct val="150000"/>
              </a:lnSpc>
              <a:spcBef>
                <a:spcPts val="0"/>
              </a:spcBef>
              <a:spcAft>
                <a:spcPts val="0"/>
              </a:spcAft>
              <a:buNone/>
            </a:pPr>
            <a:r>
              <a:t/>
            </a:r>
            <a:endParaRPr sz="1800">
              <a:solidFill>
                <a:schemeClr val="dk1"/>
              </a:solidFill>
              <a:latin typeface="Roboto"/>
              <a:ea typeface="Roboto"/>
              <a:cs typeface="Roboto"/>
              <a:sym typeface="Roboto"/>
            </a:endParaRPr>
          </a:p>
          <a:p>
            <a:pPr indent="0" lvl="0" marL="914400" rtl="0" algn="l">
              <a:lnSpc>
                <a:spcPct val="150000"/>
              </a:lnSpc>
              <a:spcBef>
                <a:spcPts val="0"/>
              </a:spcBef>
              <a:spcAft>
                <a:spcPts val="0"/>
              </a:spcAft>
              <a:buNone/>
            </a:pPr>
            <a:r>
              <a:rPr lang="en" sz="1800">
                <a:solidFill>
                  <a:schemeClr val="dk1"/>
                </a:solidFill>
                <a:latin typeface="Roboto"/>
                <a:ea typeface="Roboto"/>
                <a:cs typeface="Roboto"/>
                <a:sym typeface="Roboto"/>
              </a:rPr>
              <a:t>...provide employees the best chance of long-lasting behavior change while participating in a wellness program</a:t>
            </a:r>
            <a:endParaRPr sz="1800">
              <a:solidFill>
                <a:schemeClr val="dk1"/>
              </a:solidFill>
              <a:latin typeface="Roboto"/>
              <a:ea typeface="Roboto"/>
              <a:cs typeface="Roboto"/>
              <a:sym typeface="Roboto"/>
            </a:endParaRPr>
          </a:p>
          <a:p>
            <a:pPr indent="0" lvl="0" marL="1828800" rtl="0" algn="l">
              <a:lnSpc>
                <a:spcPct val="150000"/>
              </a:lnSpc>
              <a:spcBef>
                <a:spcPts val="0"/>
              </a:spcBef>
              <a:spcAft>
                <a:spcPts val="0"/>
              </a:spcAft>
              <a:buNone/>
            </a:pPr>
            <a:r>
              <a:t/>
            </a:r>
            <a:endParaRPr sz="1800">
              <a:solidFill>
                <a:schemeClr val="dk1"/>
              </a:solidFill>
              <a:latin typeface="Roboto"/>
              <a:ea typeface="Roboto"/>
              <a:cs typeface="Roboto"/>
              <a:sym typeface="Robot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20"/>
          <p:cNvSpPr txBox="1"/>
          <p:nvPr/>
        </p:nvSpPr>
        <p:spPr>
          <a:xfrm>
            <a:off x="269550" y="452050"/>
            <a:ext cx="5470800" cy="902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400">
                <a:solidFill>
                  <a:srgbClr val="1D376A"/>
                </a:solidFill>
                <a:latin typeface="Roboto"/>
                <a:ea typeface="Roboto"/>
                <a:cs typeface="Roboto"/>
                <a:sym typeface="Roboto"/>
              </a:rPr>
              <a:t>The </a:t>
            </a:r>
            <a:r>
              <a:rPr b="1" lang="en" sz="2400">
                <a:solidFill>
                  <a:srgbClr val="1D376A"/>
                </a:solidFill>
                <a:latin typeface="Roboto"/>
                <a:ea typeface="Roboto"/>
                <a:cs typeface="Roboto"/>
                <a:sym typeface="Roboto"/>
              </a:rPr>
              <a:t>Scientist Role:</a:t>
            </a:r>
            <a:endParaRPr b="1" sz="2400">
              <a:solidFill>
                <a:srgbClr val="63A845"/>
              </a:solidFill>
              <a:latin typeface="Roboto"/>
              <a:ea typeface="Roboto"/>
              <a:cs typeface="Roboto"/>
              <a:sym typeface="Roboto"/>
            </a:endParaRPr>
          </a:p>
          <a:p>
            <a:pPr indent="0" lvl="0" marL="0" rtl="0" algn="l">
              <a:spcBef>
                <a:spcPts val="0"/>
              </a:spcBef>
              <a:spcAft>
                <a:spcPts val="0"/>
              </a:spcAft>
              <a:buNone/>
            </a:pPr>
            <a:r>
              <a:t/>
            </a:r>
            <a:endParaRPr b="1" sz="2400">
              <a:solidFill>
                <a:srgbClr val="1D376A"/>
              </a:solidFill>
              <a:latin typeface="Roboto"/>
              <a:ea typeface="Roboto"/>
              <a:cs typeface="Roboto"/>
              <a:sym typeface="Roboto"/>
            </a:endParaRPr>
          </a:p>
          <a:p>
            <a:pPr indent="0" lvl="0" marL="0" rtl="0" algn="l">
              <a:spcBef>
                <a:spcPts val="0"/>
              </a:spcBef>
              <a:spcAft>
                <a:spcPts val="0"/>
              </a:spcAft>
              <a:buNone/>
            </a:pPr>
            <a:r>
              <a:t/>
            </a:r>
            <a:endParaRPr b="1" sz="2400">
              <a:solidFill>
                <a:schemeClr val="dk1"/>
              </a:solidFill>
              <a:latin typeface="Roboto"/>
              <a:ea typeface="Roboto"/>
              <a:cs typeface="Roboto"/>
              <a:sym typeface="Roboto"/>
            </a:endParaRPr>
          </a:p>
        </p:txBody>
      </p:sp>
      <p:pic>
        <p:nvPicPr>
          <p:cNvPr id="122" name="Google Shape;122;p20"/>
          <p:cNvPicPr preferRelativeResize="0"/>
          <p:nvPr/>
        </p:nvPicPr>
        <p:blipFill>
          <a:blip r:embed="rId3">
            <a:alphaModFix/>
          </a:blip>
          <a:stretch>
            <a:fillRect/>
          </a:stretch>
        </p:blipFill>
        <p:spPr>
          <a:xfrm>
            <a:off x="5919700" y="799500"/>
            <a:ext cx="2303276" cy="2055900"/>
          </a:xfrm>
          <a:prstGeom prst="rect">
            <a:avLst/>
          </a:prstGeom>
          <a:noFill/>
          <a:ln>
            <a:noFill/>
          </a:ln>
        </p:spPr>
      </p:pic>
      <p:sp>
        <p:nvSpPr>
          <p:cNvPr id="123" name="Google Shape;123;p20"/>
          <p:cNvSpPr txBox="1"/>
          <p:nvPr/>
        </p:nvSpPr>
        <p:spPr>
          <a:xfrm>
            <a:off x="269550" y="1270600"/>
            <a:ext cx="5331600" cy="3873000"/>
          </a:xfrm>
          <a:prstGeom prst="rect">
            <a:avLst/>
          </a:prstGeom>
          <a:noFill/>
          <a:ln>
            <a:noFill/>
          </a:ln>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Clr>
                <a:schemeClr val="dk1"/>
              </a:buClr>
              <a:buSzPts val="1800"/>
              <a:buFont typeface="Roboto"/>
              <a:buChar char="●"/>
            </a:pPr>
            <a:r>
              <a:rPr lang="en" sz="1800">
                <a:solidFill>
                  <a:schemeClr val="dk1"/>
                </a:solidFill>
                <a:latin typeface="Roboto"/>
                <a:ea typeface="Roboto"/>
                <a:cs typeface="Roboto"/>
                <a:sym typeface="Roboto"/>
              </a:rPr>
              <a:t>Literature review of wellness program effectiveness and factors related to adoption and participation rates.</a:t>
            </a:r>
            <a:endParaRPr sz="1800">
              <a:solidFill>
                <a:schemeClr val="dk1"/>
              </a:solidFill>
              <a:latin typeface="Roboto"/>
              <a:ea typeface="Roboto"/>
              <a:cs typeface="Roboto"/>
              <a:sym typeface="Roboto"/>
            </a:endParaRPr>
          </a:p>
          <a:p>
            <a:pPr indent="-342900" lvl="0" marL="457200" rtl="0" algn="l">
              <a:lnSpc>
                <a:spcPct val="150000"/>
              </a:lnSpc>
              <a:spcBef>
                <a:spcPts val="0"/>
              </a:spcBef>
              <a:spcAft>
                <a:spcPts val="0"/>
              </a:spcAft>
              <a:buClr>
                <a:schemeClr val="dk1"/>
              </a:buClr>
              <a:buSzPts val="1800"/>
              <a:buFont typeface="Roboto"/>
              <a:buChar char="●"/>
            </a:pPr>
            <a:r>
              <a:rPr lang="en" sz="1800">
                <a:solidFill>
                  <a:schemeClr val="dk1"/>
                </a:solidFill>
                <a:latin typeface="Roboto"/>
                <a:ea typeface="Roboto"/>
                <a:cs typeface="Roboto"/>
                <a:sym typeface="Roboto"/>
              </a:rPr>
              <a:t>Identification of factors that drive success and failure of wellness programs.</a:t>
            </a:r>
            <a:endParaRPr sz="1800">
              <a:solidFill>
                <a:schemeClr val="dk1"/>
              </a:solidFill>
              <a:latin typeface="Roboto"/>
              <a:ea typeface="Roboto"/>
              <a:cs typeface="Roboto"/>
              <a:sym typeface="Roboto"/>
            </a:endParaRPr>
          </a:p>
          <a:p>
            <a:pPr indent="0" lvl="0" marL="457200" rtl="0" algn="l">
              <a:lnSpc>
                <a:spcPct val="150000"/>
              </a:lnSpc>
              <a:spcBef>
                <a:spcPts val="0"/>
              </a:spcBef>
              <a:spcAft>
                <a:spcPts val="0"/>
              </a:spcAft>
              <a:buNone/>
            </a:pPr>
            <a:r>
              <a:t/>
            </a:r>
            <a:endParaRPr sz="1800">
              <a:solidFill>
                <a:schemeClr val="dk1"/>
              </a:solidFill>
              <a:latin typeface="Roboto"/>
              <a:ea typeface="Roboto"/>
              <a:cs typeface="Roboto"/>
              <a:sym typeface="Roboto"/>
            </a:endParaRPr>
          </a:p>
          <a:p>
            <a:pPr indent="0" lvl="0" marL="457200" rtl="0" algn="l">
              <a:lnSpc>
                <a:spcPct val="150000"/>
              </a:lnSpc>
              <a:spcBef>
                <a:spcPts val="0"/>
              </a:spcBef>
              <a:spcAft>
                <a:spcPts val="0"/>
              </a:spcAft>
              <a:buNone/>
            </a:pPr>
            <a:r>
              <a:t/>
            </a:r>
            <a:endParaRPr sz="1800">
              <a:solidFill>
                <a:schemeClr val="dk1"/>
              </a:solidFill>
              <a:latin typeface="Roboto"/>
              <a:ea typeface="Roboto"/>
              <a:cs typeface="Roboto"/>
              <a:sym typeface="Roboto"/>
            </a:endParaRPr>
          </a:p>
        </p:txBody>
      </p:sp>
      <p:grpSp>
        <p:nvGrpSpPr>
          <p:cNvPr id="124" name="Google Shape;124;p20"/>
          <p:cNvGrpSpPr/>
          <p:nvPr/>
        </p:nvGrpSpPr>
        <p:grpSpPr>
          <a:xfrm flipH="1">
            <a:off x="6320551" y="1945954"/>
            <a:ext cx="3631982" cy="4367654"/>
            <a:chOff x="7214545" y="-1290796"/>
            <a:chExt cx="3631982" cy="4367654"/>
          </a:xfrm>
        </p:grpSpPr>
        <p:sp>
          <p:nvSpPr>
            <p:cNvPr id="125" name="Google Shape;125;p20"/>
            <p:cNvSpPr/>
            <p:nvPr/>
          </p:nvSpPr>
          <p:spPr>
            <a:xfrm rot="-2304248">
              <a:off x="8865345" y="-1628738"/>
              <a:ext cx="566963" cy="4749585"/>
            </a:xfrm>
            <a:prstGeom prst="rect">
              <a:avLst/>
            </a:prstGeom>
            <a:solidFill>
              <a:srgbClr val="1D37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20"/>
            <p:cNvSpPr/>
            <p:nvPr/>
          </p:nvSpPr>
          <p:spPr>
            <a:xfrm rot="-2306167">
              <a:off x="8670592" y="-1214634"/>
              <a:ext cx="180007" cy="4749585"/>
            </a:xfrm>
            <a:prstGeom prst="rect">
              <a:avLst/>
            </a:prstGeom>
            <a:solidFill>
              <a:srgbClr val="63A8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21"/>
          <p:cNvSpPr txBox="1"/>
          <p:nvPr>
            <p:ph idx="1" type="body"/>
          </p:nvPr>
        </p:nvSpPr>
        <p:spPr>
          <a:xfrm>
            <a:off x="311700" y="768850"/>
            <a:ext cx="8520600" cy="4082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en" sz="1600">
                <a:latin typeface="Roboto"/>
                <a:ea typeface="Roboto"/>
                <a:cs typeface="Roboto"/>
                <a:sym typeface="Roboto"/>
              </a:rPr>
              <a:t>Adoption Rates of Wellness Programs</a:t>
            </a:r>
            <a:br>
              <a:rPr lang="en" sz="1600">
                <a:latin typeface="Roboto"/>
                <a:ea typeface="Roboto"/>
                <a:cs typeface="Roboto"/>
                <a:sym typeface="Roboto"/>
              </a:rPr>
            </a:br>
            <a:r>
              <a:rPr lang="en" sz="1600">
                <a:latin typeface="Roboto"/>
                <a:ea typeface="Roboto"/>
                <a:cs typeface="Roboto"/>
                <a:sym typeface="Roboto"/>
              </a:rPr>
              <a:t>All organizations: </a:t>
            </a:r>
            <a:r>
              <a:rPr b="1" lang="en" sz="1600">
                <a:latin typeface="Roboto"/>
                <a:ea typeface="Roboto"/>
                <a:cs typeface="Roboto"/>
                <a:sym typeface="Roboto"/>
              </a:rPr>
              <a:t>55.2%</a:t>
            </a:r>
            <a:br>
              <a:rPr lang="en" sz="1600">
                <a:latin typeface="Roboto"/>
                <a:ea typeface="Roboto"/>
                <a:cs typeface="Roboto"/>
                <a:sym typeface="Roboto"/>
              </a:rPr>
            </a:br>
            <a:r>
              <a:rPr lang="en" sz="1600">
                <a:latin typeface="Roboto"/>
                <a:ea typeface="Roboto"/>
                <a:cs typeface="Roboto"/>
                <a:sym typeface="Roboto"/>
              </a:rPr>
              <a:t>Small organizations (1-49): </a:t>
            </a:r>
            <a:r>
              <a:rPr b="1" lang="en" sz="1600">
                <a:latin typeface="Roboto"/>
                <a:ea typeface="Roboto"/>
                <a:cs typeface="Roboto"/>
                <a:sym typeface="Roboto"/>
              </a:rPr>
              <a:t>24.7%</a:t>
            </a:r>
            <a:br>
              <a:rPr lang="en" sz="1600">
                <a:latin typeface="Roboto"/>
                <a:ea typeface="Roboto"/>
                <a:cs typeface="Roboto"/>
                <a:sym typeface="Roboto"/>
              </a:rPr>
            </a:br>
            <a:r>
              <a:rPr lang="en" sz="1600">
                <a:latin typeface="Roboto"/>
                <a:ea typeface="Roboto"/>
                <a:cs typeface="Roboto"/>
                <a:sym typeface="Roboto"/>
              </a:rPr>
              <a:t>Medium organizations (50-499): </a:t>
            </a:r>
            <a:r>
              <a:rPr b="1" lang="en" sz="1600">
                <a:latin typeface="Roboto"/>
                <a:ea typeface="Roboto"/>
                <a:cs typeface="Roboto"/>
                <a:sym typeface="Roboto"/>
              </a:rPr>
              <a:t>76.9%</a:t>
            </a:r>
            <a:br>
              <a:rPr lang="en" sz="1600">
                <a:latin typeface="Roboto"/>
                <a:ea typeface="Roboto"/>
                <a:cs typeface="Roboto"/>
                <a:sym typeface="Roboto"/>
              </a:rPr>
            </a:br>
            <a:r>
              <a:rPr lang="en" sz="1600">
                <a:latin typeface="Roboto"/>
                <a:ea typeface="Roboto"/>
                <a:cs typeface="Roboto"/>
                <a:sym typeface="Roboto"/>
              </a:rPr>
              <a:t>Large organizations (500+): </a:t>
            </a:r>
            <a:r>
              <a:rPr b="1" lang="en" sz="1600">
                <a:latin typeface="Roboto"/>
                <a:ea typeface="Roboto"/>
                <a:cs typeface="Roboto"/>
                <a:sym typeface="Roboto"/>
              </a:rPr>
              <a:t>82.6%</a:t>
            </a:r>
            <a:br>
              <a:rPr lang="en" sz="1600">
                <a:latin typeface="Roboto"/>
                <a:ea typeface="Roboto"/>
                <a:cs typeface="Roboto"/>
                <a:sym typeface="Roboto"/>
              </a:rPr>
            </a:br>
            <a:r>
              <a:rPr b="1" lang="en" sz="1600">
                <a:latin typeface="Roboto"/>
                <a:ea typeface="Roboto"/>
                <a:cs typeface="Roboto"/>
                <a:sym typeface="Roboto"/>
              </a:rPr>
              <a:t>Employee Report vs. Employer Report: </a:t>
            </a:r>
            <a:r>
              <a:rPr b="1" i="1" lang="en" sz="1600">
                <a:latin typeface="Roboto"/>
                <a:ea typeface="Roboto"/>
                <a:cs typeface="Roboto"/>
                <a:sym typeface="Roboto"/>
              </a:rPr>
              <a:t>Employees report lower rates</a:t>
            </a:r>
            <a:br>
              <a:rPr lang="en" sz="1600">
                <a:latin typeface="Roboto"/>
                <a:ea typeface="Roboto"/>
                <a:cs typeface="Roboto"/>
                <a:sym typeface="Roboto"/>
              </a:rPr>
            </a:br>
            <a:r>
              <a:rPr lang="en" sz="1600">
                <a:latin typeface="Roboto"/>
                <a:ea typeface="Roboto"/>
                <a:cs typeface="Roboto"/>
                <a:sym typeface="Roboto"/>
              </a:rPr>
              <a:t>Small organizations: </a:t>
            </a:r>
            <a:r>
              <a:rPr b="1" lang="en" sz="1600">
                <a:latin typeface="Roboto"/>
                <a:ea typeface="Roboto"/>
                <a:cs typeface="Roboto"/>
                <a:sym typeface="Roboto"/>
              </a:rPr>
              <a:t>17.1%</a:t>
            </a:r>
            <a:br>
              <a:rPr lang="en" sz="1600">
                <a:latin typeface="Roboto"/>
                <a:ea typeface="Roboto"/>
                <a:cs typeface="Roboto"/>
                <a:sym typeface="Roboto"/>
              </a:rPr>
            </a:br>
            <a:r>
              <a:rPr lang="en" sz="1600">
                <a:latin typeface="Roboto"/>
                <a:ea typeface="Roboto"/>
                <a:cs typeface="Roboto"/>
                <a:sym typeface="Roboto"/>
              </a:rPr>
              <a:t>Medium organizations: </a:t>
            </a:r>
            <a:r>
              <a:rPr b="1" lang="en" sz="1600">
                <a:latin typeface="Roboto"/>
                <a:ea typeface="Roboto"/>
                <a:cs typeface="Roboto"/>
                <a:sym typeface="Roboto"/>
              </a:rPr>
              <a:t>41.5%</a:t>
            </a:r>
            <a:br>
              <a:rPr lang="en" sz="1600">
                <a:latin typeface="Roboto"/>
                <a:ea typeface="Roboto"/>
                <a:cs typeface="Roboto"/>
                <a:sym typeface="Roboto"/>
              </a:rPr>
            </a:br>
            <a:r>
              <a:rPr lang="en" sz="1600">
                <a:latin typeface="Roboto"/>
                <a:ea typeface="Roboto"/>
                <a:cs typeface="Roboto"/>
                <a:sym typeface="Roboto"/>
              </a:rPr>
              <a:t>Large organizations: </a:t>
            </a:r>
            <a:r>
              <a:rPr b="1" lang="en" sz="1600">
                <a:latin typeface="Roboto"/>
                <a:ea typeface="Roboto"/>
                <a:cs typeface="Roboto"/>
                <a:sym typeface="Roboto"/>
              </a:rPr>
              <a:t>52.9%</a:t>
            </a:r>
            <a:br>
              <a:rPr lang="en" sz="1600">
                <a:latin typeface="Roboto"/>
                <a:ea typeface="Roboto"/>
                <a:cs typeface="Roboto"/>
                <a:sym typeface="Roboto"/>
              </a:rPr>
            </a:br>
            <a:r>
              <a:rPr b="1" lang="en" sz="1600">
                <a:latin typeface="Roboto"/>
                <a:ea typeface="Roboto"/>
                <a:cs typeface="Roboto"/>
                <a:sym typeface="Roboto"/>
              </a:rPr>
              <a:t>Highest Reported Participation Rates in Wellness Programs</a:t>
            </a:r>
            <a:br>
              <a:rPr lang="en" sz="1600">
                <a:latin typeface="Roboto"/>
                <a:ea typeface="Roboto"/>
                <a:cs typeface="Roboto"/>
                <a:sym typeface="Roboto"/>
              </a:rPr>
            </a:br>
            <a:r>
              <a:rPr lang="en" sz="1600">
                <a:latin typeface="Roboto"/>
                <a:ea typeface="Roboto"/>
                <a:cs typeface="Roboto"/>
                <a:sym typeface="Roboto"/>
              </a:rPr>
              <a:t>Participation levels were &lt;10%, 11-20%, 21-40%, 41-50%, &gt;50%</a:t>
            </a:r>
            <a:br>
              <a:rPr lang="en" sz="1600">
                <a:latin typeface="Roboto"/>
                <a:ea typeface="Roboto"/>
                <a:cs typeface="Roboto"/>
                <a:sym typeface="Roboto"/>
              </a:rPr>
            </a:br>
            <a:r>
              <a:rPr lang="en" sz="1600">
                <a:latin typeface="Roboto"/>
                <a:ea typeface="Roboto"/>
                <a:cs typeface="Roboto"/>
                <a:sym typeface="Roboto"/>
              </a:rPr>
              <a:t>Small organizations: </a:t>
            </a:r>
            <a:r>
              <a:rPr b="1" lang="en" sz="1600">
                <a:latin typeface="Roboto"/>
                <a:ea typeface="Roboto"/>
                <a:cs typeface="Roboto"/>
                <a:sym typeface="Roboto"/>
              </a:rPr>
              <a:t>&gt;50%</a:t>
            </a:r>
            <a:br>
              <a:rPr lang="en" sz="1600">
                <a:latin typeface="Roboto"/>
                <a:ea typeface="Roboto"/>
                <a:cs typeface="Roboto"/>
                <a:sym typeface="Roboto"/>
              </a:rPr>
            </a:br>
            <a:r>
              <a:rPr lang="en" sz="1600">
                <a:latin typeface="Roboto"/>
                <a:ea typeface="Roboto"/>
                <a:cs typeface="Roboto"/>
                <a:sym typeface="Roboto"/>
              </a:rPr>
              <a:t>Medium organizations: </a:t>
            </a:r>
            <a:r>
              <a:rPr b="1" lang="en" sz="1600">
                <a:latin typeface="Roboto"/>
                <a:ea typeface="Roboto"/>
                <a:cs typeface="Roboto"/>
                <a:sym typeface="Roboto"/>
              </a:rPr>
              <a:t>21-40%</a:t>
            </a:r>
            <a:br>
              <a:rPr lang="en" sz="1600">
                <a:latin typeface="Roboto"/>
                <a:ea typeface="Roboto"/>
                <a:cs typeface="Roboto"/>
                <a:sym typeface="Roboto"/>
              </a:rPr>
            </a:br>
            <a:r>
              <a:rPr lang="en" sz="1600">
                <a:latin typeface="Roboto"/>
                <a:ea typeface="Roboto"/>
                <a:cs typeface="Roboto"/>
                <a:sym typeface="Roboto"/>
              </a:rPr>
              <a:t>Large organizations: </a:t>
            </a:r>
            <a:r>
              <a:rPr b="1" lang="en" sz="1600">
                <a:latin typeface="Roboto"/>
                <a:ea typeface="Roboto"/>
                <a:cs typeface="Roboto"/>
                <a:sym typeface="Roboto"/>
              </a:rPr>
              <a:t>41-50%</a:t>
            </a:r>
            <a:br>
              <a:rPr b="1" lang="en" sz="1400">
                <a:latin typeface="Roboto"/>
                <a:ea typeface="Roboto"/>
                <a:cs typeface="Roboto"/>
                <a:sym typeface="Roboto"/>
              </a:rPr>
            </a:br>
            <a:br>
              <a:rPr lang="en" sz="1400">
                <a:latin typeface="Roboto"/>
                <a:ea typeface="Roboto"/>
                <a:cs typeface="Roboto"/>
                <a:sym typeface="Roboto"/>
              </a:rPr>
            </a:br>
            <a:endParaRPr sz="1400">
              <a:latin typeface="Roboto"/>
              <a:ea typeface="Roboto"/>
              <a:cs typeface="Roboto"/>
              <a:sym typeface="Roboto"/>
            </a:endParaRPr>
          </a:p>
        </p:txBody>
      </p:sp>
      <p:sp>
        <p:nvSpPr>
          <p:cNvPr id="132" name="Google Shape;132;p21"/>
          <p:cNvSpPr txBox="1"/>
          <p:nvPr/>
        </p:nvSpPr>
        <p:spPr>
          <a:xfrm>
            <a:off x="311700" y="159225"/>
            <a:ext cx="6666300" cy="981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400">
                <a:solidFill>
                  <a:srgbClr val="63A845"/>
                </a:solidFill>
                <a:latin typeface="Roboto"/>
                <a:ea typeface="Roboto"/>
                <a:cs typeface="Roboto"/>
                <a:sym typeface="Roboto"/>
              </a:rPr>
              <a:t>Adoption </a:t>
            </a:r>
            <a:r>
              <a:rPr b="1" lang="en" sz="2400">
                <a:solidFill>
                  <a:srgbClr val="63A845"/>
                </a:solidFill>
                <a:latin typeface="Roboto"/>
                <a:ea typeface="Roboto"/>
                <a:cs typeface="Roboto"/>
                <a:sym typeface="Roboto"/>
              </a:rPr>
              <a:t>Rates of Wellness Programs</a:t>
            </a:r>
            <a:endParaRPr b="1" sz="2400">
              <a:solidFill>
                <a:srgbClr val="63A845"/>
              </a:solidFill>
              <a:latin typeface="Roboto"/>
              <a:ea typeface="Roboto"/>
              <a:cs typeface="Roboto"/>
              <a:sym typeface="Roboto"/>
            </a:endParaRPr>
          </a:p>
          <a:p>
            <a:pPr indent="0" lvl="0" marL="0" rtl="0" algn="l">
              <a:spcBef>
                <a:spcPts val="0"/>
              </a:spcBef>
              <a:spcAft>
                <a:spcPts val="0"/>
              </a:spcAft>
              <a:buNone/>
            </a:pPr>
            <a:r>
              <a:t/>
            </a:r>
            <a:endParaRPr b="1" sz="2400">
              <a:solidFill>
                <a:schemeClr val="dk1"/>
              </a:solidFill>
              <a:latin typeface="Roboto"/>
              <a:ea typeface="Roboto"/>
              <a:cs typeface="Roboto"/>
              <a:sym typeface="Roboto"/>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