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74" r:id="rId14"/>
    <p:sldId id="267" r:id="rId15"/>
    <p:sldId id="268" r:id="rId16"/>
    <p:sldId id="269" r:id="rId17"/>
    <p:sldId id="275" r:id="rId18"/>
    <p:sldId id="270" r:id="rId19"/>
    <p:sldId id="272" r:id="rId20"/>
    <p:sldId id="271" r:id="rId21"/>
    <p:sldId id="276" r:id="rId2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E0E91B-5D5D-4802-B0B2-96AF56D35720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7616A0-0FFB-476B-AF2C-A06102594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9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7616A0-0FFB-476B-AF2C-A061025945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1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7616A0-0FFB-476B-AF2C-A061025945A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0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8DBF-F95F-4EBB-9359-F3E905A8F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005552"/>
            <a:ext cx="8915399" cy="2262781"/>
          </a:xfrm>
        </p:spPr>
        <p:txBody>
          <a:bodyPr/>
          <a:lstStyle/>
          <a:p>
            <a:r>
              <a:rPr lang="en-US" dirty="0"/>
              <a:t>Healthy Workplaces During Covid-19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E4C2D-D9BC-46D5-A23B-7DCCD140D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2" y="4428587"/>
            <a:ext cx="8915399" cy="1623421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/>
              <a:t>Cristina G. Banks, PhD</a:t>
            </a:r>
          </a:p>
          <a:p>
            <a:r>
              <a:rPr lang="en-US" sz="2800" b="1" dirty="0"/>
              <a:t>Interdisciplinary Center for Healthy Workplaces</a:t>
            </a:r>
          </a:p>
          <a:p>
            <a:r>
              <a:rPr lang="en-US" sz="2800" b="1" dirty="0"/>
              <a:t>University of California, Berkeley</a:t>
            </a:r>
          </a:p>
          <a:p>
            <a:r>
              <a:rPr lang="en-US" dirty="0"/>
              <a:t>American Chemical Society Cal Section </a:t>
            </a:r>
          </a:p>
          <a:p>
            <a:r>
              <a:rPr lang="en-US" dirty="0"/>
              <a:t>October 19, 2020</a:t>
            </a:r>
          </a:p>
        </p:txBody>
      </p:sp>
    </p:spTree>
    <p:extLst>
      <p:ext uri="{BB962C8B-B14F-4D97-AF65-F5344CB8AC3E}">
        <p14:creationId xmlns:p14="http://schemas.microsoft.com/office/powerpoint/2010/main" val="1290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9F83-2696-480F-9AC1-4FAB7355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from the physical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2A639-3B4B-446A-AEA8-521A6CF7F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46309"/>
          </a:xfrm>
        </p:spPr>
        <p:txBody>
          <a:bodyPr>
            <a:normAutofit/>
          </a:bodyPr>
          <a:lstStyle/>
          <a:p>
            <a:r>
              <a:rPr lang="en-US" sz="2400" dirty="0"/>
              <a:t>Indoor environmental quality</a:t>
            </a:r>
          </a:p>
          <a:p>
            <a:r>
              <a:rPr lang="en-US" sz="2400" dirty="0"/>
              <a:t>Building materials</a:t>
            </a:r>
          </a:p>
          <a:p>
            <a:r>
              <a:rPr lang="en-US" sz="2400" dirty="0"/>
              <a:t>Biophilia</a:t>
            </a:r>
          </a:p>
          <a:p>
            <a:r>
              <a:rPr lang="en-US" sz="2400" dirty="0"/>
              <a:t>Colors</a:t>
            </a:r>
          </a:p>
          <a:p>
            <a:r>
              <a:rPr lang="en-US" sz="2400" dirty="0"/>
              <a:t>Visual complexity</a:t>
            </a:r>
          </a:p>
          <a:p>
            <a:r>
              <a:rPr lang="en-US" sz="2400" dirty="0"/>
              <a:t>Furniture &amp; equipment</a:t>
            </a:r>
          </a:p>
          <a:p>
            <a:r>
              <a:rPr lang="en-US" sz="2400" dirty="0"/>
              <a:t>Floor plan</a:t>
            </a:r>
          </a:p>
          <a:p>
            <a:r>
              <a:rPr lang="en-US" sz="2400" dirty="0"/>
              <a:t>Tribal culture</a:t>
            </a:r>
          </a:p>
        </p:txBody>
      </p:sp>
    </p:spTree>
    <p:extLst>
      <p:ext uri="{BB962C8B-B14F-4D97-AF65-F5344CB8AC3E}">
        <p14:creationId xmlns:p14="http://schemas.microsoft.com/office/powerpoint/2010/main" val="25278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163EE-814B-40B5-9560-ED07DD0B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from the psychological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345BC-4A22-43A0-A1AC-7E0335598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2376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Leadership &amp; Management</a:t>
            </a:r>
          </a:p>
          <a:p>
            <a:r>
              <a:rPr lang="en-US" sz="2400" dirty="0"/>
              <a:t>Organizational culture</a:t>
            </a:r>
          </a:p>
          <a:p>
            <a:r>
              <a:rPr lang="en-US" sz="2400" dirty="0"/>
              <a:t>Job design</a:t>
            </a:r>
          </a:p>
          <a:p>
            <a:r>
              <a:rPr lang="en-US" sz="2400" dirty="0"/>
              <a:t>Employee rewards &amp; recognition</a:t>
            </a:r>
          </a:p>
          <a:p>
            <a:r>
              <a:rPr lang="en-US" sz="2400" dirty="0"/>
              <a:t>Wages/compensation</a:t>
            </a:r>
          </a:p>
          <a:p>
            <a:r>
              <a:rPr lang="en-US" sz="2400" dirty="0"/>
              <a:t>Benefits</a:t>
            </a:r>
          </a:p>
          <a:p>
            <a:r>
              <a:rPr lang="en-US" sz="2400" dirty="0"/>
              <a:t>Work hours</a:t>
            </a:r>
          </a:p>
          <a:p>
            <a:r>
              <a:rPr lang="en-US" sz="2400" dirty="0"/>
              <a:t>Development &amp; advancement</a:t>
            </a:r>
          </a:p>
          <a:p>
            <a:r>
              <a:rPr lang="en-US" sz="2400" dirty="0"/>
              <a:t>Health and safety</a:t>
            </a:r>
          </a:p>
          <a:p>
            <a:r>
              <a:rPr lang="en-US" sz="2400" dirty="0"/>
              <a:t>Extra-organizational support</a:t>
            </a:r>
          </a:p>
        </p:txBody>
      </p:sp>
    </p:spTree>
    <p:extLst>
      <p:ext uri="{BB962C8B-B14F-4D97-AF65-F5344CB8AC3E}">
        <p14:creationId xmlns:p14="http://schemas.microsoft.com/office/powerpoint/2010/main" val="398481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D8D3-BA70-4EC7-B62E-DB352F78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DFCB8-C896-4CEC-BA40-E9839976D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83324"/>
            <a:ext cx="8915400" cy="4150566"/>
          </a:xfrm>
        </p:spPr>
        <p:txBody>
          <a:bodyPr>
            <a:normAutofit/>
          </a:bodyPr>
          <a:lstStyle/>
          <a:p>
            <a:r>
              <a:rPr lang="en-US" sz="2400" dirty="0"/>
              <a:t>The invisible threat</a:t>
            </a:r>
          </a:p>
          <a:p>
            <a:r>
              <a:rPr lang="en-US" sz="2400" dirty="0"/>
              <a:t>Infections rates </a:t>
            </a:r>
          </a:p>
          <a:p>
            <a:r>
              <a:rPr lang="en-US" sz="2400" dirty="0"/>
              <a:t>Strategies for lowering the threat</a:t>
            </a:r>
          </a:p>
          <a:p>
            <a:pPr lvl="1"/>
            <a:r>
              <a:rPr lang="en-US" sz="2200" dirty="0"/>
              <a:t>Personal protective equipment</a:t>
            </a:r>
          </a:p>
          <a:p>
            <a:pPr lvl="1"/>
            <a:r>
              <a:rPr lang="en-US" sz="2200" dirty="0"/>
              <a:t>Social distancing</a:t>
            </a:r>
          </a:p>
        </p:txBody>
      </p:sp>
    </p:spTree>
    <p:extLst>
      <p:ext uri="{BB962C8B-B14F-4D97-AF65-F5344CB8AC3E}">
        <p14:creationId xmlns:p14="http://schemas.microsoft.com/office/powerpoint/2010/main" val="2529378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FCC2E-DB99-46F5-817C-60E844DE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people are working and not working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05037-74A6-456C-8D4E-1D156B003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2019: 16% of total workforce worked from home (telecommuting)</a:t>
            </a:r>
          </a:p>
          <a:p>
            <a:r>
              <a:rPr lang="en-US" sz="2400" dirty="0"/>
              <a:t>2020: </a:t>
            </a:r>
            <a:r>
              <a:rPr lang="en-US" sz="2400" b="1" dirty="0"/>
              <a:t>42%</a:t>
            </a:r>
            <a:r>
              <a:rPr lang="en-US" sz="2400" dirty="0"/>
              <a:t> of total workforce work from home (remote working)</a:t>
            </a:r>
          </a:p>
          <a:p>
            <a:r>
              <a:rPr lang="en-US" sz="2400" dirty="0"/>
              <a:t>2020: 33% of total workforce not working</a:t>
            </a:r>
          </a:p>
          <a:p>
            <a:r>
              <a:rPr lang="en-US" sz="2400" dirty="0"/>
              <a:t>2020: 26% of total workforce working at business site</a:t>
            </a:r>
          </a:p>
          <a:p>
            <a:r>
              <a:rPr lang="en-US" sz="2400" dirty="0"/>
              <a:t>2021: projected </a:t>
            </a:r>
            <a:r>
              <a:rPr lang="en-US" sz="2400" b="1" dirty="0"/>
              <a:t>60%</a:t>
            </a:r>
            <a:r>
              <a:rPr lang="en-US" sz="2400" dirty="0"/>
              <a:t> of total workforce will work from home or have a mix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094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7FD41-4DD0-4F32-88ED-52230CAC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Working Positives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AD30C-2BF9-4664-94CD-968450FC6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6825"/>
            <a:ext cx="8915400" cy="4214397"/>
          </a:xfrm>
        </p:spPr>
        <p:txBody>
          <a:bodyPr>
            <a:normAutofit/>
          </a:bodyPr>
          <a:lstStyle/>
          <a:p>
            <a:r>
              <a:rPr lang="en-US" sz="2400" dirty="0"/>
              <a:t>No more commutes</a:t>
            </a:r>
          </a:p>
          <a:p>
            <a:r>
              <a:rPr lang="en-US" sz="2400" dirty="0"/>
              <a:t>No uncontrolled exposures to the virus</a:t>
            </a:r>
          </a:p>
          <a:p>
            <a:r>
              <a:rPr lang="en-US" sz="2400" dirty="0"/>
              <a:t>More time to do personal tasks</a:t>
            </a:r>
          </a:p>
          <a:p>
            <a:r>
              <a:rPr lang="en-US" sz="2400" dirty="0"/>
              <a:t>More relaxed standards for attire/appearance</a:t>
            </a:r>
          </a:p>
          <a:p>
            <a:r>
              <a:rPr lang="en-US" sz="2400" dirty="0"/>
              <a:t>More time and privacy to do focus work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7669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303F2-4E94-42D1-92ED-0DFBCD0E9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1057"/>
          </a:xfrm>
        </p:spPr>
        <p:txBody>
          <a:bodyPr/>
          <a:lstStyle/>
          <a:p>
            <a:r>
              <a:rPr lang="en-US" dirty="0"/>
              <a:t>Remote Work Negatives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176A3-E33F-4F5A-BF3A-A687CFC05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2557"/>
            <a:ext cx="8915400" cy="5109328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Cost of “housing” employees falls on employees</a:t>
            </a:r>
          </a:p>
          <a:p>
            <a:r>
              <a:rPr lang="en-US" sz="2400" dirty="0"/>
              <a:t>Inequities regarding space, equipment, furniture, privacy, distractions, access to reliable (adequate) WIFI, and amenities</a:t>
            </a:r>
          </a:p>
          <a:p>
            <a:r>
              <a:rPr lang="en-US" sz="2400" dirty="0"/>
              <a:t>Physical and mental fatigue from long hours of sedentary work and focus on computer screen</a:t>
            </a:r>
          </a:p>
          <a:p>
            <a:r>
              <a:rPr lang="en-US" sz="2400" dirty="0"/>
              <a:t>Musculoskeletal disorders arising from poorly fitting furniture/equipment</a:t>
            </a:r>
          </a:p>
          <a:p>
            <a:r>
              <a:rPr lang="en-US" sz="2400" dirty="0"/>
              <a:t>Absence of “water cooler” time</a:t>
            </a:r>
          </a:p>
          <a:p>
            <a:r>
              <a:rPr lang="en-US" sz="2400" dirty="0"/>
              <a:t>Absence of “casual collisions” with employees outside of one’s network</a:t>
            </a:r>
          </a:p>
          <a:p>
            <a:r>
              <a:rPr lang="en-US" sz="2400" dirty="0"/>
              <a:t>Competing demands for attention between personal and professional responsibilities</a:t>
            </a:r>
          </a:p>
          <a:p>
            <a:r>
              <a:rPr lang="en-US" sz="2400" dirty="0"/>
              <a:t>Loss of social intimacy and connection</a:t>
            </a:r>
          </a:p>
          <a:p>
            <a:r>
              <a:rPr lang="en-US" sz="2400" dirty="0"/>
              <a:t>No time or place for restoration</a:t>
            </a:r>
          </a:p>
          <a:p>
            <a:r>
              <a:rPr lang="en-US" sz="2400" dirty="0"/>
              <a:t>Loss of connection with organization’s mission and culture</a:t>
            </a:r>
          </a:p>
        </p:txBody>
      </p:sp>
    </p:spTree>
    <p:extLst>
      <p:ext uri="{BB962C8B-B14F-4D97-AF65-F5344CB8AC3E}">
        <p14:creationId xmlns:p14="http://schemas.microsoft.com/office/powerpoint/2010/main" val="1819139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54B7-1679-4D92-A6CD-1A591FD8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needs are not fulfilled with remote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F8A90-CDB6-4559-985E-1EE8A883C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Autonomy</a:t>
            </a:r>
          </a:p>
          <a:p>
            <a:r>
              <a:rPr lang="en-US" sz="2400" dirty="0"/>
              <a:t>Belongingness</a:t>
            </a:r>
          </a:p>
          <a:p>
            <a:r>
              <a:rPr lang="en-US" sz="2400" dirty="0"/>
              <a:t>Psychological Safety</a:t>
            </a:r>
          </a:p>
          <a:p>
            <a:r>
              <a:rPr lang="en-US" sz="2400" dirty="0"/>
              <a:t>Meaning and purpose</a:t>
            </a:r>
          </a:p>
          <a:p>
            <a:r>
              <a:rPr lang="en-US" sz="2400" dirty="0"/>
              <a:t>Positive emotions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4281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EF085-B4C7-49AD-BED6-6BF4E02E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care of our basic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7F273-0885-49AD-BA23-7559F2A44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Build in the positive</a:t>
            </a:r>
          </a:p>
          <a:p>
            <a:r>
              <a:rPr lang="en-US" sz="2400" dirty="0"/>
              <a:t>Eliminate the negative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4039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D4DB9-3EB2-4B23-AF5D-04738FC2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build a healthy workplace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995A0-759E-4774-B536-1E66AE1B0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1229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Locate work area near windows that open and bring in natural light</a:t>
            </a:r>
          </a:p>
          <a:p>
            <a:r>
              <a:rPr lang="en-US" sz="2400" dirty="0"/>
              <a:t>Locate work area where there is visual and acoustic privacy</a:t>
            </a:r>
          </a:p>
          <a:p>
            <a:r>
              <a:rPr lang="en-US" sz="2400" dirty="0"/>
              <a:t>Separate work area from non-work areas</a:t>
            </a:r>
          </a:p>
          <a:p>
            <a:r>
              <a:rPr lang="en-US" sz="2400" dirty="0"/>
              <a:t>Paint walls seafoam or sage green (bright, unsaturated colors)</a:t>
            </a:r>
          </a:p>
          <a:p>
            <a:r>
              <a:rPr lang="en-US" sz="2400" dirty="0"/>
              <a:t>Remove clutter from work area</a:t>
            </a:r>
          </a:p>
          <a:p>
            <a:r>
              <a:rPr lang="en-US" sz="2400" dirty="0"/>
              <a:t>Introduce plants, wood features, water sounds, moving nature scenes</a:t>
            </a:r>
          </a:p>
          <a:p>
            <a:r>
              <a:rPr lang="en-US" sz="2400" dirty="0"/>
              <a:t>Use full-spectrum light</a:t>
            </a:r>
          </a:p>
          <a:p>
            <a:r>
              <a:rPr lang="en-US" sz="2400" dirty="0"/>
              <a:t>Use ergonomic chair, desk, and computer equipment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5589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A566-1A67-4C64-94A5-CFD4CF9E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build a healthy workplace at home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8C3F9-B9AC-4CCC-8003-04D6561CF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18029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Ensure job responsibilities and performance expectations are clearly stated and reasonable</a:t>
            </a:r>
          </a:p>
          <a:p>
            <a:r>
              <a:rPr lang="en-US" sz="2400" dirty="0"/>
              <a:t>Build in breaks in the workday (no slippage)</a:t>
            </a:r>
          </a:p>
          <a:p>
            <a:r>
              <a:rPr lang="en-US" sz="2400" dirty="0"/>
              <a:t>Build in restorative activities during the work day (take a walk, meditate/yoga, take eating/coffee breaks, watch a nature video, talk to a friend)</a:t>
            </a:r>
          </a:p>
          <a:p>
            <a:r>
              <a:rPr lang="en-US" sz="2400" dirty="0"/>
              <a:t>Build in social hours (no agenda except fun)</a:t>
            </a:r>
          </a:p>
          <a:p>
            <a:r>
              <a:rPr lang="en-US" sz="2400" dirty="0"/>
              <a:t>Vary day-to-day activities or work hours to reduce monotony</a:t>
            </a:r>
          </a:p>
          <a:p>
            <a:r>
              <a:rPr lang="en-US" sz="2400" dirty="0"/>
              <a:t>Establish reasonable working hours with co-workers and supervisors and limit exceptions</a:t>
            </a:r>
          </a:p>
          <a:p>
            <a:r>
              <a:rPr lang="en-US" sz="2400" dirty="0"/>
              <a:t>Take online training courses to build competencies and further advancement</a:t>
            </a:r>
          </a:p>
          <a:p>
            <a:r>
              <a:rPr lang="en-US" sz="2400" dirty="0"/>
              <a:t>Get involved in a company project or initiative where your contribution can be recognized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90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31E9-F54C-41A8-9552-86E5342F9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144A5-C9D1-4CAE-ACCF-819DA394C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en-US" dirty="0"/>
              <a:t>Conversation starters: </a:t>
            </a:r>
          </a:p>
          <a:p>
            <a:pPr lvl="1"/>
            <a:r>
              <a:rPr lang="en-US" sz="1800" dirty="0"/>
              <a:t>A little historical context</a:t>
            </a:r>
          </a:p>
          <a:p>
            <a:pPr lvl="1"/>
            <a:r>
              <a:rPr lang="en-US" sz="1800" dirty="0"/>
              <a:t>What is a healthy workplace?</a:t>
            </a:r>
          </a:p>
          <a:p>
            <a:pPr lvl="1"/>
            <a:r>
              <a:rPr lang="en-US" sz="1800" dirty="0"/>
              <a:t>Why a healthy workplace is important for humans</a:t>
            </a:r>
          </a:p>
          <a:p>
            <a:r>
              <a:rPr lang="en-US" dirty="0"/>
              <a:t>Where we are now:</a:t>
            </a:r>
          </a:p>
          <a:p>
            <a:pPr lvl="1"/>
            <a:r>
              <a:rPr lang="en-US" sz="1800" dirty="0"/>
              <a:t>Infections and threat </a:t>
            </a:r>
          </a:p>
          <a:p>
            <a:pPr lvl="1"/>
            <a:r>
              <a:rPr lang="en-US" sz="1800" dirty="0"/>
              <a:t>Where people are working and not working today</a:t>
            </a:r>
          </a:p>
          <a:p>
            <a:r>
              <a:rPr lang="en-US" dirty="0"/>
              <a:t>Where we go from here</a:t>
            </a:r>
          </a:p>
          <a:p>
            <a:pPr lvl="1"/>
            <a:r>
              <a:rPr lang="en-US" sz="1800" dirty="0"/>
              <a:t>Taking care of our basic needs</a:t>
            </a:r>
          </a:p>
          <a:p>
            <a:pPr lvl="1"/>
            <a:r>
              <a:rPr lang="en-US" sz="1800" dirty="0"/>
              <a:t>Designing workspaces and work that meets our needs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50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F2C6-E354-4386-BA36-46A1C7E2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build a healthy workplace outside of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6A383-4A3A-43C1-B39C-4A48708A4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Identify a place outside of the home where you can meet with coworkers to collaborate and interact safely</a:t>
            </a:r>
          </a:p>
          <a:p>
            <a:r>
              <a:rPr lang="en-US" sz="2400" dirty="0"/>
              <a:t>Ensure place has built-in indoor environmental quality (air, ventilation, natural light, noise control, visual privacy, clean-smelling air, comfortable temperature)</a:t>
            </a:r>
          </a:p>
          <a:p>
            <a:r>
              <a:rPr lang="en-US" sz="2400" dirty="0"/>
              <a:t>Ensure work environment is safe, secure, and hygienic</a:t>
            </a:r>
          </a:p>
          <a:p>
            <a:r>
              <a:rPr lang="en-US" sz="2400" dirty="0"/>
              <a:t>Establish a “safety bubble” with those co-workers</a:t>
            </a:r>
          </a:p>
          <a:p>
            <a:r>
              <a:rPr lang="en-US" sz="2400" dirty="0"/>
              <a:t>Wear PPE if establishing a safety bubble is not possible</a:t>
            </a:r>
          </a:p>
          <a:p>
            <a:r>
              <a:rPr lang="en-US" sz="2400" dirty="0"/>
              <a:t>Seek the support of leadership &amp; management to demonstrate commitment to employee health and well-being through symbols, verbal messaging, and measurement of health/well-being outcomes</a:t>
            </a:r>
          </a:p>
        </p:txBody>
      </p:sp>
    </p:spTree>
    <p:extLst>
      <p:ext uri="{BB962C8B-B14F-4D97-AF65-F5344CB8AC3E}">
        <p14:creationId xmlns:p14="http://schemas.microsoft.com/office/powerpoint/2010/main" val="2366709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8B34-415A-4708-B80C-32D84105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F78A1-4F78-47C1-971A-EF8FE9FA9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2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C6E45-A553-42A3-A59D-1F6992D8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E80CF-D137-4FCF-BFF3-1E2EB71A2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Taylor, Gilbreth, and birth of industrial engineering</a:t>
            </a:r>
          </a:p>
          <a:p>
            <a:r>
              <a:rPr lang="en-US" sz="2400" dirty="0"/>
              <a:t>Quality of Work Life (QWL) 1970’s</a:t>
            </a:r>
          </a:p>
          <a:p>
            <a:r>
              <a:rPr lang="en-US" sz="2400" dirty="0"/>
              <a:t>Consolidation &amp; Re-engineering 1980’s</a:t>
            </a:r>
          </a:p>
          <a:p>
            <a:r>
              <a:rPr lang="en-US" sz="2400" dirty="0"/>
              <a:t>Dot.com bubble 1990’s</a:t>
            </a:r>
          </a:p>
          <a:p>
            <a:r>
              <a:rPr lang="en-US" sz="2400" dirty="0"/>
              <a:t>Wellness programs 2010’s</a:t>
            </a:r>
          </a:p>
          <a:p>
            <a:r>
              <a:rPr lang="en-US" sz="2400" dirty="0"/>
              <a:t>Quality employee experience?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5249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A2AD5-FE1F-41DC-AFBB-FCC83BC8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100 years of Scientific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29CA9-9CB1-4A74-AEFF-2B31C9284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0860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Significant increases in work-related stress, job strain, and health issues</a:t>
            </a:r>
          </a:p>
          <a:p>
            <a:r>
              <a:rPr lang="en-US" sz="2400" dirty="0"/>
              <a:t>Significant increases in healthcare costs and workers compensation claims</a:t>
            </a:r>
          </a:p>
          <a:p>
            <a:r>
              <a:rPr lang="en-US" sz="2400" dirty="0"/>
              <a:t>Increasing percentages of employee reports of physical exhaustion, burnout and substance abuse</a:t>
            </a:r>
          </a:p>
          <a:p>
            <a:r>
              <a:rPr lang="en-US" sz="2400" dirty="0"/>
              <a:t>Low percentages of employee engagement </a:t>
            </a:r>
          </a:p>
          <a:p>
            <a:r>
              <a:rPr lang="en-US" sz="2400" dirty="0"/>
              <a:t>Increasing rates of absenteeism, presenteeism, and voluntary turnover</a:t>
            </a:r>
          </a:p>
          <a:p>
            <a:r>
              <a:rPr lang="en-US" sz="2400" dirty="0"/>
              <a:t>Number of unnecessary deaths per year due to poor working conditions: 120,000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024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7BE0-B94C-41D1-B81C-3C941F02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went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C43C9-6D67-407C-82AB-EC2E8255C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58738"/>
            <a:ext cx="8915400" cy="3752484"/>
          </a:xfrm>
        </p:spPr>
        <p:txBody>
          <a:bodyPr>
            <a:normAutofit/>
          </a:bodyPr>
          <a:lstStyle/>
          <a:p>
            <a:r>
              <a:rPr lang="en-US" sz="2400" dirty="0"/>
              <a:t>Engineering approach focused on </a:t>
            </a:r>
            <a:r>
              <a:rPr lang="en-US" sz="2400" i="1" dirty="0"/>
              <a:t>capabilities</a:t>
            </a:r>
          </a:p>
          <a:p>
            <a:r>
              <a:rPr lang="en-US" sz="2400" i="1" dirty="0"/>
              <a:t>Motivation</a:t>
            </a:r>
            <a:r>
              <a:rPr lang="en-US" sz="2400" dirty="0"/>
              <a:t> to work was assumed</a:t>
            </a:r>
          </a:p>
          <a:p>
            <a:r>
              <a:rPr lang="en-US" sz="2400" dirty="0"/>
              <a:t>Performance = </a:t>
            </a:r>
            <a:r>
              <a:rPr lang="en-US" sz="2400" i="1" dirty="0"/>
              <a:t>f</a:t>
            </a:r>
            <a:r>
              <a:rPr lang="en-US" sz="2400" dirty="0"/>
              <a:t> (Ability X Motivation)</a:t>
            </a:r>
          </a:p>
          <a:p>
            <a:r>
              <a:rPr lang="en-US" sz="2400" dirty="0"/>
              <a:t>Efforts to address motivation focus on extrinsic motivators</a:t>
            </a:r>
          </a:p>
          <a:p>
            <a:r>
              <a:rPr lang="en-US" sz="2400" i="1" dirty="0"/>
              <a:t>Intrinsic motivation </a:t>
            </a:r>
            <a:r>
              <a:rPr lang="en-US" sz="2400" dirty="0"/>
              <a:t>was neglected and undermined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324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DD360-C825-42F9-B34D-4F137474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Contemporary approaches to work motivation focus on human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B8F3D-4044-476D-BC29-1C2288EB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Fulfillment of human needs underlies health and well-being</a:t>
            </a:r>
          </a:p>
          <a:p>
            <a:r>
              <a:rPr lang="en-US" sz="2400" dirty="0"/>
              <a:t>Fulfillment of human needs generates intrinsic work motivation</a:t>
            </a:r>
          </a:p>
          <a:p>
            <a:r>
              <a:rPr lang="en-US" sz="2400" dirty="0"/>
              <a:t>Intrinsic motivation leads to sustained productivity, engagement, commitment, and other important organizational outcomes</a:t>
            </a:r>
          </a:p>
        </p:txBody>
      </p:sp>
    </p:spTree>
    <p:extLst>
      <p:ext uri="{BB962C8B-B14F-4D97-AF65-F5344CB8AC3E}">
        <p14:creationId xmlns:p14="http://schemas.microsoft.com/office/powerpoint/2010/main" val="590432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5420-2EA7-48F2-B635-BA2AF6EF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our basic needs?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9943F-C70A-4726-94F3-E130BCD7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Autonomy</a:t>
            </a:r>
          </a:p>
          <a:p>
            <a:r>
              <a:rPr lang="en-US" sz="2400" dirty="0"/>
              <a:t>Belongingness</a:t>
            </a:r>
          </a:p>
          <a:p>
            <a:r>
              <a:rPr lang="en-US" sz="2400" dirty="0"/>
              <a:t>Competence</a:t>
            </a:r>
          </a:p>
          <a:p>
            <a:r>
              <a:rPr lang="en-US" sz="2400" dirty="0"/>
              <a:t>Positive emotions</a:t>
            </a:r>
          </a:p>
          <a:p>
            <a:r>
              <a:rPr lang="en-US" sz="2400" dirty="0"/>
              <a:t>Psychological safety</a:t>
            </a:r>
          </a:p>
          <a:p>
            <a:r>
              <a:rPr lang="en-US" sz="2400" dirty="0"/>
              <a:t>Fairness</a:t>
            </a:r>
          </a:p>
          <a:p>
            <a:r>
              <a:rPr lang="en-US" sz="2400" dirty="0"/>
              <a:t>Meaning &amp; purpose</a:t>
            </a:r>
          </a:p>
        </p:txBody>
      </p:sp>
    </p:spTree>
    <p:extLst>
      <p:ext uri="{BB962C8B-B14F-4D97-AF65-F5344CB8AC3E}">
        <p14:creationId xmlns:p14="http://schemas.microsoft.com/office/powerpoint/2010/main" val="20536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BE9CF-1723-40C6-93BB-5C057CF95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healthy workplace?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3276-D204-4AF6-87B2-4BD754D74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holistic concept</a:t>
            </a:r>
          </a:p>
          <a:p>
            <a:r>
              <a:rPr lang="en-US" sz="2400" dirty="0"/>
              <a:t>Both the physical and psychological environment a worker experiences</a:t>
            </a:r>
          </a:p>
          <a:p>
            <a:r>
              <a:rPr lang="en-US" sz="2400" dirty="0"/>
              <a:t>Includes everything that affects an employee’s experience at work from the start to the end of the workday and work week</a:t>
            </a:r>
          </a:p>
          <a:p>
            <a:r>
              <a:rPr lang="en-US" sz="2400" dirty="0"/>
              <a:t>The underlying physiological and psychological response to the work and environment determines an employee’s health and well-being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8249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BD7B-A1A9-4EBA-973D-4E5281E97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healthy workplace is important for humans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66BB3-B8F2-46AE-983B-E30C2E9F8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Physiological reasons</a:t>
            </a:r>
          </a:p>
          <a:p>
            <a:r>
              <a:rPr lang="en-US" sz="2400" dirty="0"/>
              <a:t>Psychological reasons</a:t>
            </a:r>
          </a:p>
          <a:p>
            <a:r>
              <a:rPr lang="en-US" sz="2400" dirty="0"/>
              <a:t>Organizational reasons</a:t>
            </a:r>
          </a:p>
          <a:p>
            <a:r>
              <a:rPr lang="en-US" sz="2400" dirty="0"/>
              <a:t>Personal reasons</a:t>
            </a:r>
          </a:p>
        </p:txBody>
      </p:sp>
    </p:spTree>
    <p:extLst>
      <p:ext uri="{BB962C8B-B14F-4D97-AF65-F5344CB8AC3E}">
        <p14:creationId xmlns:p14="http://schemas.microsoft.com/office/powerpoint/2010/main" val="426129459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426</TotalTime>
  <Words>977</Words>
  <Application>Microsoft Office PowerPoint</Application>
  <PresentationFormat>Widescreen</PresentationFormat>
  <Paragraphs>147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Healthy Workplaces During Covid-19</vt:lpstr>
      <vt:lpstr>Conversation Plan</vt:lpstr>
      <vt:lpstr>Employee Experience</vt:lpstr>
      <vt:lpstr>Consequences of 100 years of Scientific Management</vt:lpstr>
      <vt:lpstr>What went wrong?</vt:lpstr>
      <vt:lpstr>Contemporary approaches to work motivation focus on human needs</vt:lpstr>
      <vt:lpstr>What are our basic needs?</vt:lpstr>
      <vt:lpstr>What is a healthy workplace?</vt:lpstr>
      <vt:lpstr>Why a healthy workplace is important for humans</vt:lpstr>
      <vt:lpstr>Contributions from the physical environment</vt:lpstr>
      <vt:lpstr>Contributions from the psychological environment</vt:lpstr>
      <vt:lpstr>Enter Covid-19</vt:lpstr>
      <vt:lpstr>Where people are working and not working today</vt:lpstr>
      <vt:lpstr>Remote Working Positives</vt:lpstr>
      <vt:lpstr>Remote Work Negatives</vt:lpstr>
      <vt:lpstr>What needs are not fulfilled with remote work?</vt:lpstr>
      <vt:lpstr>Taking care of our basic needs</vt:lpstr>
      <vt:lpstr>How to build a healthy workplace at home</vt:lpstr>
      <vt:lpstr>How to build a healthy workplace at home (cont.)</vt:lpstr>
      <vt:lpstr>How to build a healthy workplace outside of home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Workplaces During Covid-19</dc:title>
  <dc:creator>Cristina G. BANKS</dc:creator>
  <cp:lastModifiedBy>Cristina G. BANKS</cp:lastModifiedBy>
  <cp:revision>24</cp:revision>
  <cp:lastPrinted>2020-10-16T22:43:26Z</cp:lastPrinted>
  <dcterms:created xsi:type="dcterms:W3CDTF">2020-10-16T22:25:05Z</dcterms:created>
  <dcterms:modified xsi:type="dcterms:W3CDTF">2020-10-19T23:25:10Z</dcterms:modified>
</cp:coreProperties>
</file>