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31600-BF15-4E20-950A-BC1E3B13A8B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677A1-C884-424D-B6E5-D50FFF9C48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13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D9E46E6-A0D6-48B3-B605-E7FADAAF7E99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D0EEBC-51FF-4DD6-B1A3-ADA50B4C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8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934720" y="3355420"/>
            <a:ext cx="7477760" cy="2745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ctr" anchorCtr="0">
            <a:noAutofit/>
          </a:bodyPr>
          <a:lstStyle/>
          <a:p>
            <a:pPr marL="174708" indent="-174708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baseline="0" dirty="0" smtClean="0"/>
              <a:t>Our Center takes a different approach to employee health, safety and well-being. </a:t>
            </a:r>
          </a:p>
          <a:p>
            <a:pPr marL="174708" indent="-174708"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baseline="0" dirty="0" smtClean="0"/>
              <a:t>We are trying to understand </a:t>
            </a:r>
            <a:r>
              <a:rPr lang="en-US" b="1" baseline="0" dirty="0" smtClean="0"/>
              <a:t>how to knit together what we know about employee health and well-being </a:t>
            </a:r>
            <a:r>
              <a:rPr lang="en-US" baseline="0" dirty="0" smtClean="0"/>
              <a:t>into a </a:t>
            </a:r>
            <a:r>
              <a:rPr lang="en-US" b="1" baseline="0" dirty="0" smtClean="0"/>
              <a:t>cohesive, holistic strategy for creating healthy workplaces </a:t>
            </a:r>
            <a:r>
              <a:rPr lang="en-US" baseline="0" dirty="0" smtClean="0"/>
              <a:t>or modifying existing workplaces into healthier ones.</a:t>
            </a:r>
          </a:p>
          <a:p>
            <a:pPr>
              <a:buClr>
                <a:srgbClr val="000000"/>
              </a:buClr>
              <a:buSzPts val="1400"/>
            </a:pPr>
            <a:endParaRPr lang="en-US" baseline="0" dirty="0" smtClean="0"/>
          </a:p>
          <a:p>
            <a:pPr>
              <a:buClr>
                <a:srgbClr val="000000"/>
              </a:buClr>
              <a:buSzPts val="1400"/>
            </a:pPr>
            <a:endParaRPr lang="en-US" baseline="0" dirty="0" smtClean="0"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2582863" y="871538"/>
            <a:ext cx="4181475" cy="23526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buClr>
                <a:srgbClr val="000000"/>
              </a:buClr>
              <a:buSzPts val="1200"/>
            </a:pPr>
            <a:fld id="{00000000-1234-1234-1234-123412341234}" type="slidenum"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>
                <a:buClr>
                  <a:srgbClr val="000000"/>
                </a:buClr>
                <a:buSzPts val="1200"/>
              </a:pPr>
              <a:t>1</a:t>
            </a:fld>
            <a:endParaRPr lang="en-US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99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564E0-8B58-4AF9-BBD7-189E2364D31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F69D-6068-48C3-A024-DAFE42A4A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38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564E0-8B58-4AF9-BBD7-189E2364D31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F69D-6068-48C3-A024-DAFE42A4A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0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564E0-8B58-4AF9-BBD7-189E2364D31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F69D-6068-48C3-A024-DAFE42A4A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564E0-8B58-4AF9-BBD7-189E2364D31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F69D-6068-48C3-A024-DAFE42A4A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4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564E0-8B58-4AF9-BBD7-189E2364D31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F69D-6068-48C3-A024-DAFE42A4A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1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564E0-8B58-4AF9-BBD7-189E2364D31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F69D-6068-48C3-A024-DAFE42A4A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564E0-8B58-4AF9-BBD7-189E2364D31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F69D-6068-48C3-A024-DAFE42A4A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9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564E0-8B58-4AF9-BBD7-189E2364D31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F69D-6068-48C3-A024-DAFE42A4A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9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564E0-8B58-4AF9-BBD7-189E2364D31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F69D-6068-48C3-A024-DAFE42A4A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8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564E0-8B58-4AF9-BBD7-189E2364D31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F69D-6068-48C3-A024-DAFE42A4A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1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564E0-8B58-4AF9-BBD7-189E2364D31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DF69D-6068-48C3-A024-DAFE42A4A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2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564E0-8B58-4AF9-BBD7-189E2364D31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DF69D-6068-48C3-A024-DAFE42A4A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6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/>
        </p:nvSpPr>
        <p:spPr>
          <a:xfrm>
            <a:off x="3026550" y="2905701"/>
            <a:ext cx="6138900" cy="3136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130935" marR="1118870" algn="ctr">
              <a:lnSpc>
                <a:spcPct val="121900"/>
              </a:lnSpc>
              <a:spcBef>
                <a:spcPts val="100"/>
              </a:spcBef>
              <a:buClr>
                <a:srgbClr val="000000"/>
              </a:buClr>
              <a:buSzPts val="2100"/>
            </a:pPr>
            <a:r>
              <a:rPr lang="en-US" sz="2100" b="1" dirty="0" smtClean="0">
                <a:solidFill>
                  <a:schemeClr val="tx2"/>
                </a:solidFill>
                <a:ea typeface="Arial"/>
                <a:cs typeface="Arial"/>
                <a:sym typeface="Arial"/>
              </a:rPr>
              <a:t>Co-Chairs</a:t>
            </a:r>
          </a:p>
          <a:p>
            <a:pPr marL="1130935" marR="1118870" algn="ctr">
              <a:lnSpc>
                <a:spcPct val="121900"/>
              </a:lnSpc>
              <a:spcBef>
                <a:spcPts val="100"/>
              </a:spcBef>
              <a:buClr>
                <a:srgbClr val="000000"/>
              </a:buClr>
              <a:buSzPts val="2100"/>
            </a:pPr>
            <a:r>
              <a:rPr lang="en-US" sz="2100" b="1" dirty="0" smtClean="0">
                <a:solidFill>
                  <a:schemeClr val="tx2"/>
                </a:solidFill>
                <a:ea typeface="Arial"/>
                <a:cs typeface="Arial"/>
                <a:sym typeface="Arial"/>
              </a:rPr>
              <a:t>Cristina </a:t>
            </a:r>
            <a:r>
              <a:rPr lang="en-US" sz="2100" b="1" dirty="0">
                <a:solidFill>
                  <a:schemeClr val="tx2"/>
                </a:solidFill>
                <a:ea typeface="Arial"/>
                <a:cs typeface="Arial"/>
                <a:sym typeface="Arial"/>
              </a:rPr>
              <a:t>G. Banks, PhD </a:t>
            </a:r>
            <a:endParaRPr sz="2100" b="1" dirty="0">
              <a:solidFill>
                <a:schemeClr val="tx2"/>
              </a:solidFill>
              <a:ea typeface="Arial"/>
              <a:cs typeface="Arial"/>
              <a:sym typeface="Arial"/>
            </a:endParaRPr>
          </a:p>
          <a:p>
            <a:pPr marL="12065" marR="5080" algn="ctr">
              <a:lnSpc>
                <a:spcPct val="121400"/>
              </a:lnSpc>
              <a:spcBef>
                <a:spcPts val="10"/>
              </a:spcBef>
              <a:buClr>
                <a:srgbClr val="000000"/>
              </a:buClr>
              <a:buSzPts val="2100"/>
            </a:pPr>
            <a:r>
              <a:rPr lang="en-US" sz="2100" dirty="0">
                <a:solidFill>
                  <a:schemeClr val="tx2"/>
                </a:solidFill>
                <a:ea typeface="Arial"/>
                <a:cs typeface="Arial"/>
                <a:sym typeface="Arial"/>
              </a:rPr>
              <a:t>Interdisciplinary Center for Healthy Workplaces</a:t>
            </a:r>
            <a:endParaRPr sz="2100" dirty="0">
              <a:solidFill>
                <a:schemeClr val="tx2"/>
              </a:solidFill>
            </a:endParaRPr>
          </a:p>
          <a:p>
            <a:pPr marL="12065" marR="5080" algn="ctr">
              <a:lnSpc>
                <a:spcPct val="121400"/>
              </a:lnSpc>
              <a:spcBef>
                <a:spcPts val="10"/>
              </a:spcBef>
              <a:buClr>
                <a:srgbClr val="000000"/>
              </a:buClr>
              <a:buSzPts val="2100"/>
            </a:pPr>
            <a:r>
              <a:rPr lang="en-US" sz="2100" dirty="0">
                <a:solidFill>
                  <a:schemeClr val="tx2"/>
                </a:solidFill>
                <a:ea typeface="Arial"/>
                <a:cs typeface="Arial"/>
                <a:sym typeface="Arial"/>
              </a:rPr>
              <a:t>University of California, </a:t>
            </a:r>
            <a:r>
              <a:rPr lang="en-US" sz="2100" dirty="0" smtClean="0">
                <a:solidFill>
                  <a:schemeClr val="tx2"/>
                </a:solidFill>
                <a:ea typeface="Arial"/>
                <a:cs typeface="Arial"/>
                <a:sym typeface="Arial"/>
              </a:rPr>
              <a:t>Berkeley</a:t>
            </a:r>
          </a:p>
          <a:p>
            <a:pPr marL="12065" marR="5080" algn="ctr">
              <a:lnSpc>
                <a:spcPct val="121400"/>
              </a:lnSpc>
              <a:spcBef>
                <a:spcPts val="10"/>
              </a:spcBef>
              <a:buClr>
                <a:srgbClr val="000000"/>
              </a:buClr>
              <a:buSzPts val="2100"/>
            </a:pPr>
            <a:r>
              <a:rPr lang="en-US" sz="2100" b="1" dirty="0" smtClean="0">
                <a:solidFill>
                  <a:schemeClr val="tx2"/>
                </a:solidFill>
                <a:ea typeface="Arial"/>
                <a:cs typeface="Arial"/>
                <a:sym typeface="Arial"/>
              </a:rPr>
              <a:t>Michelle M. Robertson, PhD</a:t>
            </a:r>
          </a:p>
          <a:p>
            <a:pPr marL="12065" marR="5080" algn="ctr">
              <a:lnSpc>
                <a:spcPct val="121400"/>
              </a:lnSpc>
              <a:spcBef>
                <a:spcPts val="10"/>
              </a:spcBef>
              <a:buClr>
                <a:srgbClr val="000000"/>
              </a:buClr>
              <a:buSzPts val="2100"/>
            </a:pPr>
            <a:r>
              <a:rPr lang="en-US" sz="2100" dirty="0" smtClean="0">
                <a:solidFill>
                  <a:schemeClr val="tx2"/>
                </a:solidFill>
                <a:ea typeface="Arial"/>
                <a:cs typeface="Arial"/>
                <a:sym typeface="Arial"/>
              </a:rPr>
              <a:t>Office Ergonomics Research Committee</a:t>
            </a:r>
          </a:p>
          <a:p>
            <a:pPr marL="12065" marR="5080" algn="ctr">
              <a:lnSpc>
                <a:spcPct val="121400"/>
              </a:lnSpc>
              <a:spcBef>
                <a:spcPts val="10"/>
              </a:spcBef>
              <a:buClr>
                <a:srgbClr val="000000"/>
              </a:buClr>
              <a:buSzPts val="2100"/>
            </a:pPr>
            <a:endParaRPr lang="en-US" sz="2100" dirty="0" smtClean="0">
              <a:solidFill>
                <a:schemeClr val="tx2"/>
              </a:solidFill>
              <a:ea typeface="Arial"/>
              <a:cs typeface="Arial"/>
              <a:sym typeface="Arial"/>
            </a:endParaRPr>
          </a:p>
          <a:p>
            <a:pPr marL="12065" marR="5080" algn="ctr">
              <a:lnSpc>
                <a:spcPct val="121400"/>
              </a:lnSpc>
              <a:spcBef>
                <a:spcPts val="10"/>
              </a:spcBef>
              <a:buClr>
                <a:srgbClr val="000000"/>
              </a:buClr>
              <a:buSzPts val="2100"/>
            </a:pPr>
            <a:r>
              <a:rPr lang="en-US" dirty="0" smtClean="0">
                <a:solidFill>
                  <a:schemeClr val="tx2"/>
                </a:solidFill>
                <a:ea typeface="Arial"/>
                <a:cs typeface="Arial"/>
                <a:sym typeface="Arial"/>
              </a:rPr>
              <a:t>October 3, 2018</a:t>
            </a:r>
            <a:endParaRPr dirty="0">
              <a:solidFill>
                <a:schemeClr val="tx2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975360" y="980253"/>
            <a:ext cx="10215154" cy="177165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rgbClr val="002060"/>
              </a:buClr>
              <a:buSzPts val="3300"/>
            </a:pPr>
            <a:r>
              <a:rPr lang="en-US" b="1" dirty="0" smtClean="0">
                <a:solidFill>
                  <a:schemeClr val="tx2"/>
                </a:solidFill>
              </a:rPr>
              <a:t>Enhancing Worker Capability Through HFE: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sz="4000" b="1" i="1" dirty="0" smtClean="0">
                <a:solidFill>
                  <a:schemeClr val="tx2"/>
                </a:solidFill>
              </a:rPr>
              <a:t>Evidence Management Can Understand</a:t>
            </a:r>
            <a:endParaRPr sz="4000" b="1" dirty="0">
              <a:solidFill>
                <a:schemeClr val="tx2"/>
              </a:solidFill>
            </a:endParaRPr>
          </a:p>
        </p:txBody>
      </p:sp>
      <p:pic>
        <p:nvPicPr>
          <p:cNvPr id="108" name="Shape 1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79429" y="6196150"/>
            <a:ext cx="2312550" cy="45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4960" y="6088863"/>
            <a:ext cx="1590675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223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846"/>
          </a:xfrm>
        </p:spPr>
        <p:txBody>
          <a:bodyPr>
            <a:normAutofit fontScale="90000"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27018"/>
            <a:ext cx="10515600" cy="5549946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tx2"/>
                </a:solidFill>
              </a:rPr>
              <a:t>Presenters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David </a:t>
            </a:r>
            <a:r>
              <a:rPr lang="en-US" dirty="0" err="1" smtClean="0">
                <a:solidFill>
                  <a:schemeClr val="tx2"/>
                </a:solidFill>
              </a:rPr>
              <a:t>Rempel</a:t>
            </a:r>
            <a:r>
              <a:rPr lang="en-US" dirty="0" smtClean="0">
                <a:solidFill>
                  <a:schemeClr val="tx2"/>
                </a:solidFill>
              </a:rPr>
              <a:t>, MD, MPH / University of California, Berkeley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Kathleen L. Mosier, PhD / </a:t>
            </a:r>
            <a:r>
              <a:rPr lang="en-US" dirty="0" err="1" smtClean="0">
                <a:solidFill>
                  <a:schemeClr val="tx2"/>
                </a:solidFill>
              </a:rPr>
              <a:t>TeamScape</a:t>
            </a:r>
            <a:r>
              <a:rPr lang="en-US" dirty="0" smtClean="0">
                <a:solidFill>
                  <a:schemeClr val="tx2"/>
                </a:solidFill>
              </a:rPr>
              <a:t> LLC &amp; IEA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Deborah L. </a:t>
            </a:r>
            <a:r>
              <a:rPr lang="en-US" dirty="0" err="1" smtClean="0">
                <a:solidFill>
                  <a:schemeClr val="tx2"/>
                </a:solidFill>
              </a:rPr>
              <a:t>Gebhardt</a:t>
            </a:r>
            <a:r>
              <a:rPr lang="en-US" dirty="0" smtClean="0">
                <a:solidFill>
                  <a:schemeClr val="tx2"/>
                </a:solidFill>
              </a:rPr>
              <a:t>, PhD / Human Resources Research Organization (</a:t>
            </a:r>
            <a:r>
              <a:rPr lang="en-US" dirty="0" err="1" smtClean="0">
                <a:solidFill>
                  <a:schemeClr val="tx2"/>
                </a:solidFill>
              </a:rPr>
              <a:t>HumRRO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tx2"/>
                </a:solidFill>
              </a:rPr>
              <a:t>Discussants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Nancy Larson, PhD, CPE / Nancy LJ Larson Consulting LLC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Blake McGowan, MS, CPE / </a:t>
            </a:r>
            <a:r>
              <a:rPr lang="en-US" dirty="0" err="1" smtClean="0">
                <a:solidFill>
                  <a:schemeClr val="tx2"/>
                </a:solidFill>
              </a:rPr>
              <a:t>Humantech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Michelle M. Robertson, PhD / OERC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40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+mn-lt"/>
              </a:rPr>
              <a:t>Overview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514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How does HFE contribute to business value?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Reducing inefficiencies and disability costs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Increasing employee capabilities through HFE</a:t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Shift from </a:t>
            </a:r>
            <a:r>
              <a:rPr lang="en-US" b="1" i="1" dirty="0" smtClean="0">
                <a:solidFill>
                  <a:schemeClr val="tx2"/>
                </a:solidFill>
              </a:rPr>
              <a:t>risk</a:t>
            </a:r>
            <a:r>
              <a:rPr lang="en-US" dirty="0" smtClean="0">
                <a:solidFill>
                  <a:schemeClr val="tx2"/>
                </a:solidFill>
              </a:rPr>
              <a:t> to </a:t>
            </a:r>
            <a:r>
              <a:rPr lang="en-US" b="1" i="1" dirty="0" smtClean="0">
                <a:solidFill>
                  <a:schemeClr val="tx2"/>
                </a:solidFill>
              </a:rPr>
              <a:t>enhanced well-being, performance, productivity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Less pain, greater mobility, lower probability of illness or injury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More productive work hours, higher level of cognitive engagement, greater attention at work, better relationships with co-workers, higher commitment to work completion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49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+mn-lt"/>
              </a:rPr>
              <a:t>HFE “Trap” to “Opportunity”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Focus of HFE on reducing the occurrence of disabilities rather than on increasing worker capabilities.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The scope of HFE practices and interventions is generally small, thus limiting the number of workers affected by HFE.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----------------------------------------------------------------------------------------------------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Focus shifts from disability reduction to </a:t>
            </a:r>
            <a:r>
              <a:rPr lang="en-US" i="1" dirty="0" smtClean="0">
                <a:solidFill>
                  <a:schemeClr val="tx2"/>
                </a:solidFill>
              </a:rPr>
              <a:t>capability enhancement</a:t>
            </a:r>
            <a:r>
              <a:rPr lang="en-US" dirty="0" smtClean="0">
                <a:solidFill>
                  <a:schemeClr val="tx2"/>
                </a:solidFill>
              </a:rPr>
              <a:t>, and from </a:t>
            </a:r>
            <a:r>
              <a:rPr lang="en-US" i="1" dirty="0" smtClean="0">
                <a:solidFill>
                  <a:schemeClr val="tx2"/>
                </a:solidFill>
              </a:rPr>
              <a:t>limited </a:t>
            </a:r>
            <a:r>
              <a:rPr lang="en-US" dirty="0" smtClean="0">
                <a:solidFill>
                  <a:schemeClr val="tx2"/>
                </a:solidFill>
              </a:rPr>
              <a:t>to </a:t>
            </a:r>
            <a:r>
              <a:rPr lang="en-US" i="1" dirty="0" smtClean="0">
                <a:solidFill>
                  <a:schemeClr val="tx2"/>
                </a:solidFill>
              </a:rPr>
              <a:t>systems-based</a:t>
            </a:r>
            <a:r>
              <a:rPr lang="en-US" dirty="0" smtClean="0">
                <a:solidFill>
                  <a:schemeClr val="tx2"/>
                </a:solidFill>
              </a:rPr>
              <a:t> application.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Management perception of HFE shifts from small effects to “floating all the boats” and multiplying the effects at the macro level.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Management perception shifts from HFE providing </a:t>
            </a:r>
            <a:r>
              <a:rPr lang="en-US" i="1" dirty="0" smtClean="0">
                <a:solidFill>
                  <a:schemeClr val="tx2"/>
                </a:solidFill>
              </a:rPr>
              <a:t>infrequent</a:t>
            </a:r>
            <a:r>
              <a:rPr lang="en-US" dirty="0" smtClean="0">
                <a:solidFill>
                  <a:schemeClr val="tx2"/>
                </a:solidFill>
              </a:rPr>
              <a:t> benefits to </a:t>
            </a:r>
            <a:r>
              <a:rPr lang="en-US" i="1" dirty="0" smtClean="0">
                <a:solidFill>
                  <a:schemeClr val="tx2"/>
                </a:solidFill>
              </a:rPr>
              <a:t>constant</a:t>
            </a:r>
            <a:r>
              <a:rPr lang="en-US" dirty="0" smtClean="0">
                <a:solidFill>
                  <a:schemeClr val="tx2"/>
                </a:solidFill>
              </a:rPr>
              <a:t> benefit.</a:t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074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+mn-lt"/>
              </a:rPr>
              <a:t>Pathway to What Management Values is Greater Employee Capability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800" dirty="0" smtClean="0">
                <a:solidFill>
                  <a:schemeClr val="tx2"/>
                </a:solidFill>
              </a:rPr>
              <a:t>Relevant business concepts: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Headcount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Productivity per employee per unit of time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Labor hours per shift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High potentials 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Employee involvement/participation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Team creativity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Citizenship behavior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Process innovation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Job vacancies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Workers compensation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Healthcare premiums</a:t>
            </a:r>
          </a:p>
          <a:p>
            <a:pPr lvl="2"/>
            <a:endParaRPr lang="en-US" sz="2400" dirty="0" smtClean="0"/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948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+mn-lt"/>
              </a:rPr>
              <a:t>How can this be achieved through HFE?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By enabling employees to do their jobs better, more efficiently, continuously and with less stress.</a:t>
            </a:r>
          </a:p>
          <a:p>
            <a:pPr lvl="1"/>
            <a:r>
              <a:rPr lang="en-US" sz="2800" dirty="0" smtClean="0">
                <a:solidFill>
                  <a:schemeClr val="tx2"/>
                </a:solidFill>
              </a:rPr>
              <a:t>Affecting both employee ability and motivation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By </a:t>
            </a:r>
            <a:r>
              <a:rPr lang="en-US" dirty="0" smtClean="0">
                <a:solidFill>
                  <a:schemeClr val="tx2"/>
                </a:solidFill>
              </a:rPr>
              <a:t>measuring impact of HFE programs and interventions at a higher or broader organizational level.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Beyond changes in pain levels, range of motion, number of errors, etc.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To improved productivity, satisfaction, intrinsic motivation, commitment, loyalty</a:t>
            </a:r>
          </a:p>
        </p:txBody>
      </p:sp>
    </p:spTree>
    <p:extLst>
      <p:ext uri="{BB962C8B-B14F-4D97-AF65-F5344CB8AC3E}">
        <p14:creationId xmlns:p14="http://schemas.microsoft.com/office/powerpoint/2010/main" val="977081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+mn-lt"/>
              </a:rPr>
              <a:t>Potential Criterion Variables to Measure </a:t>
            </a:r>
            <a:br>
              <a:rPr lang="en-US" dirty="0" smtClean="0">
                <a:solidFill>
                  <a:schemeClr val="tx2"/>
                </a:solidFill>
                <a:latin typeface="+mn-lt"/>
              </a:rPr>
            </a:br>
            <a:r>
              <a:rPr lang="en-US" dirty="0" smtClean="0">
                <a:solidFill>
                  <a:schemeClr val="tx2"/>
                </a:solidFill>
                <a:latin typeface="+mn-lt"/>
              </a:rPr>
              <a:t>HFE Impact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Quality of employees hired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Team effectiveness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Worker and team engagement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Job satisfaction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Innovative work behavior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Quality of team relationships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Organizational climate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Job stress and burnout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626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+mn-lt"/>
              </a:rPr>
              <a:t>Metrics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ROI (+ downstream effects)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VOI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Expectancy Charts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Logic Maps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Utility Analysis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89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+mn-lt"/>
              </a:rPr>
              <a:t>How can this thinking be applied?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David </a:t>
            </a:r>
            <a:r>
              <a:rPr lang="en-US" dirty="0" err="1" smtClean="0">
                <a:solidFill>
                  <a:schemeClr val="tx2"/>
                </a:solidFill>
              </a:rPr>
              <a:t>Rempel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An HFE Systems Approach to Engaging Workers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Kathleen Mosier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Enhancing Cognitive Performance in Individuals and Teams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Deborah </a:t>
            </a:r>
            <a:r>
              <a:rPr lang="en-US" dirty="0" err="1" smtClean="0">
                <a:solidFill>
                  <a:schemeClr val="tx2"/>
                </a:solidFill>
              </a:rPr>
              <a:t>Gebphardt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Enhanced Selection for Arduous Jobs and Return on Investment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156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467</Words>
  <Application>Microsoft Office PowerPoint</Application>
  <PresentationFormat>Widescreen</PresentationFormat>
  <Paragraphs>77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Enhancing Worker Capability Through HFE: Evidence Management Can Understand</vt:lpstr>
      <vt:lpstr>PowerPoint Presentation</vt:lpstr>
      <vt:lpstr>Overview</vt:lpstr>
      <vt:lpstr>HFE “Trap” to “Opportunity”</vt:lpstr>
      <vt:lpstr>Pathway to What Management Values is Greater Employee Capability</vt:lpstr>
      <vt:lpstr>How can this be achieved through HFE?</vt:lpstr>
      <vt:lpstr>Potential Criterion Variables to Measure  HFE Impact</vt:lpstr>
      <vt:lpstr>Metrics</vt:lpstr>
      <vt:lpstr>How can this thinking be applied?</vt:lpstr>
    </vt:vector>
  </TitlesOfParts>
  <Company>UC Berkeley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Worker Capability Through HFE: Evidence Management Can Understand</dc:title>
  <dc:creator>EEI</dc:creator>
  <cp:lastModifiedBy>EEI</cp:lastModifiedBy>
  <cp:revision>13</cp:revision>
  <cp:lastPrinted>2018-09-28T23:18:06Z</cp:lastPrinted>
  <dcterms:created xsi:type="dcterms:W3CDTF">2018-09-28T21:56:55Z</dcterms:created>
  <dcterms:modified xsi:type="dcterms:W3CDTF">2018-10-01T13:28:46Z</dcterms:modified>
</cp:coreProperties>
</file>