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43891200" cy="32918400"/>
  <p:notesSz cx="7010400" cy="9296400"/>
  <p:defaultTextStyle>
    <a:defPPr>
      <a:defRPr lang="en-US"/>
    </a:defPPr>
    <a:lvl1pPr algn="l" defTabSz="1870075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933450" indent="-476250" algn="l" defTabSz="1870075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870075" indent="-955675" algn="l" defTabSz="1870075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2806700" indent="-1435100" algn="l" defTabSz="1870075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3741738" indent="-1912938" algn="l" defTabSz="1870075" rtl="0" fontAlgn="base">
      <a:spcBef>
        <a:spcPct val="0"/>
      </a:spcBef>
      <a:spcAft>
        <a:spcPct val="0"/>
      </a:spcAft>
      <a:defRPr sz="37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7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7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7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7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anda Anderson" initials="" lastIdx="1" clrIdx="0"/>
  <p:cmAuthor id="1" name="Owner" initials="" lastIdx="5" clrIdx="1"/>
  <p:cmAuthor id="2" name="Shannon Willis Schrader" initials="SWS" lastIdx="1" clrIdx="2">
    <p:extLst>
      <p:ext uri="{19B8F6BF-5375-455C-9EA6-DF929625EA0E}">
        <p15:presenceInfo xmlns:p15="http://schemas.microsoft.com/office/powerpoint/2012/main" userId="a982a0a122f29947" providerId="Windows Live"/>
      </p:ext>
    </p:extLst>
  </p:cmAuthor>
  <p:cmAuthor id="3" name="Gornitzky, Alex" initials="GA" lastIdx="1" clrIdx="3">
    <p:extLst>
      <p:ext uri="{19B8F6BF-5375-455C-9EA6-DF929625EA0E}">
        <p15:presenceInfo xmlns:p15="http://schemas.microsoft.com/office/powerpoint/2012/main" userId="Gornitzky, Ale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190"/>
    <a:srgbClr val="003300"/>
    <a:srgbClr val="4F81BD"/>
    <a:srgbClr val="131D62"/>
    <a:srgbClr val="FFFF99"/>
    <a:srgbClr val="FFFF66"/>
    <a:srgbClr val="00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093" autoAdjust="0"/>
    <p:restoredTop sz="93978" autoAdjust="0"/>
  </p:normalViewPr>
  <p:slideViewPr>
    <p:cSldViewPr>
      <p:cViewPr varScale="1">
        <p:scale>
          <a:sx n="14" d="100"/>
          <a:sy n="14" d="100"/>
        </p:scale>
        <p:origin x="1758" y="6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547229-AB5D-4BDC-9421-74DA95EB219C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BD0E5D-EA3F-4763-AECA-72BA329A8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22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9BD5B58-F991-4AB2-BF8D-4D922CB99046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374D7EE-3B5F-473C-B225-5F40A97DF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60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E43B4B-0F8B-4DFF-809A-EA699FE78B9A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72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9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8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8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37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9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56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16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75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6B13F-378C-4AF5-B101-1FE9DC6A1C30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5A1F5-4353-4BD9-9181-30B095382E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ED668-5C72-4151-9896-4FCCEEEBE6A2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7E23B-DC57-4C01-927C-81AB8850AE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8201320" y="6324600"/>
            <a:ext cx="55298343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91081" y="6324600"/>
            <a:ext cx="165178737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496C8-3400-4011-B750-2963598E42E0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8FD3E-2756-4394-B87D-F704901E9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9E18-3300-43A4-8EE9-F95E2A24082C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4A491-F921-4F24-8655-79DC7745EB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2"/>
            <a:ext cx="37307520" cy="6537960"/>
          </a:xfrm>
        </p:spPr>
        <p:txBody>
          <a:bodyPr anchor="t"/>
          <a:lstStyle>
            <a:lvl1pPr algn="l">
              <a:defRPr sz="17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9"/>
            <a:ext cx="37307520" cy="720089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9458" indent="0">
              <a:buNone/>
              <a:defRPr sz="8142">
                <a:solidFill>
                  <a:schemeClr val="tx1">
                    <a:tint val="75000"/>
                  </a:schemeClr>
                </a:solidFill>
              </a:defRPr>
            </a:lvl2pPr>
            <a:lvl3pPr marL="4118929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8386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4pPr>
            <a:lvl5pPr marL="8237857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5pPr>
            <a:lvl6pPr marL="10297315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6pPr>
            <a:lvl7pPr marL="12356786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7pPr>
            <a:lvl8pPr marL="14416244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8pPr>
            <a:lvl9pPr marL="16475714" indent="0">
              <a:buNone/>
              <a:defRPr sz="63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954DB-70EE-49D8-BB29-C1DB50D90524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A932C-BD9B-4C99-9857-47EF2F7CFF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91064" y="36865560"/>
            <a:ext cx="110238537" cy="104279702"/>
          </a:xfrm>
        </p:spPr>
        <p:txBody>
          <a:bodyPr/>
          <a:lstStyle>
            <a:lvl1pPr>
              <a:defRPr sz="12599"/>
            </a:lvl1pPr>
            <a:lvl2pPr>
              <a:defRPr sz="10799"/>
            </a:lvl2pPr>
            <a:lvl3pPr>
              <a:defRPr sz="9000"/>
            </a:lvl3pPr>
            <a:lvl4pPr>
              <a:defRPr sz="8142"/>
            </a:lvl4pPr>
            <a:lvl5pPr>
              <a:defRPr sz="8142"/>
            </a:lvl5pPr>
            <a:lvl6pPr>
              <a:defRPr sz="8142"/>
            </a:lvl6pPr>
            <a:lvl7pPr>
              <a:defRPr sz="8142"/>
            </a:lvl7pPr>
            <a:lvl8pPr>
              <a:defRPr sz="8142"/>
            </a:lvl8pPr>
            <a:lvl9pPr>
              <a:defRPr sz="814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261137" y="36865560"/>
            <a:ext cx="110238543" cy="104279702"/>
          </a:xfrm>
        </p:spPr>
        <p:txBody>
          <a:bodyPr/>
          <a:lstStyle>
            <a:lvl1pPr>
              <a:defRPr sz="12599"/>
            </a:lvl1pPr>
            <a:lvl2pPr>
              <a:defRPr sz="10799"/>
            </a:lvl2pPr>
            <a:lvl3pPr>
              <a:defRPr sz="9000"/>
            </a:lvl3pPr>
            <a:lvl4pPr>
              <a:defRPr sz="8142"/>
            </a:lvl4pPr>
            <a:lvl5pPr>
              <a:defRPr sz="8142"/>
            </a:lvl5pPr>
            <a:lvl6pPr>
              <a:defRPr sz="8142"/>
            </a:lvl6pPr>
            <a:lvl7pPr>
              <a:defRPr sz="8142"/>
            </a:lvl7pPr>
            <a:lvl8pPr>
              <a:defRPr sz="8142"/>
            </a:lvl8pPr>
            <a:lvl9pPr>
              <a:defRPr sz="814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E0208-7DD7-4D77-BF8D-D1B20F8CF20E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74D9D-459B-4E4B-9525-D14D29856A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3" cy="3070858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9458" indent="0">
              <a:buNone/>
              <a:defRPr sz="9000" b="1"/>
            </a:lvl2pPr>
            <a:lvl3pPr marL="4118929" indent="0">
              <a:buNone/>
              <a:defRPr sz="8142" b="1"/>
            </a:lvl3pPr>
            <a:lvl4pPr marL="6178386" indent="0">
              <a:buNone/>
              <a:defRPr sz="7200" b="1"/>
            </a:lvl4pPr>
            <a:lvl5pPr marL="8237857" indent="0">
              <a:buNone/>
              <a:defRPr sz="7200" b="1"/>
            </a:lvl5pPr>
            <a:lvl6pPr marL="10297315" indent="0">
              <a:buNone/>
              <a:defRPr sz="7200" b="1"/>
            </a:lvl6pPr>
            <a:lvl7pPr marL="12356786" indent="0">
              <a:buNone/>
              <a:defRPr sz="7200" b="1"/>
            </a:lvl7pPr>
            <a:lvl8pPr marL="14416244" indent="0">
              <a:buNone/>
              <a:defRPr sz="7200" b="1"/>
            </a:lvl8pPr>
            <a:lvl9pPr marL="16475714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3" cy="18966182"/>
          </a:xfrm>
        </p:spPr>
        <p:txBody>
          <a:bodyPr/>
          <a:lstStyle>
            <a:lvl1pPr>
              <a:defRPr sz="10799"/>
            </a:lvl1pPr>
            <a:lvl2pPr>
              <a:defRPr sz="9000"/>
            </a:lvl2pPr>
            <a:lvl3pPr>
              <a:defRPr sz="8142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7" y="7368542"/>
            <a:ext cx="19400520" cy="3070858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9458" indent="0">
              <a:buNone/>
              <a:defRPr sz="9000" b="1"/>
            </a:lvl2pPr>
            <a:lvl3pPr marL="4118929" indent="0">
              <a:buNone/>
              <a:defRPr sz="8142" b="1"/>
            </a:lvl3pPr>
            <a:lvl4pPr marL="6178386" indent="0">
              <a:buNone/>
              <a:defRPr sz="7200" b="1"/>
            </a:lvl4pPr>
            <a:lvl5pPr marL="8237857" indent="0">
              <a:buNone/>
              <a:defRPr sz="7200" b="1"/>
            </a:lvl5pPr>
            <a:lvl6pPr marL="10297315" indent="0">
              <a:buNone/>
              <a:defRPr sz="7200" b="1"/>
            </a:lvl6pPr>
            <a:lvl7pPr marL="12356786" indent="0">
              <a:buNone/>
              <a:defRPr sz="7200" b="1"/>
            </a:lvl7pPr>
            <a:lvl8pPr marL="14416244" indent="0">
              <a:buNone/>
              <a:defRPr sz="7200" b="1"/>
            </a:lvl8pPr>
            <a:lvl9pPr marL="16475714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7" y="10439400"/>
            <a:ext cx="19400520" cy="18966182"/>
          </a:xfrm>
        </p:spPr>
        <p:txBody>
          <a:bodyPr/>
          <a:lstStyle>
            <a:lvl1pPr>
              <a:defRPr sz="10799"/>
            </a:lvl1pPr>
            <a:lvl2pPr>
              <a:defRPr sz="9000"/>
            </a:lvl2pPr>
            <a:lvl3pPr>
              <a:defRPr sz="8142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18C93-FB3B-4B46-AE1C-AFA3A35585A5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BA128-BC97-475E-9BCF-AC926ADE72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AC86C-BC2F-43E1-AC92-A865649A563E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9C588-7B48-4FB9-B39A-FE38FAF4E8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92E1C-49B8-4682-BAA0-BC8441E58668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6A8DA-CE29-4F8A-B6B3-C1AC5D1698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77" y="1310640"/>
            <a:ext cx="14439903" cy="557784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7"/>
            <a:ext cx="24536400" cy="28094942"/>
          </a:xfrm>
        </p:spPr>
        <p:txBody>
          <a:bodyPr/>
          <a:lstStyle>
            <a:lvl1pPr>
              <a:defRPr sz="14399"/>
            </a:lvl1pPr>
            <a:lvl2pPr>
              <a:defRPr sz="12599"/>
            </a:lvl2pPr>
            <a:lvl3pPr>
              <a:defRPr sz="10799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77" y="6888487"/>
            <a:ext cx="14439903" cy="22517102"/>
          </a:xfrm>
        </p:spPr>
        <p:txBody>
          <a:bodyPr/>
          <a:lstStyle>
            <a:lvl1pPr marL="0" indent="0">
              <a:buNone/>
              <a:defRPr sz="6343"/>
            </a:lvl1pPr>
            <a:lvl2pPr marL="2059458" indent="0">
              <a:buNone/>
              <a:defRPr sz="5400"/>
            </a:lvl2pPr>
            <a:lvl3pPr marL="4118929" indent="0">
              <a:buNone/>
              <a:defRPr sz="4543"/>
            </a:lvl3pPr>
            <a:lvl4pPr marL="6178386" indent="0">
              <a:buNone/>
              <a:defRPr sz="4028"/>
            </a:lvl4pPr>
            <a:lvl5pPr marL="8237857" indent="0">
              <a:buNone/>
              <a:defRPr sz="4028"/>
            </a:lvl5pPr>
            <a:lvl6pPr marL="10297315" indent="0">
              <a:buNone/>
              <a:defRPr sz="4028"/>
            </a:lvl6pPr>
            <a:lvl7pPr marL="12356786" indent="0">
              <a:buNone/>
              <a:defRPr sz="4028"/>
            </a:lvl7pPr>
            <a:lvl8pPr marL="14416244" indent="0">
              <a:buNone/>
              <a:defRPr sz="4028"/>
            </a:lvl8pPr>
            <a:lvl9pPr marL="16475714" indent="0">
              <a:buNone/>
              <a:defRPr sz="40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F5CF3-704F-4F57-BE4D-971982940613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3D809-8C9A-45E9-B8F8-8560762AD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2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4399"/>
            </a:lvl1pPr>
            <a:lvl2pPr marL="2059458" indent="0">
              <a:buNone/>
              <a:defRPr sz="12599"/>
            </a:lvl2pPr>
            <a:lvl3pPr marL="4118929" indent="0">
              <a:buNone/>
              <a:defRPr sz="10799"/>
            </a:lvl3pPr>
            <a:lvl4pPr marL="6178386" indent="0">
              <a:buNone/>
              <a:defRPr sz="9000"/>
            </a:lvl4pPr>
            <a:lvl5pPr marL="8237857" indent="0">
              <a:buNone/>
              <a:defRPr sz="9000"/>
            </a:lvl5pPr>
            <a:lvl6pPr marL="10297315" indent="0">
              <a:buNone/>
              <a:defRPr sz="9000"/>
            </a:lvl6pPr>
            <a:lvl7pPr marL="12356786" indent="0">
              <a:buNone/>
              <a:defRPr sz="9000"/>
            </a:lvl7pPr>
            <a:lvl8pPr marL="14416244" indent="0">
              <a:buNone/>
              <a:defRPr sz="9000"/>
            </a:lvl8pPr>
            <a:lvl9pPr marL="16475714" indent="0">
              <a:buNone/>
              <a:defRPr sz="9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8"/>
          </a:xfrm>
        </p:spPr>
        <p:txBody>
          <a:bodyPr/>
          <a:lstStyle>
            <a:lvl1pPr marL="0" indent="0">
              <a:buNone/>
              <a:defRPr sz="6343"/>
            </a:lvl1pPr>
            <a:lvl2pPr marL="2059458" indent="0">
              <a:buNone/>
              <a:defRPr sz="5400"/>
            </a:lvl2pPr>
            <a:lvl3pPr marL="4118929" indent="0">
              <a:buNone/>
              <a:defRPr sz="4543"/>
            </a:lvl3pPr>
            <a:lvl4pPr marL="6178386" indent="0">
              <a:buNone/>
              <a:defRPr sz="4028"/>
            </a:lvl4pPr>
            <a:lvl5pPr marL="8237857" indent="0">
              <a:buNone/>
              <a:defRPr sz="4028"/>
            </a:lvl5pPr>
            <a:lvl6pPr marL="10297315" indent="0">
              <a:buNone/>
              <a:defRPr sz="4028"/>
            </a:lvl6pPr>
            <a:lvl7pPr marL="12356786" indent="0">
              <a:buNone/>
              <a:defRPr sz="4028"/>
            </a:lvl7pPr>
            <a:lvl8pPr marL="14416244" indent="0">
              <a:buNone/>
              <a:defRPr sz="4028"/>
            </a:lvl8pPr>
            <a:lvl9pPr marL="16475714" indent="0">
              <a:buNone/>
              <a:defRPr sz="40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EA6A3-43EF-471E-90A7-1A631956AFB1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EC980-3128-4A2A-91F4-D3E93F1F1E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94834" y="1317625"/>
            <a:ext cx="39501536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567" tIns="240292" rIns="480567" bIns="2402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4834" y="7680325"/>
            <a:ext cx="39501536" cy="2172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567" tIns="240292" rIns="480567" bIns="2402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834" y="30510163"/>
            <a:ext cx="10240736" cy="1752600"/>
          </a:xfrm>
          <a:prstGeom prst="rect">
            <a:avLst/>
          </a:prstGeom>
        </p:spPr>
        <p:txBody>
          <a:bodyPr vert="horz" lIns="480567" tIns="240292" rIns="480567" bIns="240292" rtlCol="0" anchor="ctr"/>
          <a:lstStyle>
            <a:lvl1pPr algn="l" defTabSz="1604041">
              <a:defRPr sz="54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5E3F5971-ED2D-4AA4-A824-13FC9BA4F5A9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434" y="30510163"/>
            <a:ext cx="13898336" cy="1752600"/>
          </a:xfrm>
          <a:prstGeom prst="rect">
            <a:avLst/>
          </a:prstGeom>
        </p:spPr>
        <p:txBody>
          <a:bodyPr vert="horz" lIns="480567" tIns="240292" rIns="480567" bIns="240292" rtlCol="0" anchor="ctr"/>
          <a:lstStyle>
            <a:lvl1pPr algn="ctr" defTabSz="1604041">
              <a:defRPr sz="54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634" y="30510163"/>
            <a:ext cx="10240736" cy="1752600"/>
          </a:xfrm>
          <a:prstGeom prst="rect">
            <a:avLst/>
          </a:prstGeom>
        </p:spPr>
        <p:txBody>
          <a:bodyPr vert="horz" lIns="480567" tIns="240292" rIns="480567" bIns="240292" rtlCol="0" anchor="ctr"/>
          <a:lstStyle>
            <a:lvl1pPr algn="r" defTabSz="1604041">
              <a:defRPr sz="54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185C03E0-6504-4F0E-A71A-A94CA30201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118677" rtl="0" eaLnBrk="0" fontAlgn="base" hangingPunct="0">
        <a:spcBef>
          <a:spcPct val="0"/>
        </a:spcBef>
        <a:spcAft>
          <a:spcPct val="0"/>
        </a:spcAft>
        <a:defRPr sz="197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18677" rtl="0" eaLnBrk="0" fontAlgn="base" hangingPunct="0">
        <a:spcBef>
          <a:spcPct val="0"/>
        </a:spcBef>
        <a:spcAft>
          <a:spcPct val="0"/>
        </a:spcAft>
        <a:defRPr sz="19799">
          <a:solidFill>
            <a:schemeClr val="tx1"/>
          </a:solidFill>
          <a:latin typeface="Calibri" pitchFamily="34" charset="0"/>
        </a:defRPr>
      </a:lvl2pPr>
      <a:lvl3pPr algn="ctr" defTabSz="4118677" rtl="0" eaLnBrk="0" fontAlgn="base" hangingPunct="0">
        <a:spcBef>
          <a:spcPct val="0"/>
        </a:spcBef>
        <a:spcAft>
          <a:spcPct val="0"/>
        </a:spcAft>
        <a:defRPr sz="19799">
          <a:solidFill>
            <a:schemeClr val="tx1"/>
          </a:solidFill>
          <a:latin typeface="Calibri" pitchFamily="34" charset="0"/>
        </a:defRPr>
      </a:lvl3pPr>
      <a:lvl4pPr algn="ctr" defTabSz="4118677" rtl="0" eaLnBrk="0" fontAlgn="base" hangingPunct="0">
        <a:spcBef>
          <a:spcPct val="0"/>
        </a:spcBef>
        <a:spcAft>
          <a:spcPct val="0"/>
        </a:spcAft>
        <a:defRPr sz="19799">
          <a:solidFill>
            <a:schemeClr val="tx1"/>
          </a:solidFill>
          <a:latin typeface="Calibri" pitchFamily="34" charset="0"/>
        </a:defRPr>
      </a:lvl4pPr>
      <a:lvl5pPr algn="ctr" defTabSz="4118677" rtl="0" eaLnBrk="0" fontAlgn="base" hangingPunct="0">
        <a:spcBef>
          <a:spcPct val="0"/>
        </a:spcBef>
        <a:spcAft>
          <a:spcPct val="0"/>
        </a:spcAft>
        <a:defRPr sz="19799">
          <a:solidFill>
            <a:schemeClr val="tx1"/>
          </a:solidFill>
          <a:latin typeface="Calibri" pitchFamily="34" charset="0"/>
        </a:defRPr>
      </a:lvl5pPr>
      <a:lvl6pPr marL="391866" algn="ctr" defTabSz="4118677" rtl="0" fontAlgn="base">
        <a:spcBef>
          <a:spcPct val="0"/>
        </a:spcBef>
        <a:spcAft>
          <a:spcPct val="0"/>
        </a:spcAft>
        <a:defRPr sz="19799">
          <a:solidFill>
            <a:schemeClr val="tx1"/>
          </a:solidFill>
          <a:latin typeface="Calibri" pitchFamily="34" charset="0"/>
        </a:defRPr>
      </a:lvl6pPr>
      <a:lvl7pPr marL="783732" algn="ctr" defTabSz="4118677" rtl="0" fontAlgn="base">
        <a:spcBef>
          <a:spcPct val="0"/>
        </a:spcBef>
        <a:spcAft>
          <a:spcPct val="0"/>
        </a:spcAft>
        <a:defRPr sz="19799">
          <a:solidFill>
            <a:schemeClr val="tx1"/>
          </a:solidFill>
          <a:latin typeface="Calibri" pitchFamily="34" charset="0"/>
        </a:defRPr>
      </a:lvl7pPr>
      <a:lvl8pPr marL="1175598" algn="ctr" defTabSz="4118677" rtl="0" fontAlgn="base">
        <a:spcBef>
          <a:spcPct val="0"/>
        </a:spcBef>
        <a:spcAft>
          <a:spcPct val="0"/>
        </a:spcAft>
        <a:defRPr sz="19799">
          <a:solidFill>
            <a:schemeClr val="tx1"/>
          </a:solidFill>
          <a:latin typeface="Calibri" pitchFamily="34" charset="0"/>
        </a:defRPr>
      </a:lvl8pPr>
      <a:lvl9pPr marL="1567464" algn="ctr" defTabSz="4118677" rtl="0" fontAlgn="base">
        <a:spcBef>
          <a:spcPct val="0"/>
        </a:spcBef>
        <a:spcAft>
          <a:spcPct val="0"/>
        </a:spcAft>
        <a:defRPr sz="19799">
          <a:solidFill>
            <a:schemeClr val="tx1"/>
          </a:solidFill>
          <a:latin typeface="Calibri" pitchFamily="34" charset="0"/>
        </a:defRPr>
      </a:lvl9pPr>
    </p:titleStyle>
    <p:bodyStyle>
      <a:lvl1pPr marL="1544334" indent="-1544334" algn="l" defTabSz="411867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399" kern="1200">
          <a:solidFill>
            <a:schemeClr val="tx1"/>
          </a:solidFill>
          <a:latin typeface="+mn-lt"/>
          <a:ea typeface="+mn-ea"/>
          <a:cs typeface="+mn-cs"/>
        </a:defRPr>
      </a:lvl1pPr>
      <a:lvl2pPr marL="3345830" indent="-1285811" algn="l" defTabSz="411867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599" kern="1200">
          <a:solidFill>
            <a:schemeClr val="tx1"/>
          </a:solidFill>
          <a:latin typeface="+mn-lt"/>
          <a:ea typeface="+mn-ea"/>
          <a:cs typeface="+mn-cs"/>
        </a:defRPr>
      </a:lvl2pPr>
      <a:lvl3pPr marL="5147325" indent="-1028649" algn="l" defTabSz="411867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799" kern="1200">
          <a:solidFill>
            <a:schemeClr val="tx1"/>
          </a:solidFill>
          <a:latin typeface="+mn-lt"/>
          <a:ea typeface="+mn-ea"/>
          <a:cs typeface="+mn-cs"/>
        </a:defRPr>
      </a:lvl3pPr>
      <a:lvl4pPr marL="7207344" indent="-1028649" algn="l" defTabSz="411867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67362" indent="-1028649" algn="l" defTabSz="4118677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27057" indent="-1029729" algn="l" defTabSz="4118929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86514" indent="-1029729" algn="l" defTabSz="4118929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45986" indent="-1029729" algn="l" defTabSz="4118929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505444" indent="-1029729" algn="l" defTabSz="4118929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8929" rtl="0" eaLnBrk="1" latinLnBrk="0" hangingPunct="1">
        <a:defRPr sz="8142" kern="1200">
          <a:solidFill>
            <a:schemeClr val="tx1"/>
          </a:solidFill>
          <a:latin typeface="+mn-lt"/>
          <a:ea typeface="+mn-ea"/>
          <a:cs typeface="+mn-cs"/>
        </a:defRPr>
      </a:lvl1pPr>
      <a:lvl2pPr marL="2059458" algn="l" defTabSz="4118929" rtl="0" eaLnBrk="1" latinLnBrk="0" hangingPunct="1">
        <a:defRPr sz="8142" kern="1200">
          <a:solidFill>
            <a:schemeClr val="tx1"/>
          </a:solidFill>
          <a:latin typeface="+mn-lt"/>
          <a:ea typeface="+mn-ea"/>
          <a:cs typeface="+mn-cs"/>
        </a:defRPr>
      </a:lvl2pPr>
      <a:lvl3pPr marL="4118929" algn="l" defTabSz="4118929" rtl="0" eaLnBrk="1" latinLnBrk="0" hangingPunct="1">
        <a:defRPr sz="8142" kern="1200">
          <a:solidFill>
            <a:schemeClr val="tx1"/>
          </a:solidFill>
          <a:latin typeface="+mn-lt"/>
          <a:ea typeface="+mn-ea"/>
          <a:cs typeface="+mn-cs"/>
        </a:defRPr>
      </a:lvl3pPr>
      <a:lvl4pPr marL="6178386" algn="l" defTabSz="4118929" rtl="0" eaLnBrk="1" latinLnBrk="0" hangingPunct="1">
        <a:defRPr sz="8142" kern="1200">
          <a:solidFill>
            <a:schemeClr val="tx1"/>
          </a:solidFill>
          <a:latin typeface="+mn-lt"/>
          <a:ea typeface="+mn-ea"/>
          <a:cs typeface="+mn-cs"/>
        </a:defRPr>
      </a:lvl4pPr>
      <a:lvl5pPr marL="8237857" algn="l" defTabSz="4118929" rtl="0" eaLnBrk="1" latinLnBrk="0" hangingPunct="1">
        <a:defRPr sz="8142" kern="1200">
          <a:solidFill>
            <a:schemeClr val="tx1"/>
          </a:solidFill>
          <a:latin typeface="+mn-lt"/>
          <a:ea typeface="+mn-ea"/>
          <a:cs typeface="+mn-cs"/>
        </a:defRPr>
      </a:lvl5pPr>
      <a:lvl6pPr marL="10297315" algn="l" defTabSz="4118929" rtl="0" eaLnBrk="1" latinLnBrk="0" hangingPunct="1">
        <a:defRPr sz="8142" kern="1200">
          <a:solidFill>
            <a:schemeClr val="tx1"/>
          </a:solidFill>
          <a:latin typeface="+mn-lt"/>
          <a:ea typeface="+mn-ea"/>
          <a:cs typeface="+mn-cs"/>
        </a:defRPr>
      </a:lvl6pPr>
      <a:lvl7pPr marL="12356786" algn="l" defTabSz="4118929" rtl="0" eaLnBrk="1" latinLnBrk="0" hangingPunct="1">
        <a:defRPr sz="8142" kern="1200">
          <a:solidFill>
            <a:schemeClr val="tx1"/>
          </a:solidFill>
          <a:latin typeface="+mn-lt"/>
          <a:ea typeface="+mn-ea"/>
          <a:cs typeface="+mn-cs"/>
        </a:defRPr>
      </a:lvl7pPr>
      <a:lvl8pPr marL="14416244" algn="l" defTabSz="4118929" rtl="0" eaLnBrk="1" latinLnBrk="0" hangingPunct="1">
        <a:defRPr sz="8142" kern="1200">
          <a:solidFill>
            <a:schemeClr val="tx1"/>
          </a:solidFill>
          <a:latin typeface="+mn-lt"/>
          <a:ea typeface="+mn-ea"/>
          <a:cs typeface="+mn-cs"/>
        </a:defRPr>
      </a:lvl8pPr>
      <a:lvl9pPr marL="16475714" algn="l" defTabSz="4118929" rtl="0" eaLnBrk="1" latinLnBrk="0" hangingPunct="1">
        <a:defRPr sz="81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619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4040716" y="7724582"/>
            <a:ext cx="15711946" cy="11706418"/>
          </a:xfrm>
          <a:prstGeom prst="rect">
            <a:avLst/>
          </a:prstGeom>
          <a:noFill/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171"/>
          </a:p>
        </p:txBody>
      </p:sp>
      <p:sp>
        <p:nvSpPr>
          <p:cNvPr id="19" name="Rectangle 18"/>
          <p:cNvSpPr/>
          <p:nvPr/>
        </p:nvSpPr>
        <p:spPr>
          <a:xfrm>
            <a:off x="-65314" y="2351314"/>
            <a:ext cx="43956514" cy="437605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604041">
              <a:defRPr/>
            </a:pPr>
            <a:endParaRPr lang="en-US" sz="3171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91885" y="3236965"/>
            <a:ext cx="42193027" cy="4458347"/>
          </a:xfrm>
          <a:prstGeom prst="rect">
            <a:avLst/>
          </a:prstGeom>
          <a:noFill/>
          <a:ln w="2540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txBody>
          <a:bodyPr lIns="78369" tIns="39185" rIns="78369" bIns="39185">
            <a:spAutoFit/>
          </a:bodyPr>
          <a:lstStyle/>
          <a:p>
            <a:pPr marL="947010" indent="782372" algn="ctr" defTabSz="126541">
              <a:tabLst>
                <a:tab pos="1978380" algn="l"/>
              </a:tabLst>
              <a:defRPr/>
            </a:pPr>
            <a:r>
              <a:rPr lang="en-US" sz="7200" b="1" dirty="0" smtClean="0">
                <a:solidFill>
                  <a:schemeClr val="bg1"/>
                </a:solidFill>
                <a:cs typeface="Times New Roman" pitchFamily="18" charset="0"/>
              </a:rPr>
              <a:t>Workplace Health Promotion and Wellness Programs:</a:t>
            </a:r>
            <a:endParaRPr lang="en-US" sz="4800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marL="947010" indent="782372" algn="ctr" defTabSz="126541">
              <a:tabLst>
                <a:tab pos="1978380" algn="l"/>
              </a:tabLst>
              <a:defRPr/>
            </a:pPr>
            <a:r>
              <a:rPr lang="en-US" sz="5400" b="1" dirty="0" smtClean="0">
                <a:solidFill>
                  <a:schemeClr val="bg1"/>
                </a:solidFill>
                <a:cs typeface="Times New Roman" pitchFamily="18" charset="0"/>
              </a:rPr>
              <a:t>Identification of Individual- and Organization-level Factors that</a:t>
            </a:r>
          </a:p>
          <a:p>
            <a:pPr marL="947010" indent="782372" algn="ctr" defTabSz="126541">
              <a:tabLst>
                <a:tab pos="1978380" algn="l"/>
              </a:tabLst>
              <a:defRPr/>
            </a:pPr>
            <a:r>
              <a:rPr lang="en-US" sz="5400" b="1" dirty="0" smtClean="0">
                <a:solidFill>
                  <a:schemeClr val="bg1"/>
                </a:solidFill>
                <a:cs typeface="Times New Roman" pitchFamily="18" charset="0"/>
              </a:rPr>
              <a:t>Contribute to Program Adoption and Participation</a:t>
            </a:r>
          </a:p>
          <a:p>
            <a:pPr marL="947010" indent="782372" algn="ctr" defTabSz="126541">
              <a:tabLst>
                <a:tab pos="1978380" algn="l"/>
              </a:tabLst>
              <a:defRPr/>
            </a:pPr>
            <a:r>
              <a:rPr lang="en-US" sz="4800" dirty="0" smtClean="0">
                <a:solidFill>
                  <a:schemeClr val="bg1"/>
                </a:solidFill>
                <a:cs typeface="Times New Roman" pitchFamily="18" charset="0"/>
              </a:rPr>
              <a:t>Carolyn </a:t>
            </a:r>
            <a:r>
              <a:rPr lang="en-US" sz="4800" dirty="0">
                <a:solidFill>
                  <a:schemeClr val="bg1"/>
                </a:solidFill>
                <a:cs typeface="Times New Roman" pitchFamily="18" charset="0"/>
              </a:rPr>
              <a:t>J. Winslow</a:t>
            </a:r>
            <a:r>
              <a:rPr lang="en-US" sz="4800" dirty="0" smtClean="0">
                <a:solidFill>
                  <a:schemeClr val="bg1"/>
                </a:solidFill>
                <a:cs typeface="Times New Roman" pitchFamily="18" charset="0"/>
              </a:rPr>
              <a:t>, PhD, Isabelle J.C. </a:t>
            </a:r>
            <a:r>
              <a:rPr lang="en-US" sz="4800" dirty="0" err="1" smtClean="0">
                <a:solidFill>
                  <a:schemeClr val="bg1"/>
                </a:solidFill>
                <a:cs typeface="Times New Roman" pitchFamily="18" charset="0"/>
              </a:rPr>
              <a:t>Thibau</a:t>
            </a:r>
            <a:r>
              <a:rPr lang="en-US" sz="4800" dirty="0" smtClean="0">
                <a:solidFill>
                  <a:schemeClr val="bg1"/>
                </a:solidFill>
                <a:cs typeface="Times New Roman" pitchFamily="18" charset="0"/>
              </a:rPr>
              <a:t>, MPH, Cristina Banks, PhD</a:t>
            </a:r>
            <a:endParaRPr lang="en-US" sz="4800" dirty="0">
              <a:solidFill>
                <a:schemeClr val="bg1"/>
              </a:solidFill>
              <a:cs typeface="Times New Roman" pitchFamily="18" charset="0"/>
            </a:endParaRPr>
          </a:p>
          <a:p>
            <a:pPr marL="947010" indent="782372" algn="ctr" defTabSz="126541">
              <a:tabLst>
                <a:tab pos="1978380" algn="l"/>
              </a:tabLst>
              <a:defRPr/>
            </a:pPr>
            <a:endParaRPr lang="en-US" sz="5657" dirty="0">
              <a:solidFill>
                <a:schemeClr val="bg1"/>
              </a:solidFill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 flipV="1">
            <a:off x="247651" y="2726872"/>
            <a:ext cx="43447607" cy="97971"/>
          </a:xfrm>
          <a:prstGeom prst="line">
            <a:avLst/>
          </a:prstGeom>
          <a:ln w="431800" cap="sq" cmpd="thinThick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117022" y="30175200"/>
            <a:ext cx="43657157" cy="0"/>
          </a:xfrm>
          <a:prstGeom prst="line">
            <a:avLst/>
          </a:prstGeom>
          <a:ln w="431800" cap="sq" cmpd="dbl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117022" y="30305829"/>
            <a:ext cx="43657157" cy="1361"/>
          </a:xfrm>
          <a:prstGeom prst="line">
            <a:avLst/>
          </a:prstGeom>
          <a:ln w="431800" cap="sq" cmpd="dbl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191"/>
          <p:cNvSpPr txBox="1">
            <a:spLocks noChangeArrowheads="1"/>
          </p:cNvSpPr>
          <p:nvPr/>
        </p:nvSpPr>
        <p:spPr bwMode="auto">
          <a:xfrm rot="10800000" flipV="1">
            <a:off x="14048535" y="7012399"/>
            <a:ext cx="15714684" cy="71218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28" b="1" dirty="0" smtClean="0">
                <a:solidFill>
                  <a:schemeClr val="bg1"/>
                </a:solidFill>
              </a:rPr>
              <a:t>Results - Survey</a:t>
            </a:r>
            <a:endParaRPr lang="en-US" sz="4028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15" name="Text Box 191"/>
          <p:cNvSpPr txBox="1">
            <a:spLocks noChangeArrowheads="1"/>
          </p:cNvSpPr>
          <p:nvPr/>
        </p:nvSpPr>
        <p:spPr bwMode="auto">
          <a:xfrm rot="10800000" flipV="1">
            <a:off x="381330" y="16450933"/>
            <a:ext cx="13236159" cy="71218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28" b="1">
                <a:solidFill>
                  <a:schemeClr val="bg1"/>
                </a:solidFill>
              </a:rPr>
              <a:t>Method</a:t>
            </a:r>
          </a:p>
        </p:txBody>
      </p:sp>
      <p:sp>
        <p:nvSpPr>
          <p:cNvPr id="15392" name="TextBox 55"/>
          <p:cNvSpPr txBox="1">
            <a:spLocks noChangeArrowheads="1"/>
          </p:cNvSpPr>
          <p:nvPr/>
        </p:nvSpPr>
        <p:spPr bwMode="auto">
          <a:xfrm>
            <a:off x="509808" y="7709939"/>
            <a:ext cx="12972712" cy="872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89833" indent="-489833">
              <a:buFont typeface="Wingdings" pitchFamily="2" charset="2"/>
              <a:buChar char="v"/>
            </a:pPr>
            <a:r>
              <a:rPr lang="en-US" sz="3300" b="1" dirty="0" smtClean="0"/>
              <a:t>Overview: </a:t>
            </a:r>
            <a:r>
              <a:rPr lang="en-US" sz="3300" dirty="0" smtClean="0"/>
              <a:t>Workplace wellness </a:t>
            </a:r>
            <a:r>
              <a:rPr lang="en-US" sz="3300" dirty="0"/>
              <a:t>programs generally show </a:t>
            </a:r>
            <a:r>
              <a:rPr lang="en-US" sz="3300" dirty="0"/>
              <a:t>l</a:t>
            </a:r>
            <a:r>
              <a:rPr lang="en-US" sz="3300" dirty="0" smtClean="0"/>
              <a:t>ow participation </a:t>
            </a:r>
            <a:r>
              <a:rPr lang="en-US" sz="3300" dirty="0"/>
              <a:t>rates, and smaller organizations face unique challenges when implementing such programs. Accordingly, the purpose of this mixed method study was to generate a comprehensive list of individual- and organization-level factors that may influence wellness program adoption and participation within small and </a:t>
            </a:r>
            <a:r>
              <a:rPr lang="en-US" sz="3300" dirty="0" smtClean="0"/>
              <a:t>medium </a:t>
            </a:r>
            <a:r>
              <a:rPr lang="en-US" sz="3300" dirty="0"/>
              <a:t>organizations. </a:t>
            </a:r>
            <a:r>
              <a:rPr lang="en-US" sz="3300" dirty="0" smtClean="0"/>
              <a:t>We </a:t>
            </a:r>
            <a:r>
              <a:rPr lang="en-US" sz="3300" dirty="0"/>
              <a:t>adopted the Job Demands–Resources (JD-R) model (Bakker &amp; Demerouti 2007) to serve as our guiding theoretical </a:t>
            </a:r>
            <a:r>
              <a:rPr lang="en-US" sz="3300" dirty="0" smtClean="0"/>
              <a:t>framework.</a:t>
            </a:r>
            <a:endParaRPr lang="en-US" sz="3300" dirty="0"/>
          </a:p>
          <a:p>
            <a:endParaRPr lang="en-US" sz="3300" b="1" dirty="0" smtClean="0"/>
          </a:p>
          <a:p>
            <a:pPr marL="489833" indent="-489833">
              <a:buFont typeface="Wingdings" pitchFamily="2" charset="2"/>
              <a:buChar char="v"/>
            </a:pPr>
            <a:r>
              <a:rPr lang="en-US" sz="3300" b="1" dirty="0" smtClean="0"/>
              <a:t>Research Questions:</a:t>
            </a:r>
          </a:p>
          <a:p>
            <a:pPr marL="1423283" lvl="1" indent="-489833">
              <a:buFont typeface="Wingdings" pitchFamily="2" charset="2"/>
              <a:buChar char="v"/>
            </a:pPr>
            <a:r>
              <a:rPr lang="en-US" sz="3300" dirty="0" smtClean="0"/>
              <a:t>Which types of wellness programs are currently offered in small and medium organizations?</a:t>
            </a:r>
          </a:p>
          <a:p>
            <a:pPr marL="1423283" lvl="1" indent="-489833">
              <a:buFont typeface="Wingdings" pitchFamily="2" charset="2"/>
              <a:buChar char="v"/>
            </a:pPr>
            <a:r>
              <a:rPr lang="en-US" sz="3300" dirty="0" smtClean="0"/>
              <a:t>Which personal and job </a:t>
            </a:r>
            <a:r>
              <a:rPr lang="en-US" sz="3300" b="1" dirty="0" smtClean="0"/>
              <a:t>resources</a:t>
            </a:r>
            <a:r>
              <a:rPr lang="en-US" sz="3300" dirty="0" smtClean="0"/>
              <a:t> </a:t>
            </a:r>
            <a:r>
              <a:rPr lang="en-US" sz="3300" dirty="0" smtClean="0"/>
              <a:t>facilitate wellness program adoption and participation? </a:t>
            </a:r>
          </a:p>
          <a:p>
            <a:pPr marL="1423283" lvl="1" indent="-489833">
              <a:buFont typeface="Wingdings" pitchFamily="2" charset="2"/>
              <a:buChar char="v"/>
            </a:pPr>
            <a:r>
              <a:rPr lang="en-US" sz="3300" dirty="0" smtClean="0"/>
              <a:t>Which personal and job </a:t>
            </a:r>
            <a:r>
              <a:rPr lang="en-US" sz="3300" b="1" dirty="0" smtClean="0"/>
              <a:t>demands</a:t>
            </a:r>
            <a:r>
              <a:rPr lang="en-US" sz="3300" dirty="0" smtClean="0"/>
              <a:t> </a:t>
            </a:r>
            <a:r>
              <a:rPr lang="en-US" sz="3300" dirty="0" smtClean="0"/>
              <a:t>serve as barriers to wellness program adoption and participation?</a:t>
            </a:r>
            <a:endParaRPr lang="en-US" sz="3300" dirty="0" smtClean="0"/>
          </a:p>
        </p:txBody>
      </p:sp>
      <p:sp>
        <p:nvSpPr>
          <p:cNvPr id="15395" name="Rectangle 48"/>
          <p:cNvSpPr>
            <a:spLocks noChangeArrowheads="1"/>
          </p:cNvSpPr>
          <p:nvPr/>
        </p:nvSpPr>
        <p:spPr bwMode="auto">
          <a:xfrm>
            <a:off x="391886" y="17176614"/>
            <a:ext cx="13219115" cy="12649986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171"/>
          </a:p>
        </p:txBody>
      </p:sp>
      <p:sp>
        <p:nvSpPr>
          <p:cNvPr id="2" name="Text Box 50"/>
          <p:cNvSpPr txBox="1">
            <a:spLocks noChangeArrowheads="1"/>
          </p:cNvSpPr>
          <p:nvPr/>
        </p:nvSpPr>
        <p:spPr bwMode="auto">
          <a:xfrm>
            <a:off x="689836" y="17452399"/>
            <a:ext cx="12667571" cy="1354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89833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b="1" dirty="0" smtClean="0"/>
              <a:t>Survey: </a:t>
            </a:r>
            <a:r>
              <a:rPr lang="en-US" sz="3300" dirty="0" smtClean="0"/>
              <a:t>Large-scale quantitative survey completed by 1,520 employer representatives (e.g., HR Directors, CEOs) and 2,892 employees from small and medium organizations</a:t>
            </a:r>
          </a:p>
          <a:p>
            <a:pPr marL="1423283" lvl="1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dirty="0" smtClean="0"/>
              <a:t>Content focused on the prevalence and types of wellness programs offered</a:t>
            </a:r>
          </a:p>
          <a:p>
            <a:pPr marL="1423283" lvl="1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dirty="0" smtClean="0"/>
              <a:t>56.9% female; Mean age of 41.8 (</a:t>
            </a:r>
            <a:r>
              <a:rPr lang="en-US" sz="3300" i="1" dirty="0" smtClean="0"/>
              <a:t>SD</a:t>
            </a:r>
            <a:r>
              <a:rPr lang="en-US" sz="3300" dirty="0" smtClean="0"/>
              <a:t> = 12.2)</a:t>
            </a:r>
          </a:p>
          <a:p>
            <a:pPr marL="356443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b="1" dirty="0" smtClean="0"/>
              <a:t>Focus Groups: </a:t>
            </a:r>
            <a:r>
              <a:rPr lang="en-US" sz="3300" dirty="0" smtClean="0"/>
              <a:t>Semi-structured qualitative interviews with employees from 29 primarily small and medium organizations representing multiple industries and geographical locations across the U.S.</a:t>
            </a:r>
          </a:p>
          <a:p>
            <a:pPr marL="1289893" lvl="1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dirty="0" smtClean="0"/>
              <a:t>1 to 3 focus groups in each organization </a:t>
            </a:r>
          </a:p>
          <a:p>
            <a:pPr marL="1289893" lvl="1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dirty="0" smtClean="0"/>
              <a:t>2 to 8 participations in each focus group (total </a:t>
            </a:r>
            <a:r>
              <a:rPr lang="en-US" sz="3300" i="1" dirty="0" smtClean="0"/>
              <a:t>N</a:t>
            </a:r>
            <a:r>
              <a:rPr lang="en-US" sz="3300" dirty="0" smtClean="0"/>
              <a:t> = 205)</a:t>
            </a:r>
            <a:endParaRPr lang="en-US" sz="3300" dirty="0"/>
          </a:p>
          <a:p>
            <a:pPr marL="2226518" lvl="2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dirty="0" smtClean="0"/>
              <a:t>Leaders/Manager (non-HR): </a:t>
            </a:r>
            <a:r>
              <a:rPr lang="en-US" sz="3300" i="1" dirty="0" smtClean="0"/>
              <a:t>N</a:t>
            </a:r>
            <a:r>
              <a:rPr lang="en-US" sz="3300" dirty="0" smtClean="0"/>
              <a:t> = 91</a:t>
            </a:r>
          </a:p>
          <a:p>
            <a:pPr marL="2226518" lvl="2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dirty="0" smtClean="0"/>
              <a:t>HR: </a:t>
            </a:r>
            <a:r>
              <a:rPr lang="en-US" sz="3300" i="1" dirty="0" smtClean="0"/>
              <a:t>N</a:t>
            </a:r>
            <a:r>
              <a:rPr lang="en-US" sz="3300" dirty="0" smtClean="0"/>
              <a:t> = 34</a:t>
            </a:r>
          </a:p>
          <a:p>
            <a:pPr marL="2226518" lvl="2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dirty="0" smtClean="0"/>
              <a:t>Other E</a:t>
            </a:r>
            <a:r>
              <a:rPr lang="en-US" sz="3300" dirty="0" smtClean="0"/>
              <a:t>mployees: </a:t>
            </a:r>
            <a:r>
              <a:rPr lang="en-US" sz="3300" i="1" dirty="0" smtClean="0"/>
              <a:t>N</a:t>
            </a:r>
            <a:r>
              <a:rPr lang="en-US" sz="3300" dirty="0" smtClean="0"/>
              <a:t> = 8</a:t>
            </a:r>
          </a:p>
          <a:p>
            <a:pPr marL="1289893" lvl="1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dirty="0" smtClean="0"/>
              <a:t>Researchers reviewed the notes and recordings taken during the focus groups and came to a consensus on the themes that emerged in the data consistent with best practices for qualitative data analysis</a:t>
            </a:r>
            <a:endParaRPr lang="en-US" sz="3600" dirty="0"/>
          </a:p>
          <a:p>
            <a:pPr marL="1289893" lvl="1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endParaRPr lang="en-US" sz="3300" dirty="0" smtClean="0"/>
          </a:p>
          <a:p>
            <a:pPr marL="1289893" lvl="1" indent="-489833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endParaRPr lang="en-US" sz="3300" dirty="0" smtClean="0"/>
          </a:p>
        </p:txBody>
      </p:sp>
      <p:sp>
        <p:nvSpPr>
          <p:cNvPr id="15397" name="Text Box 36"/>
          <p:cNvSpPr txBox="1">
            <a:spLocks noChangeArrowheads="1"/>
          </p:cNvSpPr>
          <p:nvPr/>
        </p:nvSpPr>
        <p:spPr bwMode="auto">
          <a:xfrm>
            <a:off x="14311946" y="20688057"/>
            <a:ext cx="15078995" cy="872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89833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/>
              <a:t>Facilitators of Wellness Program Adoption and Participation: </a:t>
            </a:r>
            <a:r>
              <a:rPr lang="en-US" sz="3300" dirty="0"/>
              <a:t>When asked about factors that contribute to wellness program success, the following </a:t>
            </a:r>
            <a:r>
              <a:rPr lang="en-US" sz="3300" dirty="0" smtClean="0"/>
              <a:t>themes </a:t>
            </a:r>
            <a:r>
              <a:rPr lang="en-US" sz="3300" dirty="0"/>
              <a:t>emerged:</a:t>
            </a:r>
          </a:p>
          <a:p>
            <a:pPr marL="1423283" lvl="1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 smtClean="0"/>
              <a:t>Intrinsic motivation: </a:t>
            </a:r>
            <a:r>
              <a:rPr lang="en-US" sz="3300" dirty="0" smtClean="0"/>
              <a:t>employees perceive the need for behavior change and </a:t>
            </a:r>
            <a:r>
              <a:rPr lang="en-US" sz="3300" dirty="0" smtClean="0"/>
              <a:t>opt to </a:t>
            </a:r>
            <a:r>
              <a:rPr lang="en-US" sz="3300" dirty="0" smtClean="0"/>
              <a:t>engage in healthy behaviors at work</a:t>
            </a:r>
          </a:p>
          <a:p>
            <a:pPr marL="1423283" lvl="1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 smtClean="0"/>
              <a:t>Shared interests among peers: </a:t>
            </a:r>
            <a:r>
              <a:rPr lang="en-US" sz="3300" dirty="0" smtClean="0"/>
              <a:t>coworkers have a mutual desire to engaged in health-related programming together, and to support each other in shared goals</a:t>
            </a:r>
          </a:p>
          <a:p>
            <a:pPr marL="1423283" lvl="1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 smtClean="0"/>
              <a:t>Affordability of program(s): </a:t>
            </a:r>
            <a:r>
              <a:rPr lang="en-US" sz="3300" dirty="0" smtClean="0"/>
              <a:t>the cost of programming is low enough that it does not prevent people from participating</a:t>
            </a:r>
          </a:p>
          <a:p>
            <a:pPr marL="1423283" lvl="1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 smtClean="0"/>
              <a:t>Leadership support: </a:t>
            </a:r>
            <a:r>
              <a:rPr lang="en-US" sz="3300" dirty="0" smtClean="0"/>
              <a:t>leaders promote employee involvement in programming by encouraging</a:t>
            </a:r>
            <a:r>
              <a:rPr lang="en-US" sz="3300" b="1" dirty="0" smtClean="0"/>
              <a:t> </a:t>
            </a:r>
            <a:r>
              <a:rPr lang="en-US" sz="3300" dirty="0"/>
              <a:t>employees </a:t>
            </a:r>
            <a:r>
              <a:rPr lang="en-US" sz="3300" dirty="0" smtClean="0"/>
              <a:t>to </a:t>
            </a:r>
            <a:r>
              <a:rPr lang="en-US" sz="3300" dirty="0"/>
              <a:t>take time out from work to engage in healthy behaviors during or outside of </a:t>
            </a:r>
            <a:r>
              <a:rPr lang="en-US" sz="3300" dirty="0" smtClean="0"/>
              <a:t>work, model healthy behavior, offer incentives for participation, and regularly communicate that work and health are both priorities</a:t>
            </a:r>
          </a:p>
        </p:txBody>
      </p:sp>
      <p:sp>
        <p:nvSpPr>
          <p:cNvPr id="27" name="Text Box 191"/>
          <p:cNvSpPr txBox="1">
            <a:spLocks noChangeArrowheads="1"/>
          </p:cNvSpPr>
          <p:nvPr/>
        </p:nvSpPr>
        <p:spPr bwMode="auto">
          <a:xfrm rot="10800000" flipV="1">
            <a:off x="381329" y="7014909"/>
            <a:ext cx="13236159" cy="71218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28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9" name="Rectangle 48"/>
          <p:cNvSpPr>
            <a:spLocks noChangeArrowheads="1"/>
          </p:cNvSpPr>
          <p:nvPr/>
        </p:nvSpPr>
        <p:spPr bwMode="auto">
          <a:xfrm>
            <a:off x="30217110" y="22111894"/>
            <a:ext cx="12897094" cy="7714706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171"/>
          </a:p>
        </p:txBody>
      </p:sp>
      <p:sp>
        <p:nvSpPr>
          <p:cNvPr id="30" name="Text Box 191"/>
          <p:cNvSpPr txBox="1">
            <a:spLocks noChangeArrowheads="1"/>
          </p:cNvSpPr>
          <p:nvPr/>
        </p:nvSpPr>
        <p:spPr bwMode="auto">
          <a:xfrm rot="10800000" flipV="1">
            <a:off x="30221657" y="7004971"/>
            <a:ext cx="12892547" cy="71218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28" b="1" dirty="0" smtClean="0">
                <a:solidFill>
                  <a:schemeClr val="bg1"/>
                </a:solidFill>
              </a:rPr>
              <a:t>Results – Focus Groups </a:t>
            </a:r>
            <a:r>
              <a:rPr lang="en-US" sz="4028" b="1" dirty="0">
                <a:solidFill>
                  <a:schemeClr val="bg1"/>
                </a:solidFill>
              </a:rPr>
              <a:t>(cont.)</a:t>
            </a:r>
          </a:p>
        </p:txBody>
      </p:sp>
      <p:sp>
        <p:nvSpPr>
          <p:cNvPr id="31" name="Text Box 191"/>
          <p:cNvSpPr txBox="1">
            <a:spLocks noChangeArrowheads="1"/>
          </p:cNvSpPr>
          <p:nvPr/>
        </p:nvSpPr>
        <p:spPr bwMode="auto">
          <a:xfrm rot="10800000" flipV="1">
            <a:off x="30217110" y="21383669"/>
            <a:ext cx="12897094" cy="71218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28" b="1" dirty="0">
                <a:solidFill>
                  <a:schemeClr val="bg1"/>
                </a:solidFill>
              </a:rPr>
              <a:t>Discussion</a:t>
            </a:r>
          </a:p>
        </p:txBody>
      </p:sp>
      <p:sp>
        <p:nvSpPr>
          <p:cNvPr id="33" name="Text Box 191"/>
          <p:cNvSpPr txBox="1">
            <a:spLocks noChangeArrowheads="1"/>
          </p:cNvSpPr>
          <p:nvPr/>
        </p:nvSpPr>
        <p:spPr bwMode="auto">
          <a:xfrm rot="10800000" flipV="1">
            <a:off x="14029538" y="19676680"/>
            <a:ext cx="15712526" cy="71218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28" b="1" dirty="0" smtClean="0">
                <a:solidFill>
                  <a:schemeClr val="bg1"/>
                </a:solidFill>
              </a:rPr>
              <a:t>Results – Focus Groups</a:t>
            </a:r>
            <a:endParaRPr lang="en-US" sz="4028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040136" y="20388864"/>
            <a:ext cx="15701928" cy="9437736"/>
          </a:xfrm>
          <a:prstGeom prst="rect">
            <a:avLst/>
          </a:prstGeom>
          <a:noFill/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171"/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0302777" y="22391034"/>
            <a:ext cx="12553075" cy="5932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89833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dirty="0"/>
              <a:t>Consistent with the </a:t>
            </a:r>
            <a:r>
              <a:rPr lang="en-US" sz="3300" dirty="0" smtClean="0"/>
              <a:t>JD-R model, focus </a:t>
            </a:r>
            <a:r>
              <a:rPr lang="en-US" sz="3300" dirty="0"/>
              <a:t>group interviews revealed that, at the individual level, personal and job </a:t>
            </a:r>
            <a:r>
              <a:rPr lang="en-US" sz="3300" dirty="0" smtClean="0"/>
              <a:t>resources (e.g., supervisor support) facilitate </a:t>
            </a:r>
            <a:r>
              <a:rPr lang="en-US" sz="3300" dirty="0"/>
              <a:t>wellness program </a:t>
            </a:r>
            <a:r>
              <a:rPr lang="en-US" sz="3300" dirty="0" smtClean="0"/>
              <a:t>participation</a:t>
            </a:r>
          </a:p>
          <a:p>
            <a:pPr marL="489833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dirty="0" smtClean="0"/>
              <a:t>In contrast, job demands (e.g., work load) tend </a:t>
            </a:r>
            <a:r>
              <a:rPr lang="en-US" sz="3300" dirty="0"/>
              <a:t>to have the opposite </a:t>
            </a:r>
            <a:r>
              <a:rPr lang="en-US" sz="3300" dirty="0" smtClean="0"/>
              <a:t>effect</a:t>
            </a:r>
            <a:r>
              <a:rPr lang="en-US" sz="3300" dirty="0"/>
              <a:t> </a:t>
            </a:r>
            <a:r>
              <a:rPr lang="en-US" sz="3300" dirty="0" smtClean="0"/>
              <a:t>on wellness program participation</a:t>
            </a:r>
          </a:p>
          <a:p>
            <a:pPr marL="489833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dirty="0"/>
              <a:t>Leadership support emerged as a critically important factor that </a:t>
            </a:r>
            <a:r>
              <a:rPr lang="en-US" sz="3300" dirty="0" smtClean="0"/>
              <a:t>facilitates program adoption and participation</a:t>
            </a:r>
            <a:endParaRPr lang="en-US" sz="3300" dirty="0"/>
          </a:p>
          <a:p>
            <a:pPr marL="489833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dirty="0" smtClean="0"/>
              <a:t>Additional research is needed to validate </a:t>
            </a:r>
            <a:r>
              <a:rPr lang="en-US" sz="3300" dirty="0"/>
              <a:t>the themes that emerged in </a:t>
            </a:r>
            <a:r>
              <a:rPr lang="en-US" sz="3300" dirty="0" smtClean="0"/>
              <a:t>the qualitative portion of this research project</a:t>
            </a:r>
            <a:endParaRPr lang="en-US" sz="3300" i="1" dirty="0"/>
          </a:p>
        </p:txBody>
      </p:sp>
      <p:sp>
        <p:nvSpPr>
          <p:cNvPr id="36" name="Rectangle 48"/>
          <p:cNvSpPr>
            <a:spLocks noChangeArrowheads="1"/>
          </p:cNvSpPr>
          <p:nvPr/>
        </p:nvSpPr>
        <p:spPr bwMode="auto">
          <a:xfrm>
            <a:off x="30221658" y="7796427"/>
            <a:ext cx="12892547" cy="13387173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171"/>
          </a:p>
        </p:txBody>
      </p:sp>
      <p:sp>
        <p:nvSpPr>
          <p:cNvPr id="38" name="Text Box 50"/>
          <p:cNvSpPr txBox="1">
            <a:spLocks noChangeArrowheads="1"/>
          </p:cNvSpPr>
          <p:nvPr/>
        </p:nvSpPr>
        <p:spPr bwMode="auto">
          <a:xfrm>
            <a:off x="14249400" y="7970262"/>
            <a:ext cx="15325870" cy="33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b="1" dirty="0" smtClean="0"/>
              <a:t>Wellness Program Adoption Rates: </a:t>
            </a:r>
            <a:r>
              <a:rPr lang="en-US" sz="3300" dirty="0"/>
              <a:t>large companies were most likely to offer a formal wellness program (82.6%), followed by medium (76.9%) and small companies (24.7</a:t>
            </a:r>
            <a:r>
              <a:rPr lang="en-US" sz="3300" dirty="0" smtClean="0"/>
              <a:t>%)</a:t>
            </a:r>
            <a:endParaRPr lang="en-US" sz="3300" dirty="0"/>
          </a:p>
          <a:p>
            <a:pPr marL="457200" indent="-457200" defTabSz="783732">
              <a:spcBef>
                <a:spcPct val="50000"/>
              </a:spcBef>
              <a:buFont typeface="Wingdings" panose="05000000000000000000" pitchFamily="2" charset="2"/>
              <a:buChar char="v"/>
              <a:defRPr/>
            </a:pPr>
            <a:r>
              <a:rPr lang="en-US" sz="3300" b="1" dirty="0" smtClean="0"/>
              <a:t>Types of Wellness Programs Offered: </a:t>
            </a:r>
            <a:r>
              <a:rPr lang="en-US" sz="3300" dirty="0" smtClean="0"/>
              <a:t>As shown in Table 1, with the exception of healthy food/drink offerings and supportive physical and social environment, large organizations are more likely to offer all types of programs</a:t>
            </a:r>
          </a:p>
        </p:txBody>
      </p:sp>
      <p:sp>
        <p:nvSpPr>
          <p:cNvPr id="39" name="Rectangle 48"/>
          <p:cNvSpPr>
            <a:spLocks noChangeArrowheads="1"/>
          </p:cNvSpPr>
          <p:nvPr/>
        </p:nvSpPr>
        <p:spPr bwMode="auto">
          <a:xfrm>
            <a:off x="381330" y="7712042"/>
            <a:ext cx="13229669" cy="8592464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171"/>
          </a:p>
        </p:txBody>
      </p:sp>
      <p:pic>
        <p:nvPicPr>
          <p:cNvPr id="26" name="Shape 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14600" y="4074135"/>
            <a:ext cx="5943600" cy="18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Shape 9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535359" y="4188366"/>
            <a:ext cx="7299409" cy="1546335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Text Box 36"/>
          <p:cNvSpPr txBox="1">
            <a:spLocks noChangeArrowheads="1"/>
          </p:cNvSpPr>
          <p:nvPr/>
        </p:nvSpPr>
        <p:spPr bwMode="auto">
          <a:xfrm>
            <a:off x="30370091" y="7825940"/>
            <a:ext cx="12214821" cy="13295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89833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 smtClean="0"/>
              <a:t>Barriers to Wellness </a:t>
            </a:r>
            <a:r>
              <a:rPr lang="en-US" sz="3300" b="1" dirty="0"/>
              <a:t>Program Adoption and Participation: </a:t>
            </a:r>
            <a:r>
              <a:rPr lang="en-US" sz="3300" dirty="0"/>
              <a:t>When asked about factors that </a:t>
            </a:r>
            <a:r>
              <a:rPr lang="en-US" sz="3300" dirty="0" smtClean="0"/>
              <a:t>detract from </a:t>
            </a:r>
            <a:r>
              <a:rPr lang="en-US" sz="3300" dirty="0"/>
              <a:t>wellness program success, the following </a:t>
            </a:r>
            <a:r>
              <a:rPr lang="en-US" sz="3300" dirty="0" smtClean="0"/>
              <a:t>themes </a:t>
            </a:r>
            <a:r>
              <a:rPr lang="en-US" sz="3300" dirty="0"/>
              <a:t>emerged:</a:t>
            </a:r>
          </a:p>
          <a:p>
            <a:pPr marL="1423283" lvl="1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 smtClean="0"/>
              <a:t>Long work hours: </a:t>
            </a:r>
            <a:r>
              <a:rPr lang="en-US" sz="3300" dirty="0" smtClean="0"/>
              <a:t>employees have difficulty prioritizing how time is spent, especially when there is such little time left outside of work</a:t>
            </a:r>
            <a:r>
              <a:rPr lang="en-US" sz="3300" dirty="0" smtClean="0"/>
              <a:t> </a:t>
            </a:r>
          </a:p>
          <a:p>
            <a:pPr marL="1423283" lvl="1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 smtClean="0"/>
              <a:t>Timing issues: </a:t>
            </a:r>
            <a:r>
              <a:rPr lang="en-US" sz="3300" dirty="0" smtClean="0"/>
              <a:t>wellness programs are inconveniently timed and/or the nature of their work prevents time taken out to participate at the chosen time(s)</a:t>
            </a:r>
          </a:p>
          <a:p>
            <a:pPr marL="1423283" lvl="1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 smtClean="0"/>
              <a:t>Lack of knowledge: </a:t>
            </a:r>
            <a:r>
              <a:rPr lang="en-US" sz="3300" dirty="0" smtClean="0"/>
              <a:t>wellness program organizers do not know where to start when implementing a program, </a:t>
            </a:r>
            <a:r>
              <a:rPr lang="en-US" sz="3300" dirty="0" smtClean="0"/>
              <a:t>employees at all levels are not aware of the resources made available to them through their health insurance</a:t>
            </a:r>
          </a:p>
          <a:p>
            <a:pPr marL="1423283" lvl="1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 smtClean="0"/>
              <a:t>Concerns </a:t>
            </a:r>
            <a:r>
              <a:rPr lang="en-US" sz="3300" b="1" dirty="0"/>
              <a:t>about cost: </a:t>
            </a:r>
            <a:r>
              <a:rPr lang="en-US" sz="3300" dirty="0" smtClean="0"/>
              <a:t>the </a:t>
            </a:r>
            <a:r>
              <a:rPr lang="en-US" sz="3300" dirty="0"/>
              <a:t>organization lacks the financial resources to support </a:t>
            </a:r>
            <a:r>
              <a:rPr lang="en-US" sz="3300" dirty="0" smtClean="0"/>
              <a:t>a mature wellness programs</a:t>
            </a:r>
            <a:endParaRPr lang="en-US" sz="3300" dirty="0" smtClean="0"/>
          </a:p>
          <a:p>
            <a:pPr marL="1423283" lvl="1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 smtClean="0"/>
              <a:t>Negative leader attitudes: </a:t>
            </a:r>
            <a:r>
              <a:rPr lang="en-US" sz="3300" dirty="0" smtClean="0"/>
              <a:t>leaders do not perceive wellness programs to be of much valuable, are satisfied with the status quo and/or have concerns about employees abusing time off to participate</a:t>
            </a:r>
          </a:p>
          <a:p>
            <a:pPr marL="1423283" lvl="1" indent="-489833" defTabSz="783732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300" b="1" dirty="0" smtClean="0"/>
              <a:t>Poor communication </a:t>
            </a:r>
            <a:r>
              <a:rPr lang="en-US" sz="3300" b="1" dirty="0"/>
              <a:t>system: </a:t>
            </a:r>
            <a:r>
              <a:rPr lang="en-US" sz="3300" dirty="0" smtClean="0"/>
              <a:t>organization lacks a </a:t>
            </a:r>
            <a:r>
              <a:rPr lang="en-US" sz="3300" dirty="0"/>
              <a:t>platform </a:t>
            </a:r>
            <a:r>
              <a:rPr lang="en-US" sz="3300" dirty="0" smtClean="0"/>
              <a:t>for regular communication of upcoming activities/events and its support </a:t>
            </a:r>
            <a:r>
              <a:rPr lang="en-US" sz="3300" dirty="0"/>
              <a:t>of healthy </a:t>
            </a:r>
            <a:r>
              <a:rPr lang="en-US" sz="3300" dirty="0" smtClean="0"/>
              <a:t>behavior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28403" y="11494127"/>
            <a:ext cx="15353125" cy="7936873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30803850" y="28490238"/>
            <a:ext cx="120710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783732">
              <a:spcBef>
                <a:spcPct val="50000"/>
              </a:spcBef>
            </a:pPr>
            <a:r>
              <a:rPr lang="en-US" sz="2800" i="1" dirty="0" smtClean="0"/>
              <a:t>This </a:t>
            </a:r>
            <a:r>
              <a:rPr lang="en-US" sz="2800" i="1" dirty="0"/>
              <a:t>project was funded by the </a:t>
            </a:r>
            <a:endParaRPr lang="en-US" sz="2800" i="1" dirty="0" smtClean="0"/>
          </a:p>
          <a:p>
            <a:pPr algn="ctr" defTabSz="783732">
              <a:spcBef>
                <a:spcPct val="50000"/>
              </a:spcBef>
            </a:pPr>
            <a:r>
              <a:rPr lang="en-US" sz="2800" i="1" dirty="0" smtClean="0"/>
              <a:t>Transamerica </a:t>
            </a:r>
            <a:r>
              <a:rPr lang="en-US" sz="2800" i="1" dirty="0"/>
              <a:t>Center for Health Studies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6724</TotalTime>
  <Words>801</Words>
  <Application>Microsoft Office PowerPoint</Application>
  <PresentationFormat>Custom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American Institutes for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American Institutes for Research</dc:creator>
  <cp:lastModifiedBy>Carolyn Winslow</cp:lastModifiedBy>
  <cp:revision>463</cp:revision>
  <cp:lastPrinted>2018-03-20T23:37:43Z</cp:lastPrinted>
  <dcterms:created xsi:type="dcterms:W3CDTF">2014-04-22T15:11:23Z</dcterms:created>
  <dcterms:modified xsi:type="dcterms:W3CDTF">2018-05-22T00:38:01Z</dcterms:modified>
</cp:coreProperties>
</file>